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slideLayouts/slideLayout1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7"/>
  </p:notesMasterIdLst>
  <p:handoutMasterIdLst>
    <p:handoutMasterId r:id="rId58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783" r:id="rId15"/>
    <p:sldId id="2134806792" r:id="rId16"/>
    <p:sldId id="803" r:id="rId17"/>
    <p:sldId id="2134806722" r:id="rId18"/>
    <p:sldId id="2134806680" r:id="rId19"/>
    <p:sldId id="2134806681" r:id="rId20"/>
    <p:sldId id="2134806682" r:id="rId21"/>
    <p:sldId id="2134806688" r:id="rId22"/>
    <p:sldId id="2134806600" r:id="rId23"/>
    <p:sldId id="2134806655" r:id="rId24"/>
    <p:sldId id="2134806689" r:id="rId25"/>
    <p:sldId id="2134806739" r:id="rId26"/>
    <p:sldId id="2134806740" r:id="rId27"/>
    <p:sldId id="2134806741" r:id="rId28"/>
    <p:sldId id="2134806793" r:id="rId29"/>
    <p:sldId id="2134806794" r:id="rId30"/>
    <p:sldId id="2134806795" r:id="rId31"/>
    <p:sldId id="2134806796" r:id="rId32"/>
    <p:sldId id="2134806797" r:id="rId33"/>
    <p:sldId id="2134806798" r:id="rId34"/>
    <p:sldId id="2134806683" r:id="rId35"/>
    <p:sldId id="2134806684" r:id="rId36"/>
    <p:sldId id="2134806644" r:id="rId37"/>
    <p:sldId id="2134806592" r:id="rId38"/>
    <p:sldId id="2134806745" r:id="rId39"/>
    <p:sldId id="2134806747" r:id="rId40"/>
    <p:sldId id="2134806786" r:id="rId41"/>
    <p:sldId id="2134806787" r:id="rId42"/>
    <p:sldId id="2134806799" r:id="rId43"/>
    <p:sldId id="2134806789" r:id="rId44"/>
    <p:sldId id="2134806800" r:id="rId45"/>
    <p:sldId id="2134806801" r:id="rId46"/>
    <p:sldId id="2134806802" r:id="rId47"/>
    <p:sldId id="2134806803" r:id="rId48"/>
    <p:sldId id="2134806804" r:id="rId49"/>
    <p:sldId id="2134806805" r:id="rId50"/>
    <p:sldId id="2134806806" r:id="rId51"/>
    <p:sldId id="2134806807" r:id="rId52"/>
    <p:sldId id="2134806808" r:id="rId53"/>
    <p:sldId id="795" r:id="rId54"/>
    <p:sldId id="794" r:id="rId55"/>
    <p:sldId id="793" r:id="rId56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9"/>
    </p:embeddedFont>
    <p:embeddedFont>
      <p:font typeface="Dosis" pitchFamily="2" charset="0"/>
      <p:regular r:id="rId60"/>
      <p:bold r:id="rId61"/>
    </p:embeddedFont>
    <p:embeddedFont>
      <p:font typeface="Noto Sans Symbols" panose="020B0604020202020204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6585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font" Target="fonts/font5.fntdata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handoutMaster" Target="handoutMasters/handoutMaster1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3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1.fntdata"/><Relationship Id="rId67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2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17F8B-F90A-356B-631A-E56C547C4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8BF0C2-EA15-FE31-F610-13B36839E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D21AA9-7D9F-C55E-1E19-07D1F337EE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3DD85F-0E65-9706-C3FD-F30D27873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790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72AE4-2034-0263-D1F7-E5A300AE2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C58284-4F33-3D48-D834-A0905A6E83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BEFBAC-50E7-F707-9C82-F45A231C7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DE5961-2A67-E395-ACB5-7426EE02D2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2537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3F1FB-1D02-F11E-220B-473A2E6ED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1C718D-F174-33D9-E193-2F1CA77EC0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EC72CA-7A3D-9F1D-1E65-00F593E48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8A995C-BA52-10A3-9C6C-9D41856FF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402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8EC63-1D28-D435-C53A-467B8376A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76C719-231E-99A3-6190-A016E802EE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CA74CE-690D-1718-496E-4184252169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E4C7AD-92D8-CF23-01F3-547ACD739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560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688C3-4471-3F7A-A159-CEF16F1E0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7BCDC9-51B5-BCD4-F0D9-DC19DEA35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212977-6B45-079A-AC6A-A57CD0DF8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7E2814-004B-1FD0-6199-9F23DD014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376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8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0.png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3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4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86520" y="229387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666520" y="2807260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(2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تمرير الرائز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700548" y="226803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(1)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820928" y="3747518"/>
            <a:ext cx="3656552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820928" y="3747518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969" y="3970660"/>
            <a:ext cx="3765568" cy="929994"/>
          </a:xfrm>
          <a:prstGeom prst="rect">
            <a:avLst/>
          </a:prstGeom>
        </p:spPr>
      </p:pic>
      <p:sp>
        <p:nvSpPr>
          <p:cNvPr id="16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6980198" y="3742681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5921145" y="4228686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(3)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68252"/>
            <a:ext cx="3945809" cy="2812895"/>
            <a:chOff x="2106827" y="2687925"/>
            <a:chExt cx="4446128" cy="29791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2554" y="2698928"/>
              <a:ext cx="2160401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87925"/>
              <a:ext cx="2253466" cy="2979169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المرحلة الثالثة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12744" y="2688533"/>
            <a:ext cx="4235758" cy="2972228"/>
            <a:chOff x="2104055" y="2612344"/>
            <a:chExt cx="4462492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78963" y="2612344"/>
              <a:ext cx="2187584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15810"/>
              <a:ext cx="2259009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والرائز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827202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تخصص الحصص الثلاث الأولى للمراجعة والرابعة لتمرير الرائز والخامسة للتصحيح وتعبئة النقط في مسار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CE8FC6-BC30-E9B1-51D9-D466B759015B}"/>
              </a:ext>
            </a:extLst>
          </p:cNvPr>
          <p:cNvSpPr txBox="1"/>
          <p:nvPr/>
        </p:nvSpPr>
        <p:spPr>
          <a:xfrm>
            <a:off x="2273440" y="1911868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963910" y="3841830"/>
            <a:ext cx="65117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الكسور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التناسبية</a:t>
            </a: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C264C-3797-796F-F260-26547989E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0AF1989-83EB-59B0-2E1C-0A30F4E5FC5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08D4026E-0FE7-EB7A-5FCB-AE038211DBC0}"/>
              </a:ext>
            </a:extLst>
          </p:cNvPr>
          <p:cNvSpPr txBox="1"/>
          <p:nvPr/>
        </p:nvSpPr>
        <p:spPr>
          <a:xfrm>
            <a:off x="1884783" y="3384439"/>
            <a:ext cx="49079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هذا الدرس خاص بالأسبوع الرابع من المرحلة الثالثة</a:t>
            </a:r>
            <a:endParaRPr lang="fr-FR" sz="2400" b="1" kern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6CC92ED2-98BC-B623-AEE4-706D02F0C01F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234BEF0-BF19-C59E-A223-7E5EA4C024C3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DF2052E-3AE4-C774-813E-68BB2E8AEDC6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FC904B4-F967-9CC9-3300-518646948894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BA144F3-7D98-0C75-88FF-AB62978E1D55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96A11F1D-0D98-1303-016A-A4E755FC1CAA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7471FBB8-7D05-D756-D9A3-ECC164DAB461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5D9B201-29CE-662F-9A65-75F1442F5D15}"/>
              </a:ext>
            </a:extLst>
          </p:cNvPr>
          <p:cNvSpPr txBox="1"/>
          <p:nvPr/>
        </p:nvSpPr>
        <p:spPr>
          <a:xfrm>
            <a:off x="963910" y="3841830"/>
            <a:ext cx="6511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السرعة المتوسطة</a:t>
            </a:r>
          </a:p>
        </p:txBody>
      </p:sp>
    </p:spTree>
    <p:extLst>
      <p:ext uri="{BB962C8B-B14F-4D97-AF65-F5344CB8AC3E}">
        <p14:creationId xmlns:p14="http://schemas.microsoft.com/office/powerpoint/2010/main" val="157207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410D8F9-A1CA-ABF1-29BA-C7F65FEFE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909424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02259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98164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315982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079218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120901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13,9 - 7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8,7 – 6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3,9 + 7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1,8 + 6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5,2 + 4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16,42 ÷ 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53,5 ÷ 10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60,3 x 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2,3 x 10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1,48 x100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934696B-03AD-092A-0FC2-ABF6BFF9B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05234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45481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334519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13,9 - 7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6,9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8,7 – 6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2,7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3,9 + 7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10,9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1,8 + 6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7,8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5,2 + 4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9,2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16,42 ÷ 100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0,1642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53,5 ÷ 10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5,35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60,3 x 100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6030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2,3 x 10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1,48 x100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148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الكسور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ارسموا التمثيل المناسب لحل المسألة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10F0298-53D3-896C-500D-328DC49B177C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800" b="1" i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MA" sz="2800" b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10F0298-53D3-896C-500D-328DC49B1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5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25">
            <a:extLst>
              <a:ext uri="{FF2B5EF4-FFF2-40B4-BE49-F238E27FC236}">
                <a16:creationId xmlns:a16="http://schemas.microsoft.com/office/drawing/2014/main" id="{3928BB43-0983-A151-AC68-506D39BBDEBA}"/>
              </a:ext>
            </a:extLst>
          </p:cNvPr>
          <p:cNvSpPr txBox="1"/>
          <p:nvPr/>
        </p:nvSpPr>
        <p:spPr>
          <a:xfrm>
            <a:off x="4050316" y="2841283"/>
            <a:ext cx="45133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مثل المسألة باستعمال نموذج الأشرطة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أحسب عدد التلميذات الإناث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أحسب عدد التلاميذ الذكور</a:t>
            </a: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1D953B-FB85-45EC-0B4A-85B13F5D5C21}"/>
              </a:ext>
            </a:extLst>
          </p:cNvPr>
          <p:cNvSpPr/>
          <p:nvPr/>
        </p:nvSpPr>
        <p:spPr>
          <a:xfrm>
            <a:off x="4050316" y="2841283"/>
            <a:ext cx="4513376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0A28222-90E8-0398-40DB-6994457164FD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800" b="1" i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MA" sz="2800" b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0A28222-90E8-0398-40DB-699445716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6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BBC5D1C0-E649-A5A9-CAD2-AAE4934F04F8}"/>
              </a:ext>
            </a:extLst>
          </p:cNvPr>
          <p:cNvSpPr txBox="1"/>
          <p:nvPr/>
        </p:nvSpPr>
        <p:spPr>
          <a:xfrm>
            <a:off x="4050316" y="2841283"/>
            <a:ext cx="45133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مثل المسألة باستعمال نموذج الأشرطة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أحسب عدد التلميذات الإناث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أحسب عدد التلاميذ الذكور</a:t>
            </a: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992BF7-6E92-A98A-9BC5-A3B80D43B03C}"/>
              </a:ext>
            </a:extLst>
          </p:cNvPr>
          <p:cNvSpPr/>
          <p:nvPr/>
        </p:nvSpPr>
        <p:spPr>
          <a:xfrm>
            <a:off x="4050316" y="2841283"/>
            <a:ext cx="4513376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2C19EED6-FA21-466E-8059-2E4119F84252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FCE98BD-7720-512F-1C1C-928001228F5E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الإناث</a:t>
            </a:r>
            <a:endParaRPr lang="f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FFEA17C-B44F-3897-85F5-A60BBC69774E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الذكور</a:t>
            </a:r>
            <a:endParaRPr lang="fr-MA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1E0DF7-EECD-16A3-AB87-E97E80F78294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3CF68D-699E-0357-66BC-89C8AADC8E7C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CADE69-CB0C-0580-F8F0-F4AFF40B4A5F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409431-CC2E-FBF3-A248-416C36A91B50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160FB05-9B13-F0BF-C8C1-76FD8A52CE40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E9AED9E-F5A0-C091-5A0E-DADE75CB7C95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7B11DF4-EC58-1D90-B16D-1418F155275D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1C14645-5A51-9E43-6A2F-18C0C3911741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129F4554-144B-D7F0-A0CD-B046F768B4AC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32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54758073-4542-A76F-C47B-C6FB194319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898D8C49-53DE-B288-21E3-AC91B54CDC9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AC2636-7B64-C81B-5306-B659C1C74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0AF21F-38A0-30C7-4A6E-D8FC18C76A6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7141596-C61B-944D-2565-3AB11189A13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احسبوا عدد الإناث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41FAA20-D9AF-E948-F39B-8A32C71EFE9D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800" b="1" i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MA" sz="2800" b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41FAA20-D9AF-E948-F39B-8A32C71EF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5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E04A7F77-A0E3-F6BA-7C89-E213C225E10E}"/>
              </a:ext>
            </a:extLst>
          </p:cNvPr>
          <p:cNvSpPr txBox="1"/>
          <p:nvPr/>
        </p:nvSpPr>
        <p:spPr>
          <a:xfrm>
            <a:off x="4050316" y="2841283"/>
            <a:ext cx="45133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مثل المسألة باستعمال نموذج الأشرطة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أحسب عدد التلميذات الإناث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أحسب عدد التلاميذ الذكور</a:t>
            </a: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4EA762C-2ECC-08C2-8CFC-BF4BACA3294A}"/>
              </a:ext>
            </a:extLst>
          </p:cNvPr>
          <p:cNvSpPr/>
          <p:nvPr/>
        </p:nvSpPr>
        <p:spPr>
          <a:xfrm>
            <a:off x="4772601" y="3252008"/>
            <a:ext cx="3834694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Accolade fermante 25">
            <a:extLst>
              <a:ext uri="{FF2B5EF4-FFF2-40B4-BE49-F238E27FC236}">
                <a16:creationId xmlns:a16="http://schemas.microsoft.com/office/drawing/2014/main" id="{C595E817-734C-E861-6C5A-3540DA22A7DB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D8242E9-6B8E-3D8D-2278-FF205E40CCE3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الإناث</a:t>
            </a:r>
            <a:endParaRPr lang="fr-MA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02D0563-B09C-19AC-32E9-BFAE47C1709F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الذكور</a:t>
            </a:r>
            <a:endParaRPr lang="fr-MA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9EB2726-2404-0647-8506-85F982FE7B53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9F3AF4-F489-2CF4-5094-5E8743F0E76D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D27728-59F1-22BA-F1BC-14109F3FDF5F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EFCD105-138E-1F3C-91BD-C643E1372851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D0FADC5-BA53-95AA-A0DF-D6AA853D0084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8304955-365D-C675-6351-C644F8BF9B0E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A508389-7AD5-98CE-DD81-A3F5FCDA540E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63C058B-66EE-2D7E-3E5A-2FC0DCD5E585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EA52111-5E51-F484-9A2C-02444A220255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32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B675-B074-87B3-0E77-39713CB6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5BDF15-F5A4-E98B-8FFB-E665D986CB9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C4B778-1125-07CB-0510-D5ACF614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669392-A84A-C9A7-CA59-F72FBA29F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20FBCA-AC3C-96B0-E5EB-0EBDE4F93F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86F9D-302A-A446-5645-343F7AE02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AAC66B-3A61-ED23-7621-0B1CF56B8B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C6D201-6166-4EE0-469F-3C8ACAC55E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7E8782F-978F-33D7-FC0B-7BCAFF49B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00B5F8-57CD-2550-6541-2B928B72D6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30A655-349E-7A7F-F80A-719203DA03E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50768A-BEB5-E418-763F-02858F0ADA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BC8138-7C92-E6C8-C4B9-AB6988E4DD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FB00BB-8E63-76D9-1F70-ED213CAA4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A76496-0D2E-DD96-0032-6003CC33A8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14005F-3099-1F8F-06FD-C64429244A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وصل إلى الجواب الصحيح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BF4BCF6D-74EC-BB78-5D9B-4EFAFBD0448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21FC54F1-B2B6-7023-8E1A-324AFD08C17E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51F956-4A86-3F42-14B6-698849D32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A42E3B-8E9A-D8CA-3FAE-35A341B5CF5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3B5157-8103-C424-4E34-76FC5E40DD93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800" b="1" i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MA" sz="2800" b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3B5157-8103-C424-4E34-76FC5E40D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6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C7BA4929-EC49-DB61-13DA-E3CB9714EAA9}"/>
              </a:ext>
            </a:extLst>
          </p:cNvPr>
          <p:cNvSpPr txBox="1"/>
          <p:nvPr/>
        </p:nvSpPr>
        <p:spPr>
          <a:xfrm>
            <a:off x="4050316" y="2841283"/>
            <a:ext cx="45133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مثل المسألة باستعمال نموذج الأشرطة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أحسب عدد التلميذات الإناث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أحسب عدد التلاميذ الذكور</a:t>
            </a: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7A8D89-BDBC-C27D-4472-A4C51BE0C2C7}"/>
              </a:ext>
            </a:extLst>
          </p:cNvPr>
          <p:cNvSpPr/>
          <p:nvPr/>
        </p:nvSpPr>
        <p:spPr>
          <a:xfrm>
            <a:off x="4772601" y="3252008"/>
            <a:ext cx="3834694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EDE444E8-44BE-A264-5298-D2D9295AE4F6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8563B4-80F6-E81B-1D02-5A19624DF460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الإناث</a:t>
            </a:r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1EDD96-A5A9-99AF-E278-5B87E8644DF9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الذكور</a:t>
            </a:r>
            <a:endParaRPr lang="fr-MA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B643C4F-40E8-189F-4EF0-FB777747199D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2C3D174-7A37-5229-8F91-BE81E8344453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44E733C-1170-C47A-DA4B-FBDED4789280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E7CD84-A559-F318-3534-3EF597B7BD71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AD9B6B-6165-F276-B445-C6EE134AF339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B40010D-F0ED-477D-5564-C51E98489D1E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D1424A-28FF-E97D-023A-23811E0BF4D7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6802DF-BC5D-2AB0-09BF-1E185B00844A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4FE3E63-55E8-5FF3-F94C-888584895D66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32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7E9C836-A1ED-6F7A-1B81-AE324D35721A}"/>
              </a:ext>
            </a:extLst>
          </p:cNvPr>
          <p:cNvSpPr txBox="1"/>
          <p:nvPr/>
        </p:nvSpPr>
        <p:spPr>
          <a:xfrm>
            <a:off x="4727558" y="3657826"/>
            <a:ext cx="1188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C00000"/>
                </a:solidFill>
              </a:rPr>
              <a:t>32 ÷ 8 = 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D0C2295-7EBA-44CE-A9DA-B748C6132F02}"/>
              </a:ext>
            </a:extLst>
          </p:cNvPr>
          <p:cNvSpPr txBox="1"/>
          <p:nvPr/>
        </p:nvSpPr>
        <p:spPr>
          <a:xfrm>
            <a:off x="6506162" y="3641104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C00000"/>
                </a:solidFill>
              </a:rPr>
              <a:t>3 x 4 = 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1ED0A00-C944-45E4-84A3-B97EBDB904D6}"/>
              </a:ext>
            </a:extLst>
          </p:cNvPr>
          <p:cNvSpPr txBox="1"/>
          <p:nvPr/>
        </p:nvSpPr>
        <p:spPr>
          <a:xfrm>
            <a:off x="6296157" y="4010436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عدد الإناث هو 12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37C17-822D-CC9A-5209-CCFD064C6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2B80DCD-BFA3-1C31-C112-A1865B63B76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2AFB805-9BA9-6EAB-687C-CEEDD8A1807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C1058F-571A-7333-745F-479EDCBCD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BB1A4C2-5888-A9A4-3FD4-B0CE578E4458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E2F9ED-2029-3A5B-AD33-D8E8AA7E8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7E0435B-3469-1F8E-074B-0425EC70582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5AF0719-6620-845C-BC53-6B11C078C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25998D7-60D6-24CB-D067-4F6062EF342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B32FA7E-A7EB-0620-DC6C-0478903683B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A740371-31B1-3B6E-523E-BFBAB7FD4F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2C69F17-2765-189E-7F58-5A99BD478E7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260A708-E2E0-5669-2889-77A557131D7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DCD7A90-F5B0-A7C3-340F-B253CB87209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F4AF008-6341-D8BE-015A-71142E5A71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C51B27D-A30C-1E1C-C148-E044600E138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6CBF403-E797-93CC-8744-E3E3A3797F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3889508-3C7D-8837-E9C4-CAC01B51FFC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93CD4C8-894E-B153-7330-4EDAA4C212C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احسبوا عدد الذكور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DB511D0-9766-23DF-4E0B-F0C0847F7907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800" b="1" i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MA" sz="2800" b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DB511D0-9766-23DF-4E0B-F0C0847F7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5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97BDA3B-627D-E9D1-9D9D-037DB4708441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800" b="1" i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MA" sz="2800" b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97BDA3B-627D-E9D1-9D9D-037DB4708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5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539BD4EB-47D5-2164-BFE8-6891C17EE4C7}"/>
              </a:ext>
            </a:extLst>
          </p:cNvPr>
          <p:cNvSpPr txBox="1"/>
          <p:nvPr/>
        </p:nvSpPr>
        <p:spPr>
          <a:xfrm>
            <a:off x="4050316" y="2841283"/>
            <a:ext cx="45133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مثل المسألة باستعمال نموذج الأشرطة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أحسب عدد التلميذات الإناث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أحسب عدد التلاميذ الذكور</a:t>
            </a: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E45FF7A-7921-2120-1B2C-C074219EDB80}"/>
              </a:ext>
            </a:extLst>
          </p:cNvPr>
          <p:cNvSpPr/>
          <p:nvPr/>
        </p:nvSpPr>
        <p:spPr>
          <a:xfrm>
            <a:off x="4715086" y="4336226"/>
            <a:ext cx="3834694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Accolade fermante 37">
            <a:extLst>
              <a:ext uri="{FF2B5EF4-FFF2-40B4-BE49-F238E27FC236}">
                <a16:creationId xmlns:a16="http://schemas.microsoft.com/office/drawing/2014/main" id="{A15FE9CA-491C-B5EA-72EF-89D1C9396383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FD14E3B-ED15-DEA3-E917-620961F4C3B2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الإناث</a:t>
            </a:r>
            <a:endParaRPr lang="fr-MA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F530ADE-4B5C-605C-772C-34472CC8D536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الذكور</a:t>
            </a:r>
            <a:endParaRPr lang="fr-MA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F6285AF-2BD1-885C-D6B9-1D940FFEED8F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E4AACE6-4014-A7B7-3665-7D063DD93996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9552892-E8CA-728B-0C8D-A029EDDD7475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5AC2794-5509-402C-C683-8ECBA9D2D481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2F26142-7613-7C85-119E-962EA2A1536D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193B9E4-5884-72AF-465A-06E71CDED8AB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258B48D-A88E-421A-98F7-1DEC087085A3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93C08DA-7C2D-848B-9391-7064853EBA39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A7BFD3B-1E70-A5D0-F5FC-F231178D4746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32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72EE1E4-A539-A251-6664-4089468C7B9B}"/>
              </a:ext>
            </a:extLst>
          </p:cNvPr>
          <p:cNvSpPr txBox="1"/>
          <p:nvPr/>
        </p:nvSpPr>
        <p:spPr>
          <a:xfrm>
            <a:off x="4727558" y="3657826"/>
            <a:ext cx="1188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C00000"/>
                </a:solidFill>
              </a:rPr>
              <a:t>32 ÷ 8 = 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345A16C-AE0B-20C3-66D9-C21AE9E025BE}"/>
              </a:ext>
            </a:extLst>
          </p:cNvPr>
          <p:cNvSpPr txBox="1"/>
          <p:nvPr/>
        </p:nvSpPr>
        <p:spPr>
          <a:xfrm>
            <a:off x="6506162" y="3641104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C00000"/>
                </a:solidFill>
              </a:rPr>
              <a:t>3 x 4 = 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032B955-FBBC-C093-5278-5F5E3F2F8D09}"/>
              </a:ext>
            </a:extLst>
          </p:cNvPr>
          <p:cNvSpPr txBox="1"/>
          <p:nvPr/>
        </p:nvSpPr>
        <p:spPr>
          <a:xfrm>
            <a:off x="6296157" y="4010436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عدد الإناث هو 12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22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F7BEE-568A-2A5E-B6E6-B6C6995D2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B4ACA7-97F4-C6B2-B9CA-7D4A0415F84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C37231-B1EA-9B05-7E58-870068134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083922-5F04-B027-2C69-9710B0A8A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C91C04-E624-3506-5C91-5B0D33029C6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F1E0716-CC0D-7C6A-0CB1-599FAC5D6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CE3CE89-F5D7-D5ED-C245-76B86E9F90B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3DED83-62F0-2351-5FD7-268089C7E18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68779E0-E013-91DB-1805-C197A499A0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D580085-66AA-BB4A-BDA3-456BCA3E6CF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F574A98-BDFF-23EA-C45E-5E69EF1FB54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F6B9E35-596E-6BA2-86AB-4B2223B7BE4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E64BE6A-BD2C-A10B-C4F4-05257321C19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55A2038-A54B-46F2-0EEA-1D8A13C4932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CE0F48F-A032-0C79-C2B0-10CC0C081F5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ADABA0-4590-E4E6-1482-C323AC6C4B3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73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FE56C-86D1-0354-ADDA-7CBE00562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87E0982-D70C-62A3-2D05-FCDE45CCB173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وصل إلى الجواب الصحيح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5C41DB4-200A-D763-C87F-C3A7CD7BB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B7FD883-9B32-A300-1D3D-20568F3B24E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1DD32E7-86BD-E306-72F8-02D2AED8C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BDDBE2F-8DA6-ABD9-DC40-D61E80F63BA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11F2B9D-983B-4805-57FF-9A8C2E68DC9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E5833B8-29C8-1454-2DC4-181119CD0F3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52ECA0A-FCF7-9EC1-BD20-B50BD8D3D7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FA35A7B9-4A81-5517-1D91-E185BF052E1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C4D6D30-B323-F164-FF95-C0B6FBCE26E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EDD9FC6-B1F3-5525-0ADC-024FD0D82CD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D844C38-046B-263C-AF3F-EBAF164E04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B44C86D-F7A2-C548-1A9F-A1FE80B3DB1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2237863-ADA8-9DA4-5DBB-20612A79CD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E75EFC30-02E0-05C7-4D47-3BF1CCCE961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946F1F47-0C81-00C9-0464-741831451C7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0A36A3-CAAE-C5D2-A76E-7400A78F8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C0353F6-109F-402C-C288-61E0703120C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7886C4C-BB5A-7C81-FAFB-95A099DFB8C0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800" b="1" i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MA" sz="2800" b="1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0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800" b="1" dirty="0">
                    <a:solidFill>
                      <a:srgbClr val="106585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7886C4C-BB5A-7C81-FAFB-95A099DFB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6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609567F9-D5C8-B102-2F7B-377C09EAB6D6}"/>
              </a:ext>
            </a:extLst>
          </p:cNvPr>
          <p:cNvSpPr txBox="1"/>
          <p:nvPr/>
        </p:nvSpPr>
        <p:spPr>
          <a:xfrm>
            <a:off x="4050316" y="2841283"/>
            <a:ext cx="45133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مثل المسألة باستعمال نموذج الأشرطة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أحسب عدد التلميذات الإناث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أحسب عدد التلاميذ الذكور</a:t>
            </a: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F81319-2538-ADD4-659E-AB294EEA182C}"/>
              </a:ext>
            </a:extLst>
          </p:cNvPr>
          <p:cNvSpPr/>
          <p:nvPr/>
        </p:nvSpPr>
        <p:spPr>
          <a:xfrm>
            <a:off x="4715086" y="4336226"/>
            <a:ext cx="3834694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ACA97BE6-6DF2-7F4E-8D00-52B31CE190C2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F7F6D41-EE04-D16D-E10B-25D1EAE1816A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الإناث</a:t>
            </a:r>
            <a:endParaRPr lang="fr-MA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A386FF8-BDB5-2EE1-3EB0-6DE204109637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الذكور</a:t>
            </a:r>
            <a:endParaRPr lang="fr-MA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6A3BB9-CC22-E06E-93FE-B27F0CB91D58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2378D9E-EB95-6217-72FB-087A04CBC931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26079A6-22A4-012C-DC15-14830024A2CA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C4553EA-32F7-E15A-2C68-3487AECFB1F4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0D1A3A4-B1E3-AE85-47EB-B58496D14DE9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E71A6F-C3A5-4FD5-8EBB-856C0E2EDAF6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BA8DFBA-8F7A-A1A7-0D42-00BFB2AA901A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12E2DB4-1F13-E368-FFDB-53BC65A484D8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D979CC6-9362-57C5-B6D9-90D892EEE0EF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32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6FC4F77-89C4-1940-2BD8-3AE3FA4778AE}"/>
              </a:ext>
            </a:extLst>
          </p:cNvPr>
          <p:cNvSpPr txBox="1"/>
          <p:nvPr/>
        </p:nvSpPr>
        <p:spPr>
          <a:xfrm>
            <a:off x="4727558" y="3657826"/>
            <a:ext cx="1188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C00000"/>
                </a:solidFill>
              </a:rPr>
              <a:t>32 ÷ 8 = 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B16D077-9F53-94BC-2601-C2876AF4DC6D}"/>
              </a:ext>
            </a:extLst>
          </p:cNvPr>
          <p:cNvSpPr txBox="1"/>
          <p:nvPr/>
        </p:nvSpPr>
        <p:spPr>
          <a:xfrm>
            <a:off x="6506162" y="3641104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C00000"/>
                </a:solidFill>
              </a:rPr>
              <a:t>3 x 4 = 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3DF17A2-92F6-2EFE-D305-3D61F4859A6C}"/>
              </a:ext>
            </a:extLst>
          </p:cNvPr>
          <p:cNvSpPr txBox="1"/>
          <p:nvPr/>
        </p:nvSpPr>
        <p:spPr>
          <a:xfrm>
            <a:off x="6296157" y="4010436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عدد الإناث هو 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163556E-9DC1-718E-3B39-0D30042FCFC8}"/>
              </a:ext>
            </a:extLst>
          </p:cNvPr>
          <p:cNvSpPr txBox="1"/>
          <p:nvPr/>
        </p:nvSpPr>
        <p:spPr>
          <a:xfrm>
            <a:off x="6386308" y="4766715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C00000"/>
                </a:solidFill>
              </a:rPr>
              <a:t>5 x 4 = 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A2DE701-C6AA-9B86-8FDF-8ECAF5F1AFDE}"/>
              </a:ext>
            </a:extLst>
          </p:cNvPr>
          <p:cNvSpPr txBox="1"/>
          <p:nvPr/>
        </p:nvSpPr>
        <p:spPr>
          <a:xfrm>
            <a:off x="6176303" y="5136047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عدد الذكور هو 20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94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CD410-7798-F8A5-F3CB-D04F67C87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2903459F-D59D-4780-6C43-2CAD97AB688E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1029094-1666-1B52-B4CC-35DBAC0C9D5E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F31962-9A41-0442-5251-E3185CE95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4ACE4B-171C-7CB9-4A22-02C3FAB197D8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C748E0-FE03-658D-E117-DECF84AD4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129151E1-9510-175C-A51A-D20533CFEB2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الكراسات، أنجزوا النشاط 12 صفحة 63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E9B2461-0B7E-4866-0A87-AE4F7FE3EF9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2552471-7786-1C2E-3C07-D83AF9589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8353B8A-CB40-A0F4-E850-B9D1BD37DAD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BF9493C-2ED9-9EFB-2DCD-807BCF370B7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BDB76E0-2CEE-A1FD-9E34-E8D224C9D0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D88E70D-DE99-0B12-3404-94EB27BE41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1EDDD79-48C1-FC94-0949-0A24D987251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2EF0FC5-BC80-6B11-CA7F-6922417970C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7A36628-4DD6-7D69-4150-821F0600519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2AC4898-9730-1469-56CE-7E6B676DD24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06481C6-89F9-283B-AC67-A4240FD941A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9710695-CCEC-6963-74DF-5CD9159AB2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E96F3150-41EE-5945-3491-AB865E8F82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114" y="1848728"/>
            <a:ext cx="7302704" cy="448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0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195A8-1B4A-0B34-6276-5C8BB1915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7ECC18-75E2-851E-4BF4-5389E02A7D9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32DAFAC-2913-5625-EAE2-0F662DF10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313042-2EF7-85DE-F7BC-15A0C0D04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8486C93-7F3C-D2CA-7ACD-C6EC1BA8A9E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857CB5F-828C-64FF-F624-EA0239BEE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2B007E8-8DC6-493E-5318-63BEC6AB34A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12E902-88A1-C5AE-F4B2-BA81BD33BF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C20D239-61EB-2C71-3D78-24B347BBE62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A9778D0-29B0-3956-FC72-9FB3E3EED28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207FB38-4684-80D7-8D3E-BB1445135A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47C1740-E06E-12F8-78BF-A6EAAC88C2D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4BE5218-0350-43B0-0D34-0C5ECB23759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55B027-9EBB-5CCD-AF73-E85FBD0F249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169A95B-9697-73F9-71D4-46BC6BC1D38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EF6D13C-AD86-8486-9C4F-63CB13E946C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691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9967D-3D70-91D8-0454-1AEB388CB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A88E20-0206-47FC-2FA9-7B15361713B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3EC2CA-2AD4-9B35-6734-3A6BA042E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51E7A0A-86B7-B9C9-3F03-17F12EA9152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0A53F4B-534E-2FB6-D3D7-CB69A607B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AEC253A-C346-69BA-7D8D-7E38198C946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8E7E9A7-A54C-40D3-F8EE-0A260CA66DD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85AE010-AEF6-A677-4B06-965801AE14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0A81028-0BAA-AC28-AE93-D6CBDBBB2FC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F83A8784-8E29-5896-CBF6-F01780A1C79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3AEECF1-70BB-BD7B-23DC-8FB1D15220B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1D91FAE-955A-1CFD-B0EB-EBBBE4970BC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934134A-B631-257E-0056-6B6B88F57C8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0EC3ADA1-ED88-F599-6716-35DB11C8810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85BAFD0-7D71-84BD-F4AD-E6D69190A5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E8477ADC-BBB5-4C45-ED30-45544BFFE74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056680D7-8536-4BBB-AA02-C520CC3A9A0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06B8FA-E2B5-E282-44F3-CBB2E1437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1ED0AFE-4ED9-7ABD-445D-1DE1D70CF315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7C763D-930E-5DC2-8D24-2591FE1AB5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114" y="1848728"/>
            <a:ext cx="7302704" cy="4484451"/>
          </a:xfrm>
          <a:prstGeom prst="rect">
            <a:avLst/>
          </a:prstGeom>
        </p:spPr>
      </p:pic>
      <p:sp>
        <p:nvSpPr>
          <p:cNvPr id="56" name="Accolade fermante 55">
            <a:extLst>
              <a:ext uri="{FF2B5EF4-FFF2-40B4-BE49-F238E27FC236}">
                <a16:creationId xmlns:a16="http://schemas.microsoft.com/office/drawing/2014/main" id="{8D3763FF-1889-1475-F074-21EEC728602B}"/>
              </a:ext>
            </a:extLst>
          </p:cNvPr>
          <p:cNvSpPr/>
          <p:nvPr/>
        </p:nvSpPr>
        <p:spPr>
          <a:xfrm>
            <a:off x="3186839" y="4214200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64273D9-2F24-590F-1B03-586BB447D6E9}"/>
              </a:ext>
            </a:extLst>
          </p:cNvPr>
          <p:cNvSpPr txBox="1"/>
          <p:nvPr/>
        </p:nvSpPr>
        <p:spPr>
          <a:xfrm>
            <a:off x="340725" y="4713353"/>
            <a:ext cx="958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/>
              <a:t>المرحلة 2</a:t>
            </a:r>
            <a:endParaRPr lang="fr-MA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A65A9857-229A-0BB6-0BFD-FFE896C882A2}"/>
              </a:ext>
            </a:extLst>
          </p:cNvPr>
          <p:cNvSpPr txBox="1"/>
          <p:nvPr/>
        </p:nvSpPr>
        <p:spPr>
          <a:xfrm>
            <a:off x="307910" y="4214200"/>
            <a:ext cx="990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المرحلة 1</a:t>
            </a:r>
            <a:endParaRPr lang="fr-MA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34336FC-39CF-AB4B-0940-F1237E9210A0}"/>
              </a:ext>
            </a:extLst>
          </p:cNvPr>
          <p:cNvSpPr/>
          <p:nvPr/>
        </p:nvSpPr>
        <p:spPr>
          <a:xfrm>
            <a:off x="1380479" y="4713353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44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25EE0AD-F787-6BCB-C299-A15F8978DD42}"/>
              </a:ext>
            </a:extLst>
          </p:cNvPr>
          <p:cNvSpPr/>
          <p:nvPr/>
        </p:nvSpPr>
        <p:spPr>
          <a:xfrm>
            <a:off x="1380479" y="421420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0200020-28C4-0B34-8521-8A81AC7EB2AE}"/>
              </a:ext>
            </a:extLst>
          </p:cNvPr>
          <p:cNvSpPr/>
          <p:nvPr/>
        </p:nvSpPr>
        <p:spPr>
          <a:xfrm>
            <a:off x="1982599" y="421420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4A223A-C7AF-95AE-6BFA-C45471D16ED0}"/>
              </a:ext>
            </a:extLst>
          </p:cNvPr>
          <p:cNvSpPr/>
          <p:nvPr/>
        </p:nvSpPr>
        <p:spPr>
          <a:xfrm>
            <a:off x="2550337" y="421420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82A37A6-C578-B234-5F3C-39A66C354C59}"/>
              </a:ext>
            </a:extLst>
          </p:cNvPr>
          <p:cNvSpPr txBox="1"/>
          <p:nvPr/>
        </p:nvSpPr>
        <p:spPr>
          <a:xfrm>
            <a:off x="3462906" y="4398866"/>
            <a:ext cx="7607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176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EBEE63C2-4C12-D836-6EB0-D53E0DF0FA4E}"/>
              </a:ext>
            </a:extLst>
          </p:cNvPr>
          <p:cNvSpPr txBox="1"/>
          <p:nvPr/>
        </p:nvSpPr>
        <p:spPr>
          <a:xfrm>
            <a:off x="4543318" y="3825770"/>
            <a:ext cx="15202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C00000"/>
                </a:solidFill>
              </a:rPr>
              <a:t>176 ÷ 4 =  44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AA74E4EF-088F-FE7C-459A-A895ED96D340}"/>
              </a:ext>
            </a:extLst>
          </p:cNvPr>
          <p:cNvSpPr txBox="1"/>
          <p:nvPr/>
        </p:nvSpPr>
        <p:spPr>
          <a:xfrm>
            <a:off x="4998542" y="5088178"/>
            <a:ext cx="2422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قطع في المرحلة 2: </a:t>
            </a:r>
            <a:r>
              <a:rPr lang="fr-FR" b="1" dirty="0">
                <a:solidFill>
                  <a:srgbClr val="C00000"/>
                </a:solidFill>
              </a:rPr>
              <a:t>44 km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7033C4BB-12AA-5AA9-1307-CE9E6B81E693}"/>
              </a:ext>
            </a:extLst>
          </p:cNvPr>
          <p:cNvSpPr txBox="1"/>
          <p:nvPr/>
        </p:nvSpPr>
        <p:spPr>
          <a:xfrm>
            <a:off x="4154790" y="5728286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3</a:t>
            </a:r>
            <a:r>
              <a:rPr lang="fr-FR" sz="1800" b="1" dirty="0">
                <a:solidFill>
                  <a:srgbClr val="C00000"/>
                </a:solidFill>
              </a:rPr>
              <a:t> x 44 = 132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6DB4F697-7107-5823-AB14-2D4AAB34112D}"/>
              </a:ext>
            </a:extLst>
          </p:cNvPr>
          <p:cNvSpPr txBox="1"/>
          <p:nvPr/>
        </p:nvSpPr>
        <p:spPr>
          <a:xfrm>
            <a:off x="5468356" y="5744418"/>
            <a:ext cx="2625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قطع في المرحلة 1: </a:t>
            </a:r>
            <a:r>
              <a:rPr lang="fr-FR" b="1" dirty="0">
                <a:solidFill>
                  <a:srgbClr val="C00000"/>
                </a:solidFill>
              </a:rPr>
              <a:t>132 km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29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التناسبية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واملؤوا جدول التناسبية على ألواحكم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C7219D-9CF2-7294-C6A3-941D75BFEFE1}"/>
              </a:ext>
            </a:extLst>
          </p:cNvPr>
          <p:cNvSpPr txBox="1"/>
          <p:nvPr/>
        </p:nvSpPr>
        <p:spPr>
          <a:xfrm>
            <a:off x="559985" y="2774086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اشترى الأب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Kg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التفاح بثمن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 </a:t>
            </a:r>
            <a:r>
              <a:rPr lang="fr-FR" sz="2400" b="1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ثمن شراء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8Kg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E760432-3F66-E85F-9087-661EFD5B85D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28F7BA62-B494-55E9-8D41-D85D8FF619B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B4491D-A3FF-6A2F-D2C8-20B15E62B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B43174FD-3D18-E685-37DA-62F2E15853AD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5C1AC182-E5B0-DD90-38BE-BF476E804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779506"/>
              </p:ext>
            </p:extLst>
          </p:nvPr>
        </p:nvGraphicFramePr>
        <p:xfrm>
          <a:off x="876827" y="3429000"/>
          <a:ext cx="4121715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</a:rPr>
                        <a:t>112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</a:rPr>
                        <a:t>14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p:sp>
        <p:nvSpPr>
          <p:cNvPr id="34" name="Légende : encadrée 33">
            <a:extLst>
              <a:ext uri="{FF2B5EF4-FFF2-40B4-BE49-F238E27FC236}">
                <a16:creationId xmlns:a16="http://schemas.microsoft.com/office/drawing/2014/main" id="{748172B4-AE9D-AB64-1AA6-73D1862B45B5}"/>
              </a:ext>
            </a:extLst>
          </p:cNvPr>
          <p:cNvSpPr/>
          <p:nvPr/>
        </p:nvSpPr>
        <p:spPr>
          <a:xfrm>
            <a:off x="5949459" y="3221748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86900"/>
              <a:gd name="adj4" fmla="val -7238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tx1"/>
                </a:solidFill>
              </a:rPr>
              <a:t>الثمن (</a:t>
            </a:r>
            <a:r>
              <a:rPr lang="fr-FR" b="1" dirty="0" err="1">
                <a:solidFill>
                  <a:schemeClr val="tx1"/>
                </a:solidFill>
              </a:rPr>
              <a:t>Dh</a:t>
            </a:r>
            <a:r>
              <a:rPr lang="ar-MA" b="1" dirty="0">
                <a:solidFill>
                  <a:schemeClr val="tx1"/>
                </a:solidFill>
              </a:rPr>
              <a:t>)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35" name="Légende : encadrée 34">
            <a:extLst>
              <a:ext uri="{FF2B5EF4-FFF2-40B4-BE49-F238E27FC236}">
                <a16:creationId xmlns:a16="http://schemas.microsoft.com/office/drawing/2014/main" id="{8428173B-6AFA-0AF1-FD4F-8A9A10580517}"/>
              </a:ext>
            </a:extLst>
          </p:cNvPr>
          <p:cNvSpPr/>
          <p:nvPr/>
        </p:nvSpPr>
        <p:spPr>
          <a:xfrm>
            <a:off x="6099769" y="4420281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-18700"/>
              <a:gd name="adj4" fmla="val -787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tx1"/>
                </a:solidFill>
              </a:rPr>
              <a:t>الكتلة (</a:t>
            </a:r>
            <a:r>
              <a:rPr lang="fr-FR" b="1" dirty="0">
                <a:solidFill>
                  <a:schemeClr val="tx1"/>
                </a:solidFill>
              </a:rPr>
              <a:t>Kg</a:t>
            </a:r>
            <a:r>
              <a:rPr lang="ar-MA" b="1" dirty="0">
                <a:solidFill>
                  <a:schemeClr val="tx1"/>
                </a:solidFill>
              </a:rPr>
              <a:t>)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07F65E4-7FBC-554E-EE11-D98D96617418}"/>
              </a:ext>
            </a:extLst>
          </p:cNvPr>
          <p:cNvSpPr txBox="1"/>
          <p:nvPr/>
        </p:nvSpPr>
        <p:spPr>
          <a:xfrm>
            <a:off x="4730600" y="2661225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العودة إلى الوحدة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C7D05E4-D35F-62DD-7561-80CE6D9B3A0C}"/>
              </a:ext>
            </a:extLst>
          </p:cNvPr>
          <p:cNvSpPr txBox="1"/>
          <p:nvPr/>
        </p:nvSpPr>
        <p:spPr>
          <a:xfrm>
            <a:off x="4998542" y="5002000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الرابع المتناسب</a:t>
            </a:r>
          </a:p>
        </p:txBody>
      </p:sp>
      <p:graphicFrame>
        <p:nvGraphicFramePr>
          <p:cNvPr id="48" name="Tableau 47">
            <a:extLst>
              <a:ext uri="{FF2B5EF4-FFF2-40B4-BE49-F238E27FC236}">
                <a16:creationId xmlns:a16="http://schemas.microsoft.com/office/drawing/2014/main" id="{F18ADB9F-3347-20C3-2B93-D43E7E26C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351981"/>
              </p:ext>
            </p:extLst>
          </p:nvPr>
        </p:nvGraphicFramePr>
        <p:xfrm>
          <a:off x="1070170" y="5006210"/>
          <a:ext cx="2747810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</a:rPr>
                        <a:t>112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B6F83DA-3608-6082-0084-B8648C0CFD8A}"/>
                  </a:ext>
                </a:extLst>
              </p:cNvPr>
              <p:cNvSpPr txBox="1"/>
              <p:nvPr/>
            </p:nvSpPr>
            <p:spPr>
              <a:xfrm>
                <a:off x="4572001" y="5775808"/>
                <a:ext cx="2569028" cy="6313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𝟓𝟔</m:t>
                        </m:r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112</a:t>
                </a:r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B6F83DA-3608-6082-0084-B8648C0CF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5775808"/>
                <a:ext cx="2569028" cy="631327"/>
              </a:xfrm>
              <a:prstGeom prst="rect">
                <a:avLst/>
              </a:prstGeom>
              <a:blipFill>
                <a:blip r:embed="rId5"/>
                <a:stretch>
                  <a:fillRect b="-8654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>
            <a:extLst>
              <a:ext uri="{FF2B5EF4-FFF2-40B4-BE49-F238E27FC236}">
                <a16:creationId xmlns:a16="http://schemas.microsoft.com/office/drawing/2014/main" id="{C7EECE64-B146-58E6-C719-DA6308772369}"/>
              </a:ext>
            </a:extLst>
          </p:cNvPr>
          <p:cNvSpPr txBox="1"/>
          <p:nvPr/>
        </p:nvSpPr>
        <p:spPr>
          <a:xfrm>
            <a:off x="657031" y="1819181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اشترى الأب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Kg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التفاح بثمن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 </a:t>
            </a:r>
            <a:r>
              <a:rPr lang="fr-FR" sz="2400" b="1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ثمن شراء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8Kg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E3EA-DFD3-043E-49DE-86637302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E927E4-CB04-3598-9797-795FB91D5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9047D0-D9A8-D230-F884-ACFA641955C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واملؤوا جدول التناسبية على ألواحكم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5F3A74-938D-09B0-87AC-85AC7F4BBA9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0F31A37-0687-779A-97D2-1300F8CF9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30286D9-CB82-8932-8CE7-71DCAC4174B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D63200-5AC4-6E0D-67B4-0596E8E842F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A02C245-4D00-72CF-A9DF-D226A530CC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DE97FC-2849-E4C4-40B1-9F31DDB2CEC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94FDC67-AC4F-5407-2304-599BF0D30CA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52A206-F571-F236-E41B-914D693DE5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75BD91E-8559-BACD-F38D-E4AA5B1BC4D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CEF4F24-47DA-AE1E-A42C-9F8F1DF6B88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EC60EBD8-7A29-34FA-9FE9-EA2C37DDEC1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32A3B93-1692-1BEB-7F7D-FD64850C62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0AFDCBBE-5A52-0B69-5C72-1C38D445AE05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7315F5EE-906F-43A7-27BF-77729899D6A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C6967F3-463C-3C1D-90AA-A5E411E67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84D3943-C259-249F-94ED-161A0C278B5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5D08579-F5C1-4C7B-78E9-DD89EF4D60DA}"/>
              </a:ext>
            </a:extLst>
          </p:cNvPr>
          <p:cNvSpPr txBox="1"/>
          <p:nvPr/>
        </p:nvSpPr>
        <p:spPr>
          <a:xfrm>
            <a:off x="559985" y="2774086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6 قطع شوكولاتة هو 30 درهما.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ثمن 11 قطعة؟</a:t>
            </a:r>
          </a:p>
        </p:txBody>
      </p:sp>
    </p:spTree>
    <p:extLst>
      <p:ext uri="{BB962C8B-B14F-4D97-AF65-F5344CB8AC3E}">
        <p14:creationId xmlns:p14="http://schemas.microsoft.com/office/powerpoint/2010/main" val="362930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A5674-0993-3E06-5144-3A67EEB6A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92E68D-8437-B628-B3B6-679FE87F307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7AF078-C975-ED01-95BD-7F538F3EF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E4D3AC-63FB-6231-6EF2-E506662AFF1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4181D58-C3D1-5D88-205B-066C9C0ED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EF32B6-AB81-2BDC-A0D3-4196220106A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B91A18A-3469-1162-C6E3-E9695192CD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A2CDB2-20E8-0C9D-751C-C970798E79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BA12060-9D42-812D-7C34-385A8A2C32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50F546-20BA-20E2-6519-C8ACB1A7DBE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6A4AEFE-0EF5-D168-3E49-5D0339445F7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3DD7F176-8255-D527-51D4-B3EAD85A1DC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1154EBA-EE3D-6098-FE34-438C0D83812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AE9EFD91-CC32-67AD-C9DA-FEC8C4FFFD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CB712E9-C979-A1E0-7179-8C165289C4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Oval 81">
            <a:extLst>
              <a:ext uri="{FF2B5EF4-FFF2-40B4-BE49-F238E27FC236}">
                <a16:creationId xmlns:a16="http://schemas.microsoft.com/office/drawing/2014/main" id="{416C0D9B-3DC8-8E64-AFD1-575ABD79149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6" name="Corde 15">
            <a:extLst>
              <a:ext uri="{FF2B5EF4-FFF2-40B4-BE49-F238E27FC236}">
                <a16:creationId xmlns:a16="http://schemas.microsoft.com/office/drawing/2014/main" id="{78DFF26E-5D9D-D1DE-17F5-85E9F1E6171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82B53B0-83F8-862D-1A24-566BCAD4C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194E466-9647-CE6B-1F31-D5B2870FA472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F83848-5B43-0757-EC6A-F15CF6D97094}"/>
              </a:ext>
            </a:extLst>
          </p:cNvPr>
          <p:cNvSpPr txBox="1"/>
          <p:nvPr/>
        </p:nvSpPr>
        <p:spPr>
          <a:xfrm>
            <a:off x="657031" y="1651221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6 قطع شوكولاتة هو 30 درهما.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ثمن 11 قطعة؟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95506661-493A-AD46-3D8B-F97BB3CA79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332219"/>
              </p:ext>
            </p:extLst>
          </p:nvPr>
        </p:nvGraphicFramePr>
        <p:xfrm>
          <a:off x="876827" y="3429000"/>
          <a:ext cx="4121715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55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p:sp>
        <p:nvSpPr>
          <p:cNvPr id="25" name="Légende : encadrée 24">
            <a:extLst>
              <a:ext uri="{FF2B5EF4-FFF2-40B4-BE49-F238E27FC236}">
                <a16:creationId xmlns:a16="http://schemas.microsoft.com/office/drawing/2014/main" id="{181A43DD-50EC-BF1D-9914-95C1B381FB09}"/>
              </a:ext>
            </a:extLst>
          </p:cNvPr>
          <p:cNvSpPr/>
          <p:nvPr/>
        </p:nvSpPr>
        <p:spPr>
          <a:xfrm>
            <a:off x="5949459" y="3221748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86900"/>
              <a:gd name="adj4" fmla="val -7238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tx1"/>
                </a:solidFill>
              </a:rPr>
              <a:t>الثمن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6" name="Légende : encadrée 25">
            <a:extLst>
              <a:ext uri="{FF2B5EF4-FFF2-40B4-BE49-F238E27FC236}">
                <a16:creationId xmlns:a16="http://schemas.microsoft.com/office/drawing/2014/main" id="{B608BCF5-5537-53C5-EBA9-A35D2A7DB7D4}"/>
              </a:ext>
            </a:extLst>
          </p:cNvPr>
          <p:cNvSpPr/>
          <p:nvPr/>
        </p:nvSpPr>
        <p:spPr>
          <a:xfrm>
            <a:off x="6099769" y="4420281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-18700"/>
              <a:gd name="adj4" fmla="val -787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tx1"/>
                </a:solidFill>
              </a:rPr>
              <a:t>القطع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E288DC-890E-3630-44CA-0BBF9CB3E447}"/>
              </a:ext>
            </a:extLst>
          </p:cNvPr>
          <p:cNvSpPr txBox="1"/>
          <p:nvPr/>
        </p:nvSpPr>
        <p:spPr>
          <a:xfrm>
            <a:off x="4730600" y="2661225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العودة إلى الوحدة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A04288-C25B-71E8-24FD-BBD58464AE79}"/>
              </a:ext>
            </a:extLst>
          </p:cNvPr>
          <p:cNvSpPr txBox="1"/>
          <p:nvPr/>
        </p:nvSpPr>
        <p:spPr>
          <a:xfrm>
            <a:off x="4998542" y="5002000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الرابع المتناسب</a:t>
            </a:r>
          </a:p>
        </p:txBody>
      </p:sp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8D12AA49-8DA1-AAFE-521F-C504C7BB5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721086"/>
              </p:ext>
            </p:extLst>
          </p:nvPr>
        </p:nvGraphicFramePr>
        <p:xfrm>
          <a:off x="1070170" y="5006210"/>
          <a:ext cx="2747810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55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CF36CB7-9624-CD3D-430C-A0CD2343248D}"/>
                  </a:ext>
                </a:extLst>
              </p:cNvPr>
              <p:cNvSpPr txBox="1"/>
              <p:nvPr/>
            </p:nvSpPr>
            <p:spPr>
              <a:xfrm>
                <a:off x="4572001" y="5775808"/>
                <a:ext cx="2277374" cy="6258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𝟑𝟑𝟎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55</a:t>
                </a:r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CF36CB7-9624-CD3D-430C-A0CD23432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5775808"/>
                <a:ext cx="2277374" cy="625877"/>
              </a:xfrm>
              <a:prstGeom prst="rect">
                <a:avLst/>
              </a:prstGeom>
              <a:blipFill>
                <a:blip r:embed="rId5"/>
                <a:stretch>
                  <a:fillRect r="-4813" b="-87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207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السرعة المتوسطة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 احسبوا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السرعة المتوسطة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3131FB62-A4FE-219C-0A6C-2E2E0BAD9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791800"/>
              </p:ext>
            </p:extLst>
          </p:nvPr>
        </p:nvGraphicFramePr>
        <p:xfrm>
          <a:off x="766545" y="2862943"/>
          <a:ext cx="7320641" cy="189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650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852014740"/>
                    </a:ext>
                  </a:extLst>
                </a:gridCol>
                <a:gridCol w="2158041">
                  <a:extLst>
                    <a:ext uri="{9D8B030D-6E8A-4147-A177-3AD203B41FA5}">
                      <a16:colId xmlns:a16="http://schemas.microsoft.com/office/drawing/2014/main" val="3611668613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 المسافة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المدة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السرعة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Km/h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026627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811FCA2E-4F9C-9247-8247-7757F7929E09}"/>
              </a:ext>
            </a:extLst>
          </p:cNvPr>
          <p:cNvSpPr/>
          <p:nvPr/>
        </p:nvSpPr>
        <p:spPr>
          <a:xfrm>
            <a:off x="4598801" y="2836721"/>
            <a:ext cx="1323028" cy="1921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AF20-8F88-EF1B-D15B-AFD4D5977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2EFFE5E-C8BB-20A9-F526-3177E83FB9B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51D002-0BA0-A59B-2173-99F256AEB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4F10E9-F540-57E3-8F7E-DD6D2C49F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2288526-7C9F-40BF-5B8B-08A757FB9F9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9FB8E3A-E41E-73AE-4216-8FB55AEA7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3290E21-1A7D-A962-DFF5-8B646B59770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9E00F53-3561-F29E-FE4C-ACD3AEA156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FA08F1F-8D3F-9AB5-5B0F-1A9836DA4CA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59DF7EE-B230-A4C4-1056-098318F3BE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AFDEF05-4684-581D-4842-BA99C07F67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FFA52A3-AC3C-59E0-B8E6-5ACBEBD8C63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9218CD9-F392-7C2F-35C2-D98959CE9EA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DC8C9F2-A824-A5AA-375F-C2CD9203941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AFE532A-C79C-711B-C6B0-3313B79359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915A292-D336-AA41-7A5D-F103DEB6423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477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9B4C-44F7-570B-D3B8-DCB8A6158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7342162-BC1F-BF57-2E3D-8C496CFE39A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DD604C-869B-9E0A-4841-A43F83CE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16A051-5B6E-8ADE-CFA0-AFA27A63AC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59484A-FE94-C6E0-2F43-50A519353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11A1C8F-6C6E-6CEF-43BA-340D2E3A64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5C59C0-313A-2FCF-3382-5BEBCC9CE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003213A-32ED-7661-87A2-588616AFD4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1A2DB-D338-71FF-8D68-8282AA049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B8E76C0-98DE-25E7-7625-435520D48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80D82A-26BB-898F-93A2-B5F8ECB0C5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F7E44F-23A1-38BD-E47F-3D90DBED66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FE295-3329-1DB6-C4E1-E31587B2B8F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323B31-E7C7-47E8-BF6D-A7332AF830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6F20F-4DBC-C9CA-0F03-3F9224AAF6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B6EA1662-853B-6FCC-2158-DEE58CF698C9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DC831AC4-E1FE-33F9-B15C-99D84681064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43F11E-D9C2-1190-3055-84B60145B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B4B29D7A-40C7-2901-82A6-059B2101943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3D35F7FF-6753-C694-1EAB-DAF1F5993F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207410"/>
              </p:ext>
            </p:extLst>
          </p:nvPr>
        </p:nvGraphicFramePr>
        <p:xfrm>
          <a:off x="766545" y="2862943"/>
          <a:ext cx="7320641" cy="189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650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852014740"/>
                    </a:ext>
                  </a:extLst>
                </a:gridCol>
                <a:gridCol w="2158041">
                  <a:extLst>
                    <a:ext uri="{9D8B030D-6E8A-4147-A177-3AD203B41FA5}">
                      <a16:colId xmlns:a16="http://schemas.microsoft.com/office/drawing/2014/main" val="3611668613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 المسافة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المدة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السرعة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Km/h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026627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89746B92-5CEB-CE45-5282-653A93927149}"/>
              </a:ext>
            </a:extLst>
          </p:cNvPr>
          <p:cNvSpPr/>
          <p:nvPr/>
        </p:nvSpPr>
        <p:spPr>
          <a:xfrm>
            <a:off x="4598801" y="2836721"/>
            <a:ext cx="1323028" cy="1921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4A80A51-B6E9-931C-9A63-9E3A372F65C1}"/>
                  </a:ext>
                </a:extLst>
              </p:cNvPr>
              <p:cNvSpPr txBox="1"/>
              <p:nvPr/>
            </p:nvSpPr>
            <p:spPr>
              <a:xfrm>
                <a:off x="4730600" y="5315573"/>
                <a:ext cx="3961032" cy="742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المسافة</m:t>
                        </m:r>
                      </m:num>
                      <m:den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المدة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السرعة</m:t>
                    </m:r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المتوسطة</m:t>
                    </m:r>
                  </m:oMath>
                </a14:m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4A80A51-B6E9-931C-9A63-9E3A372F6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600" y="5315573"/>
                <a:ext cx="3961032" cy="7421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E2D115D-7442-7D47-3BF0-46547BF37F33}"/>
                  </a:ext>
                </a:extLst>
              </p:cNvPr>
              <p:cNvSpPr txBox="1"/>
              <p:nvPr/>
            </p:nvSpPr>
            <p:spPr>
              <a:xfrm>
                <a:off x="1049171" y="5431887"/>
                <a:ext cx="2277374" cy="6258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𝟏𝟐𝟎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60</a:t>
                </a:r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E2D115D-7442-7D47-3BF0-46547BF37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171" y="5431887"/>
                <a:ext cx="2277374" cy="625877"/>
              </a:xfrm>
              <a:prstGeom prst="rect">
                <a:avLst/>
              </a:prstGeom>
              <a:blipFill>
                <a:blip r:embed="rId6"/>
                <a:stretch>
                  <a:fillRect b="-87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13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E664D-A7A4-B56E-E99A-1D3A31419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762A07-9CE5-E90F-E8FC-0CD346111AC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السرعة المتوسطة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D5F358-6535-A965-BD75-05A9D1B32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4475887-2D10-DC24-F435-2F7CD113F4A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3607F0F-2744-B50C-F090-02691103C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6FCB307-D764-BFAD-23DA-9F6EFB3F18F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7FBDFE1-E6BD-7585-37F8-81BAE62CA2C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9ADFA2A-1853-BA7A-4230-DDA8EC0CB0F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53C1EA-5508-D82E-A0DB-32F72C6D44C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FB17AE1-BAB2-2971-DEA6-7B7B83F2D2F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C368778-BE49-F5E9-FE19-C316DD35BE3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63B1AE-4D5E-ADB5-E9E8-19200455D98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506B812-DC18-ABB5-72FF-A441153D2B3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8AF9048-AD96-F8C4-8C16-D87E3CB3D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76FF429-018F-7F2D-8143-21F53FD9E74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76DB5837-4A2F-04D0-4C1E-60D3E201986A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72F456C5-8419-39C5-7448-3B28D26CD003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C41036-E239-A2DD-78EE-B67972D8F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654F82E-F537-7D6D-D278-A739E1BF052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49A51E5-8657-D7FD-3323-B911E04C06EA}"/>
              </a:ext>
            </a:extLst>
          </p:cNvPr>
          <p:cNvGraphicFramePr>
            <a:graphicFrameLocks noGrp="1"/>
          </p:cNvGraphicFramePr>
          <p:nvPr/>
        </p:nvGraphicFramePr>
        <p:xfrm>
          <a:off x="766545" y="2862943"/>
          <a:ext cx="7320641" cy="189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650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852014740"/>
                    </a:ext>
                  </a:extLst>
                </a:gridCol>
                <a:gridCol w="2158041">
                  <a:extLst>
                    <a:ext uri="{9D8B030D-6E8A-4147-A177-3AD203B41FA5}">
                      <a16:colId xmlns:a16="http://schemas.microsoft.com/office/drawing/2014/main" val="3611668613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 المسافة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المدة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السرعة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Km/h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02662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DF54AA5-B5C7-E702-DCCB-BB590F65ABFC}"/>
              </a:ext>
            </a:extLst>
          </p:cNvPr>
          <p:cNvSpPr/>
          <p:nvPr/>
        </p:nvSpPr>
        <p:spPr>
          <a:xfrm>
            <a:off x="3349515" y="2849832"/>
            <a:ext cx="1323028" cy="1921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4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2ACDE-B7A9-BDA5-988F-41982A441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2FA4E7F-D044-C77A-F0F4-46095D41282D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D0288B-FF30-7C3D-3590-BD6E33884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3046F8-BEF7-BD77-C9E1-1CD9901BF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0894329-1BE8-A132-65AD-EC4A5CAB62A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014E553-EA43-AF23-F11D-F281839EC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D95BA30-FA4A-16E0-D1C2-D7805F342E2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A312558-070E-AF34-ACB9-B5C5C230C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FAD1DA7-4FD5-7491-971F-11A30BA11AA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8A1899C-C410-4924-01A4-DDA04F3F34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701F80C-2BC9-789D-5E78-0423FD98FA7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7DAFE6-CD43-4AFA-73AF-442929C9B7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AF6E69F-1791-A8FF-5D4A-81F69F40D68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E2E857B-DCDD-72EB-DED0-B74A3EDD8F2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A169628-610D-F992-B9C1-52CCBB3F19E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339B747-D0D9-C476-3236-21F78B35D2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631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CE162-46B1-CE3E-6DF3-158200F27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B12A09E-CF69-3BFA-84F1-1FEAE0D1247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FA9BFB2-48BB-0648-DBF6-420C44C7B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837CD8E-DD31-E083-ACD9-5BB8CC08542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269B828-921B-9E0F-93E8-FA848BC94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A386EC9-C283-70C6-12E5-0DA0A77805F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C7448B1-73BC-BD4D-58B8-D1EE60C073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C0448E4-42C7-9A72-8C5D-1F8C997C6F0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0050F5-7937-0D5E-5AB9-F9B3B7735C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7D5F6A1-5CB0-8E77-AB19-C435D49410A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69C03C1-FBC2-C2FA-0ADC-9D3BA58A12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25DBCED-EF15-4109-3CE8-D86D55E9B3A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73E0DCD-BD58-233B-1F6C-C351032A4A3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81C00FE-648A-C858-23DB-FC453AC982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FBEE98C-47B8-DEC5-EC85-C41A20C6B25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64740D56-6C94-5791-C1F9-A682A7365A75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88E9C301-4888-BE27-BE96-0CD260C43D3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CECC7E-4350-E949-F34E-26391F7DD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B7D9622-2D80-5C8C-6E07-BE7DA965C89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DC2B0679-A06B-EEAC-930B-E55294D76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646436"/>
              </p:ext>
            </p:extLst>
          </p:nvPr>
        </p:nvGraphicFramePr>
        <p:xfrm>
          <a:off x="766545" y="2862943"/>
          <a:ext cx="7320641" cy="189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650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852014740"/>
                    </a:ext>
                  </a:extLst>
                </a:gridCol>
                <a:gridCol w="2158041">
                  <a:extLst>
                    <a:ext uri="{9D8B030D-6E8A-4147-A177-3AD203B41FA5}">
                      <a16:colId xmlns:a16="http://schemas.microsoft.com/office/drawing/2014/main" val="3611668613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 المسافة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المدة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السرعة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Km/h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02662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C61F7E4-742C-A0BB-D6E0-36D9D5EDB6E2}"/>
                  </a:ext>
                </a:extLst>
              </p:cNvPr>
              <p:cNvSpPr txBox="1"/>
              <p:nvPr/>
            </p:nvSpPr>
            <p:spPr>
              <a:xfrm>
                <a:off x="4730600" y="5315573"/>
                <a:ext cx="3961032" cy="742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المسافة</m:t>
                        </m:r>
                      </m:num>
                      <m:den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المدة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السرعة</m:t>
                    </m:r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المتوسطة</m:t>
                    </m:r>
                  </m:oMath>
                </a14:m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C61F7E4-742C-A0BB-D6E0-36D9D5EDB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600" y="5315573"/>
                <a:ext cx="3961032" cy="7421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71C21AA-A1FF-3A78-94EC-8F7E581BBAC7}"/>
                  </a:ext>
                </a:extLst>
              </p:cNvPr>
              <p:cNvSpPr txBox="1"/>
              <p:nvPr/>
            </p:nvSpPr>
            <p:spPr>
              <a:xfrm>
                <a:off x="1049171" y="5431887"/>
                <a:ext cx="2277374" cy="6258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𝟐𝟒𝟎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60</a:t>
                </a:r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71C21AA-A1FF-3A78-94EC-8F7E581BB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171" y="5431887"/>
                <a:ext cx="2277374" cy="625877"/>
              </a:xfrm>
              <a:prstGeom prst="rect">
                <a:avLst/>
              </a:prstGeom>
              <a:blipFill>
                <a:blip r:embed="rId6"/>
                <a:stretch>
                  <a:fillRect b="-87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B2242DD3-0294-5CAC-2B0E-986DDAE6F5D8}"/>
              </a:ext>
            </a:extLst>
          </p:cNvPr>
          <p:cNvSpPr/>
          <p:nvPr/>
        </p:nvSpPr>
        <p:spPr>
          <a:xfrm>
            <a:off x="3349515" y="2849832"/>
            <a:ext cx="1323028" cy="1921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29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FF8D4-13B8-F30A-2D69-01EAFAECC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477185C-7386-6ED1-42BF-ED41692AC6C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المسافة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EBD199-6D9D-D462-5000-2EA19176A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AC10B8C-3A1B-9942-1EE3-0B5DE57E2D2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356EC14-A739-1FD7-FA47-CA6EE19EC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CB72807-B3B8-E8AA-48DA-5DF46696CF1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B687849-1DC5-AD5B-79B5-EE4C5B83CB2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C35350B-7E0F-61DA-29C2-E62CC7E4C5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FB4E18-7E1D-D00D-02AD-83E5115044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0FD7896-3B7A-86C1-430E-A36C12EBD5D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313F8A7-1C79-2C59-4B97-63A6E668577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F825778-5A3C-5091-7EAD-D2C89F52F14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E7130E4-1E09-27A0-6A75-9FF39EFAB7C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FAB1C62-AE97-CCE8-55C9-ECDFC237C18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8EE6E5E-1F2E-33C3-60B3-6D5966C0A3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E2C3FB39-AC11-4CF1-A3EC-FF487B86635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C8CFAA89-4971-2976-CCC9-F1A8A4F0AEAE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E160A55-00D5-DD51-1699-B473E94AB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C84770C-A84C-917E-E250-12AD4E40DA1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66453E9-17DF-0BE1-0B38-27AE1EF6FE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728485"/>
              </p:ext>
            </p:extLst>
          </p:nvPr>
        </p:nvGraphicFramePr>
        <p:xfrm>
          <a:off x="766545" y="2862943"/>
          <a:ext cx="7320641" cy="189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650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852014740"/>
                    </a:ext>
                  </a:extLst>
                </a:gridCol>
                <a:gridCol w="2158041">
                  <a:extLst>
                    <a:ext uri="{9D8B030D-6E8A-4147-A177-3AD203B41FA5}">
                      <a16:colId xmlns:a16="http://schemas.microsoft.com/office/drawing/2014/main" val="3611668613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 المسافة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المدة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السرعة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Km/h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02662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1B4CE53-D127-E070-1681-2910F506F8C8}"/>
              </a:ext>
            </a:extLst>
          </p:cNvPr>
          <p:cNvSpPr/>
          <p:nvPr/>
        </p:nvSpPr>
        <p:spPr>
          <a:xfrm>
            <a:off x="2057745" y="2849832"/>
            <a:ext cx="1323028" cy="1921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5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7F9D-84F1-9C6A-07DF-14384399B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07E59C9-7E71-78D9-5780-809497EE5AD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5BF8B8-FE23-DBE1-543C-B08228D35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8541D7-E727-AD1A-8EF3-FF7020E6A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13A0C2-1181-75C4-DC6A-842E0D985F0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EE74CD-98D3-6A6A-047D-33C7A6720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2FA5AA4-E536-E2E7-1654-57F355F8FF8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D73E608-0001-3E66-F5C9-F120967886C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5A7A3D0-7F35-7D3C-FAD1-F2A3F00002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16DC904-CFA7-E0E6-F9EE-86E79864AFB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9BD2E3A-E5BF-1C1C-B440-832B9DAB7AE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7024C20-0ADA-A064-F1FF-C9166AC6684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83447F9-AD74-97DB-9474-BD11FADF681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3EDE75A-5A25-8FCF-D251-0E3E436EA88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C315245-CDF6-7575-A42E-047E9F9EA0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56575F5-2FD2-2E1F-62FD-3662CA757F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201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F1EF4-1912-0BD9-A5E3-B3DDC61C6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0D40379-6606-5F5E-EDAE-A4F8E592AF7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47CB7F7-373D-4308-17E0-0648FFD1B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4F6E6E9-E9FB-1E0E-C6C7-E75BB2CC604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9AB3845-B196-0A5A-5FFF-43770F999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EAE4E13-5DC6-7660-6206-5ED6ED8E68A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383AEFC-1BC4-DC0A-806F-F9A3D5DDD64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CA41BA3-5A67-09CE-CA1F-4A852EE9B85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8A91320-2967-7212-5F72-27C0F1BA50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9D81E52-0C8E-F221-18B5-78B6ED7AB40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F0AF97E-E43B-6600-7447-2A145255C4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D215FF1-14E0-0ED6-0858-6CF638C2257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DCB5855-172F-CC77-DB72-CBBF6A6603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762AA7D-23CD-8443-0109-7306337ED8B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AAADA7E-D758-3AAA-C234-53F0FFDA9A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39B742EA-5BEA-4D0C-F2E4-27D51D1468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BDDDA476-AE68-7AD8-65FF-AB2A53B8E9CD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3C2AB7-DFA6-7C72-6F37-0DCB1D80F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66226BBF-321B-2178-E26B-C02E24A87C4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F82DF4BD-C987-464A-D7E7-0F1A11A20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331732"/>
              </p:ext>
            </p:extLst>
          </p:nvPr>
        </p:nvGraphicFramePr>
        <p:xfrm>
          <a:off x="766545" y="2862943"/>
          <a:ext cx="7320641" cy="189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650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852014740"/>
                    </a:ext>
                  </a:extLst>
                </a:gridCol>
                <a:gridCol w="2158041">
                  <a:extLst>
                    <a:ext uri="{9D8B030D-6E8A-4147-A177-3AD203B41FA5}">
                      <a16:colId xmlns:a16="http://schemas.microsoft.com/office/drawing/2014/main" val="3611668613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150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 المسافة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المدة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السرعة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Km/h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02662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5BD2EE3-10F0-DC82-2823-4C5459109A51}"/>
                  </a:ext>
                </a:extLst>
              </p:cNvPr>
              <p:cNvSpPr txBox="1"/>
              <p:nvPr/>
            </p:nvSpPr>
            <p:spPr>
              <a:xfrm>
                <a:off x="4078514" y="5373729"/>
                <a:ext cx="4227044" cy="506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المسافة</m:t>
                    </m:r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= </m:t>
                    </m:r>
                    <m:r>
                      <a:rPr lang="ar-MA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المدة</m:t>
                    </m:r>
                  </m:oMath>
                </a14:m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السرعة</m:t>
                    </m:r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a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المتوسطة</m:t>
                    </m:r>
                  </m:oMath>
                </a14:m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5BD2EE3-10F0-DC82-2823-4C5459109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514" y="5373729"/>
                <a:ext cx="4227044" cy="506742"/>
              </a:xfrm>
              <a:prstGeom prst="rect">
                <a:avLst/>
              </a:prstGeom>
              <a:blipFill>
                <a:blip r:embed="rId5"/>
                <a:stretch>
                  <a:fillRect t="-1205" b="-2650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0405437-7ED1-BDD7-46A2-DB14CB7C0CA4}"/>
                  </a:ext>
                </a:extLst>
              </p:cNvPr>
              <p:cNvSpPr txBox="1"/>
              <p:nvPr/>
            </p:nvSpPr>
            <p:spPr>
              <a:xfrm>
                <a:off x="1049171" y="5431887"/>
                <a:ext cx="227737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𝟓𝟎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𝟏𝟓𝟎</m:t>
                      </m:r>
                    </m:oMath>
                  </m:oMathPara>
                </a14:m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0405437-7ED1-BDD7-46A2-DB14CB7C0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171" y="5431887"/>
                <a:ext cx="2277374" cy="461665"/>
              </a:xfrm>
              <a:prstGeom prst="rect">
                <a:avLst/>
              </a:prstGeom>
              <a:blipFill>
                <a:blip r:embed="rId6"/>
                <a:stretch>
                  <a:fillRect t="-10526" r="-535" b="-2894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16C8DE26-4611-5B57-CFAE-BDE0E49A0149}"/>
              </a:ext>
            </a:extLst>
          </p:cNvPr>
          <p:cNvSpPr/>
          <p:nvPr/>
        </p:nvSpPr>
        <p:spPr>
          <a:xfrm>
            <a:off x="2057745" y="2849832"/>
            <a:ext cx="1323028" cy="1921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572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8CBB-53E5-23B4-984C-EFEDC2188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6E3E813-D5B0-2CD1-1775-0F04E953052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المدة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F94C80-059A-FCBA-6460-C0324C6A3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7DF4D56-95F8-4D75-32CC-B318671B6C6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DBBCB78-AD06-F6E1-6944-BD47834B3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F934B2-39E7-849D-7E67-9B6C459741A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C3652F4-7B92-169D-5E08-6307C608E09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AD28689-1D82-E7C7-2384-83819CEE102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4EE06DA-86B0-B183-67E9-91BF5E329A1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EF3AE9E-E643-D320-684B-7C3C617CF77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96DB81A-66BD-724B-E2F9-E670AAC43C5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621DF9F-1215-7355-7720-41CDE6168A3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184D8F7-8ABE-A880-8384-3D6031882EF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8E54D93-8C96-D376-B28F-9BC27DDCD2E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A0F076B-0665-A0BD-7478-E4AB9DE892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CC1EA331-0E41-52FC-B3BF-C727F729A33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FED3A722-33CE-75CD-193E-D99D3E45FA5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E3D07DB-A1D2-BC9F-2A6F-8662B6C973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755E79F1-69AD-7294-E8BF-818A18302CA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9A852F70-43DE-3A75-C720-23734E27FECA}"/>
              </a:ext>
            </a:extLst>
          </p:cNvPr>
          <p:cNvGraphicFramePr>
            <a:graphicFrameLocks noGrp="1"/>
          </p:cNvGraphicFramePr>
          <p:nvPr/>
        </p:nvGraphicFramePr>
        <p:xfrm>
          <a:off x="766545" y="2862943"/>
          <a:ext cx="7320641" cy="189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650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852014740"/>
                    </a:ext>
                  </a:extLst>
                </a:gridCol>
                <a:gridCol w="2158041">
                  <a:extLst>
                    <a:ext uri="{9D8B030D-6E8A-4147-A177-3AD203B41FA5}">
                      <a16:colId xmlns:a16="http://schemas.microsoft.com/office/drawing/2014/main" val="3611668613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150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 المسافة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…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المدة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السرعة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Km/h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026627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EF311116-571E-07ED-EEDF-E412A84F714D}"/>
              </a:ext>
            </a:extLst>
          </p:cNvPr>
          <p:cNvSpPr/>
          <p:nvPr/>
        </p:nvSpPr>
        <p:spPr>
          <a:xfrm>
            <a:off x="766545" y="2836722"/>
            <a:ext cx="1323028" cy="1921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8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B1345-7C20-AB28-A944-25DB8C8F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563991-267E-ECF5-05C3-7F99BA6B00F1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851390-4DBE-A527-1E0E-D64E599E9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C969B5-D736-04A4-1C09-6CFD2F2E5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40F673E-F9DE-A84C-028C-6C0BD80C7F5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9AC29BA-8BA7-E6B7-157B-AF8D2A9E8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B98B7E9-7686-1346-AB02-D6F830D78BB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0C1C47C-D366-FD07-8A03-D52A17A301C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8F6B1A3-5C00-4779-F4C2-839F5D10F10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EBC08C0-9CBF-414F-D116-3998E9ACD7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91B28CF-CB2D-7452-B59E-36E4E20E7A5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4E08D9-F01B-47AD-5953-8FAE3C40099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7AA328F-5F36-0E2D-8517-9FEC1AC00C2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6AE8775-5547-ED7B-8139-CB9F684B6B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CFFB617-0467-60D1-2367-90ED411482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AD1B51A-D6F9-8DE0-D121-43D8274185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33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8F07D-8771-38B3-3B89-24F48F684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72A9638-A36B-8631-5AE0-673C641FD30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10D3645-2A34-B966-689A-1BD680084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3F26F10-4114-15A1-7301-2ABB2558826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5EDDE3E-80AD-B2F7-C682-71D2621E4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275F1C1-9980-CA60-E003-940633DD819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526EC02-514A-B807-CA8E-22AD2702DA7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78E8DFE-6CF9-D623-95BD-D08ACB72833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1814FB-D550-2213-BCFE-A6308BE0DA4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841CB60-B783-7BD0-D5D5-7086CA00630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17F571F-9D35-280C-6528-8A17E49F2D6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4ACEDF4-BE58-C8CC-92F5-6EF40967D29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F45120C-2FCA-4B86-EAB5-390B04EB417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D7675D3-B6CD-D190-B329-CCB3ACC06B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523C4A7-A398-B448-8F1A-54EBFD027B7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AD8F264C-D8CB-B6CC-C79C-D0EE74AB3FC7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C1B44A3C-3B9B-C110-0AA2-B79ECFBD513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717EDA5-B8B3-9338-9015-F70FB5022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999B828-6B55-2FAD-092E-20C84594323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E46CD11E-76B6-C0AD-EDF7-95414D373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049140"/>
              </p:ext>
            </p:extLst>
          </p:nvPr>
        </p:nvGraphicFramePr>
        <p:xfrm>
          <a:off x="766545" y="2862943"/>
          <a:ext cx="7320641" cy="189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650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1290650">
                  <a:extLst>
                    <a:ext uri="{9D8B030D-6E8A-4147-A177-3AD203B41FA5}">
                      <a16:colId xmlns:a16="http://schemas.microsoft.com/office/drawing/2014/main" val="3852014740"/>
                    </a:ext>
                  </a:extLst>
                </a:gridCol>
                <a:gridCol w="2158041">
                  <a:extLst>
                    <a:ext uri="{9D8B030D-6E8A-4147-A177-3AD203B41FA5}">
                      <a16:colId xmlns:a16="http://schemas.microsoft.com/office/drawing/2014/main" val="3611668613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150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 المسافة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المدة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  <a:endParaRPr kumimoji="0" lang="fr-M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السرعة (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Km/h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026627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4D15FC0B-3B27-0802-1170-9FDF299FCE14}"/>
              </a:ext>
            </a:extLst>
          </p:cNvPr>
          <p:cNvSpPr/>
          <p:nvPr/>
        </p:nvSpPr>
        <p:spPr>
          <a:xfrm>
            <a:off x="722431" y="2849832"/>
            <a:ext cx="1323028" cy="1921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51F2ACA-1711-8B4A-9415-DC3D56A6D105}"/>
                  </a:ext>
                </a:extLst>
              </p:cNvPr>
              <p:cNvSpPr txBox="1"/>
              <p:nvPr/>
            </p:nvSpPr>
            <p:spPr>
              <a:xfrm>
                <a:off x="4730600" y="5315573"/>
                <a:ext cx="3961032" cy="742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المسافة</m:t>
                        </m:r>
                      </m:num>
                      <m:den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السرعة</m:t>
                        </m:r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المتوسطة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ar-MA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المدة</m:t>
                    </m:r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 </m:t>
                    </m:r>
                  </m:oMath>
                </a14:m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51F2ACA-1711-8B4A-9415-DC3D56A6D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600" y="5315573"/>
                <a:ext cx="3961032" cy="7421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F7FAE0C-4027-8390-A935-C51AA33CD6D6}"/>
                  </a:ext>
                </a:extLst>
              </p:cNvPr>
              <p:cNvSpPr txBox="1"/>
              <p:nvPr/>
            </p:nvSpPr>
            <p:spPr>
              <a:xfrm>
                <a:off x="1049171" y="5431887"/>
                <a:ext cx="2277374" cy="6258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𝟐𝟒𝟎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𝟒𝟎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6</a:t>
                </a:r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F7FAE0C-4027-8390-A935-C51AA33CD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171" y="5431887"/>
                <a:ext cx="2277374" cy="625877"/>
              </a:xfrm>
              <a:prstGeom prst="rect">
                <a:avLst/>
              </a:prstGeom>
              <a:blipFill>
                <a:blip r:embed="rId6"/>
                <a:stretch>
                  <a:fillRect b="-87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301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أنشطة </a:t>
            </a:r>
            <a:r>
              <a:rPr lang="ar-MA" sz="16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65</a:t>
            </a: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75C50C5-3351-E6DA-1AE8-392C9D8EE6F1}"/>
              </a:ext>
            </a:extLst>
          </p:cNvPr>
          <p:cNvGrpSpPr/>
          <p:nvPr/>
        </p:nvGrpSpPr>
        <p:grpSpPr>
          <a:xfrm>
            <a:off x="2592581" y="2578470"/>
            <a:ext cx="3958838" cy="2812895"/>
            <a:chOff x="2104055" y="2687925"/>
            <a:chExt cx="4460809" cy="297916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D9F94F1-FE82-00C2-707F-1E63D8AD1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0645" y="2698928"/>
              <a:ext cx="2184219" cy="284408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1308E24-61B1-7248-6934-B4DD39B0B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87925"/>
              <a:ext cx="2259009" cy="297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17352</TotalTime>
  <Words>1717</Words>
  <Application>Microsoft Office PowerPoint</Application>
  <PresentationFormat>Affichage à l'écran (4:3)</PresentationFormat>
  <Paragraphs>689</Paragraphs>
  <Slides>48</Slides>
  <Notes>11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48</vt:i4>
      </vt:variant>
    </vt:vector>
  </HeadingPairs>
  <TitlesOfParts>
    <vt:vector size="65" baseType="lpstr">
      <vt:lpstr>Effra CC Arbc</vt:lpstr>
      <vt:lpstr>Aptos</vt:lpstr>
      <vt:lpstr>Arimo Italics</vt:lpstr>
      <vt:lpstr>Calibri</vt:lpstr>
      <vt:lpstr>Arial</vt:lpstr>
      <vt:lpstr>Cambria Math</vt:lpstr>
      <vt:lpstr>Noto Sans Symbols</vt:lpstr>
      <vt:lpstr>Aptos Display</vt:lpstr>
      <vt:lpstr>Dosis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280</cp:revision>
  <cp:lastPrinted>2025-08-13T10:11:39Z</cp:lastPrinted>
  <dcterms:created xsi:type="dcterms:W3CDTF">2025-08-01T12:31:49Z</dcterms:created>
  <dcterms:modified xsi:type="dcterms:W3CDTF">2026-03-08T21:15:12Z</dcterms:modified>
</cp:coreProperties>
</file>