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42"/>
  </p:notesMasterIdLst>
  <p:handoutMasterIdLst>
    <p:handoutMasterId r:id="rId43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739" r:id="rId25"/>
    <p:sldId id="2134806740" r:id="rId26"/>
    <p:sldId id="2134806741" r:id="rId27"/>
    <p:sldId id="2134806683" r:id="rId28"/>
    <p:sldId id="2134806684" r:id="rId29"/>
    <p:sldId id="2134806644" r:id="rId30"/>
    <p:sldId id="2134806592" r:id="rId31"/>
    <p:sldId id="2134806745" r:id="rId32"/>
    <p:sldId id="2134806747" r:id="rId33"/>
    <p:sldId id="2134806786" r:id="rId34"/>
    <p:sldId id="2134806787" r:id="rId35"/>
    <p:sldId id="2134806789" r:id="rId36"/>
    <p:sldId id="2134806790" r:id="rId37"/>
    <p:sldId id="2134806791" r:id="rId38"/>
    <p:sldId id="795" r:id="rId39"/>
    <p:sldId id="794" r:id="rId40"/>
    <p:sldId id="793" r:id="rId4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364" autoAdjust="0"/>
  </p:normalViewPr>
  <p:slideViewPr>
    <p:cSldViewPr snapToGrid="0">
      <p:cViewPr>
        <p:scale>
          <a:sx n="73" d="100"/>
          <a:sy n="73" d="100"/>
        </p:scale>
        <p:origin x="1224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-28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handoutMaster" Target="handoutMasters/handoutMaster1.xml"/><Relationship Id="rId48" Type="http://schemas.microsoft.com/office/2018/10/relationships/authors" Target="author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3T12:06:11.1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2629 52 24575,'-518'-20'0,"194"3"0,-800 6 0,1108 12 0,0 0 0,0 0 0,1 2 0,-1 0 0,1 0 0,0 2 0,0 0 0,0 0 0,0 1 0,1 1 0,0 1 0,1 0 0,0 1 0,0 0 0,-20 19 0,-14 17 0,3 1 0,1 3 0,3 1 0,-52 86 0,86-127 0,-23 36 0,3 1 0,1 1 0,-23 66 0,45-105 0,1 1 0,1 0 0,-1 0 0,2 0 0,-1 0 0,1 0 0,0 0 0,1 0 0,0 0 0,1 0 0,0 0 0,0-1 0,0 1 0,1 0 0,1-1 0,0 0 0,0 0 0,0 0 0,9 11 0,9 9 0,0-1 0,2-1 0,46 38 0,-70-64 0,42 34 0,1-1 0,2-2 0,0-3 0,63 29 0,205 74 0,-214-93 0,723 226 0,-712-233 0,-17-9 0,2-4 0,0-4 0,1-4 0,0-4 0,177-13 0,35-26 0,-203 20 0,455-92 0,-496 91 0,-1-2 0,110-44 0,-164 56 0,0 0 0,0-1 0,0 0 0,-1 0 0,0-1 0,0 1 0,0-2 0,-1 1 0,0-1 0,0-1 0,0 1 0,-1-1 0,0 0 0,-1 0 0,0-1 0,0 0 0,-1 0 0,0 0 0,0 0 0,-1-1 0,0 1 0,-1-1 0,0 0 0,-1 0 0,1-16 0,-1-9 0,-2-1 0,-1 0 0,-1 1 0,-3 0 0,0 0 0,-3 0 0,0 0 0,-2 2 0,-2-1 0,-31-57 0,12 35 0,-3 2 0,-2 1 0,-3 2 0,-1 1 0,-55-48 0,37 45 0,-3 3 0,-1 2 0,-3 4 0,-2 2 0,-84-38 0,93 52 0,-1 3 0,-1 2 0,-2 3 0,1 3 0,-2 3 0,0 2 0,-1 3 0,0 3 0,-66 2 0,-149 9-1365,239-5-5461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3T12:06:19.9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2629 52 24575,'-518'-20'0,"194"3"0,-800 6 0,1108 12 0,0 0 0,0 0 0,1 2 0,-1 0 0,1 0 0,0 2 0,0 0 0,0 0 0,0 1 0,1 1 0,0 1 0,1 0 0,0 1 0,0 0 0,-20 19 0,-14 17 0,3 1 0,1 3 0,3 1 0,-52 86 0,86-127 0,-23 36 0,3 1 0,1 1 0,-23 66 0,45-105 0,1 1 0,1 0 0,-1 0 0,2 0 0,-1 0 0,1 0 0,0 0 0,1 0 0,0 0 0,1 0 0,0 0 0,0-1 0,0 1 0,1 0 0,1-1 0,0 0 0,0 0 0,0 0 0,9 11 0,9 9 0,0-1 0,2-1 0,46 38 0,-70-64 0,42 34 0,1-1 0,2-2 0,0-3 0,63 29 0,205 74 0,-214-93 0,723 226 0,-712-233 0,-17-9 0,2-4 0,0-4 0,1-4 0,0-4 0,177-13 0,35-26 0,-203 20 0,455-92 0,-496 91 0,-1-2 0,110-44 0,-164 56 0,0 0 0,0-1 0,0 0 0,-1 0 0,0-1 0,0 1 0,0-2 0,-1 1 0,0-1 0,0-1 0,0 1 0,-1-1 0,0 0 0,-1 0 0,0-1 0,0 0 0,-1 0 0,0 0 0,0 0 0,-1-1 0,0 1 0,-1-1 0,0 0 0,-1 0 0,1-16 0,-1-9 0,-2-1 0,-1 0 0,-1 1 0,-3 0 0,0 0 0,-3 0 0,0 0 0,-2 2 0,-2-1 0,-31-57 0,12 35 0,-3 2 0,-2 1 0,-3 2 0,-1 1 0,-55-48 0,37 45 0,-3 3 0,-1 2 0,-3 4 0,-2 2 0,-84-38 0,93 52 0,-1 3 0,-1 2 0,-2 3 0,1 3 0,-2 3 0,0 2 0,-1 3 0,0 3 0,-66 2 0,-149 9-1365,239-5-5461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1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2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4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png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png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png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524911" y="2316612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524911" y="2316612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52" y="2539754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2684181" y="2311775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2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1625128" y="2797780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</a:t>
            </a: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2)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700548" y="226803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(1)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68252"/>
            <a:ext cx="3945809" cy="2812895"/>
            <a:chOff x="2106827" y="2687925"/>
            <a:chExt cx="4446128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2554" y="2698928"/>
              <a:ext cx="2160401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87925"/>
              <a:ext cx="2253466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الثالثة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8533"/>
            <a:ext cx="4235758" cy="2972228"/>
            <a:chOff x="2104055" y="2612344"/>
            <a:chExt cx="4462492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2344"/>
              <a:ext cx="2187584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810"/>
              <a:ext cx="2259009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والرائز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الثلاث الأولى للمراجعة والرابعة لتمرير الرائز والخامسة للتصحيح وتعبئة النقط في مسار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963910" y="3841830"/>
            <a:ext cx="65117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وحساب المتوسط الحسابي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التناسبية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باستعمال نموذج الأشرطة</a:t>
            </a: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01308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02259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98164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315982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079218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12090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12,9 - 5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7,5 – 3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2,8 + 6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5,7 + 4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4,6 + 3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61,24 ÷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74,5 ÷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46,3 x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1,5 x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3,47 x100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34696B-03AD-092A-0FC2-ABF6BFF9B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707729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45481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334519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12,9 - 5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7,9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7,5 – 3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2,8 + 6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5,7 + 4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4,6 + 3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7,6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61,24 ÷ 100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0,6124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74,5 ÷ 10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7,45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46,3 x 100 </a:t>
                      </a:r>
                      <a:r>
                        <a:rPr lang="fr-FR" sz="12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fr-FR" sz="12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4630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1,5 x 10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3,47 x100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347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وحساب المتوسط الحسابي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المتوسط الحسابي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4AFE8F9-FB2F-47EA-474B-9E1BBFC75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167828"/>
              </p:ext>
            </p:extLst>
          </p:nvPr>
        </p:nvGraphicFramePr>
        <p:xfrm>
          <a:off x="886427" y="2945480"/>
          <a:ext cx="7236000" cy="9360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70487">
                  <a:extLst>
                    <a:ext uri="{9D8B030D-6E8A-4147-A177-3AD203B41FA5}">
                      <a16:colId xmlns:a16="http://schemas.microsoft.com/office/drawing/2014/main" val="3012407305"/>
                    </a:ext>
                  </a:extLst>
                </a:gridCol>
                <a:gridCol w="907697">
                  <a:extLst>
                    <a:ext uri="{9D8B030D-6E8A-4147-A177-3AD203B41FA5}">
                      <a16:colId xmlns:a16="http://schemas.microsoft.com/office/drawing/2014/main" val="1931989308"/>
                    </a:ext>
                  </a:extLst>
                </a:gridCol>
                <a:gridCol w="917072">
                  <a:extLst>
                    <a:ext uri="{9D8B030D-6E8A-4147-A177-3AD203B41FA5}">
                      <a16:colId xmlns:a16="http://schemas.microsoft.com/office/drawing/2014/main" val="422260295"/>
                    </a:ext>
                  </a:extLst>
                </a:gridCol>
                <a:gridCol w="940932">
                  <a:extLst>
                    <a:ext uri="{9D8B030D-6E8A-4147-A177-3AD203B41FA5}">
                      <a16:colId xmlns:a16="http://schemas.microsoft.com/office/drawing/2014/main" val="1969715177"/>
                    </a:ext>
                  </a:extLst>
                </a:gridCol>
                <a:gridCol w="933263">
                  <a:extLst>
                    <a:ext uri="{9D8B030D-6E8A-4147-A177-3AD203B41FA5}">
                      <a16:colId xmlns:a16="http://schemas.microsoft.com/office/drawing/2014/main" val="3540774735"/>
                    </a:ext>
                  </a:extLst>
                </a:gridCol>
                <a:gridCol w="913661">
                  <a:extLst>
                    <a:ext uri="{9D8B030D-6E8A-4147-A177-3AD203B41FA5}">
                      <a16:colId xmlns:a16="http://schemas.microsoft.com/office/drawing/2014/main" val="2709726671"/>
                    </a:ext>
                  </a:extLst>
                </a:gridCol>
                <a:gridCol w="776444">
                  <a:extLst>
                    <a:ext uri="{9D8B030D-6E8A-4147-A177-3AD203B41FA5}">
                      <a16:colId xmlns:a16="http://schemas.microsoft.com/office/drawing/2014/main" val="602423258"/>
                    </a:ext>
                  </a:extLst>
                </a:gridCol>
                <a:gridCol w="776444">
                  <a:extLst>
                    <a:ext uri="{9D8B030D-6E8A-4147-A177-3AD203B41FA5}">
                      <a16:colId xmlns:a16="http://schemas.microsoft.com/office/drawing/2014/main" val="3251575976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اليوم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الاثنين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الثلاثاء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الأربعاء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الخميس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الجمعة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السبت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الأحد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0502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r" defTabSz="914400" rtl="1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الكتلة (</a:t>
                      </a: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21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22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863042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610F0298-53D3-896C-500D-328DC49B177C}"/>
              </a:ext>
            </a:extLst>
          </p:cNvPr>
          <p:cNvSpPr txBox="1"/>
          <p:nvPr/>
        </p:nvSpPr>
        <p:spPr>
          <a:xfrm>
            <a:off x="346482" y="1942540"/>
            <a:ext cx="76697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تتناول ريم يوميا كمية من الجبن خلال أسبوع كما في الجدول: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928BB43-0983-A151-AC68-506D39BBDEBA}"/>
              </a:ext>
            </a:extLst>
          </p:cNvPr>
          <p:cNvSpPr txBox="1"/>
          <p:nvPr/>
        </p:nvSpPr>
        <p:spPr>
          <a:xfrm>
            <a:off x="485845" y="4419759"/>
            <a:ext cx="7669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المتوسط الحسابي لما  تتناوله ريم من الحليب يوميا خلال الأسبوع؟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اللوحة الجواب الصحيح: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en-US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g                 23 g                  25 g                   161 g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10213F0-6E83-E908-D7CE-4A4E1226C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853755"/>
              </p:ext>
            </p:extLst>
          </p:nvPr>
        </p:nvGraphicFramePr>
        <p:xfrm>
          <a:off x="886427" y="1927564"/>
          <a:ext cx="7236000" cy="9360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70487">
                  <a:extLst>
                    <a:ext uri="{9D8B030D-6E8A-4147-A177-3AD203B41FA5}">
                      <a16:colId xmlns:a16="http://schemas.microsoft.com/office/drawing/2014/main" val="3012407305"/>
                    </a:ext>
                  </a:extLst>
                </a:gridCol>
                <a:gridCol w="907697">
                  <a:extLst>
                    <a:ext uri="{9D8B030D-6E8A-4147-A177-3AD203B41FA5}">
                      <a16:colId xmlns:a16="http://schemas.microsoft.com/office/drawing/2014/main" val="1931989308"/>
                    </a:ext>
                  </a:extLst>
                </a:gridCol>
                <a:gridCol w="917072">
                  <a:extLst>
                    <a:ext uri="{9D8B030D-6E8A-4147-A177-3AD203B41FA5}">
                      <a16:colId xmlns:a16="http://schemas.microsoft.com/office/drawing/2014/main" val="422260295"/>
                    </a:ext>
                  </a:extLst>
                </a:gridCol>
                <a:gridCol w="940932">
                  <a:extLst>
                    <a:ext uri="{9D8B030D-6E8A-4147-A177-3AD203B41FA5}">
                      <a16:colId xmlns:a16="http://schemas.microsoft.com/office/drawing/2014/main" val="1969715177"/>
                    </a:ext>
                  </a:extLst>
                </a:gridCol>
                <a:gridCol w="933263">
                  <a:extLst>
                    <a:ext uri="{9D8B030D-6E8A-4147-A177-3AD203B41FA5}">
                      <a16:colId xmlns:a16="http://schemas.microsoft.com/office/drawing/2014/main" val="3540774735"/>
                    </a:ext>
                  </a:extLst>
                </a:gridCol>
                <a:gridCol w="913661">
                  <a:extLst>
                    <a:ext uri="{9D8B030D-6E8A-4147-A177-3AD203B41FA5}">
                      <a16:colId xmlns:a16="http://schemas.microsoft.com/office/drawing/2014/main" val="2709726671"/>
                    </a:ext>
                  </a:extLst>
                </a:gridCol>
                <a:gridCol w="776444">
                  <a:extLst>
                    <a:ext uri="{9D8B030D-6E8A-4147-A177-3AD203B41FA5}">
                      <a16:colId xmlns:a16="http://schemas.microsoft.com/office/drawing/2014/main" val="602423258"/>
                    </a:ext>
                  </a:extLst>
                </a:gridCol>
                <a:gridCol w="776444">
                  <a:extLst>
                    <a:ext uri="{9D8B030D-6E8A-4147-A177-3AD203B41FA5}">
                      <a16:colId xmlns:a16="http://schemas.microsoft.com/office/drawing/2014/main" val="3251575976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اليوم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الاثنين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الثلاثاء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الأربعاء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الخميس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الجمعة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السبت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الأحد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0502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r" defTabSz="914400" rtl="1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الكتلة (</a:t>
                      </a: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21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22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863042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E3EA4908-90C9-FBDE-4570-44A0607DC8C3}"/>
              </a:ext>
            </a:extLst>
          </p:cNvPr>
          <p:cNvSpPr txBox="1"/>
          <p:nvPr/>
        </p:nvSpPr>
        <p:spPr>
          <a:xfrm>
            <a:off x="485845" y="3401843"/>
            <a:ext cx="76697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اللوحة الجواب الصحيح: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en-US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g                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en-US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25 g                   161 g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F324E01-042E-71E0-A0C9-19E609579354}"/>
              </a:ext>
            </a:extLst>
          </p:cNvPr>
          <p:cNvSpPr txBox="1"/>
          <p:nvPr/>
        </p:nvSpPr>
        <p:spPr>
          <a:xfrm>
            <a:off x="1070170" y="5343255"/>
            <a:ext cx="7669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 + 25 + 24 + 21 + 25 + 22 + 24) ÷ 7 = 161 ÷ 7 = 23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F4ED3F13-F1A3-7483-1239-A9D23B6D1DA8}"/>
                  </a:ext>
                </a:extLst>
              </p14:cNvPr>
              <p14:cNvContentPartPr/>
              <p14:nvPr/>
            </p14:nvContentPartPr>
            <p14:xfrm>
              <a:off x="2624957" y="4121939"/>
              <a:ext cx="1432080" cy="62604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F4ED3F13-F1A3-7483-1239-A9D23B6D1D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18837" y="4115819"/>
                <a:ext cx="1444320" cy="63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54758073-4542-A76F-C47B-C6FB194319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898D8C49-53DE-B288-21E3-AC91B54CDC9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AC2636-7B64-C81B-5306-B659C1C7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0AF21F-38A0-30C7-4A6E-D8FC18C76A6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7141596-C61B-944D-2565-3AB11189A13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المتوسط الحسابي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4C55100-243C-A5C3-0CA6-EB05F06E4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002345"/>
              </p:ext>
            </p:extLst>
          </p:nvPr>
        </p:nvGraphicFramePr>
        <p:xfrm>
          <a:off x="1662871" y="2945480"/>
          <a:ext cx="6459556" cy="110579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70487">
                  <a:extLst>
                    <a:ext uri="{9D8B030D-6E8A-4147-A177-3AD203B41FA5}">
                      <a16:colId xmlns:a16="http://schemas.microsoft.com/office/drawing/2014/main" val="3012407305"/>
                    </a:ext>
                  </a:extLst>
                </a:gridCol>
                <a:gridCol w="907697">
                  <a:extLst>
                    <a:ext uri="{9D8B030D-6E8A-4147-A177-3AD203B41FA5}">
                      <a16:colId xmlns:a16="http://schemas.microsoft.com/office/drawing/2014/main" val="1931989308"/>
                    </a:ext>
                  </a:extLst>
                </a:gridCol>
                <a:gridCol w="917072">
                  <a:extLst>
                    <a:ext uri="{9D8B030D-6E8A-4147-A177-3AD203B41FA5}">
                      <a16:colId xmlns:a16="http://schemas.microsoft.com/office/drawing/2014/main" val="422260295"/>
                    </a:ext>
                  </a:extLst>
                </a:gridCol>
                <a:gridCol w="940932">
                  <a:extLst>
                    <a:ext uri="{9D8B030D-6E8A-4147-A177-3AD203B41FA5}">
                      <a16:colId xmlns:a16="http://schemas.microsoft.com/office/drawing/2014/main" val="1969715177"/>
                    </a:ext>
                  </a:extLst>
                </a:gridCol>
                <a:gridCol w="933263">
                  <a:extLst>
                    <a:ext uri="{9D8B030D-6E8A-4147-A177-3AD203B41FA5}">
                      <a16:colId xmlns:a16="http://schemas.microsoft.com/office/drawing/2014/main" val="3540774735"/>
                    </a:ext>
                  </a:extLst>
                </a:gridCol>
                <a:gridCol w="913661">
                  <a:extLst>
                    <a:ext uri="{9D8B030D-6E8A-4147-A177-3AD203B41FA5}">
                      <a16:colId xmlns:a16="http://schemas.microsoft.com/office/drawing/2014/main" val="2709726671"/>
                    </a:ext>
                  </a:extLst>
                </a:gridCol>
                <a:gridCol w="776444">
                  <a:extLst>
                    <a:ext uri="{9D8B030D-6E8A-4147-A177-3AD203B41FA5}">
                      <a16:colId xmlns:a16="http://schemas.microsoft.com/office/drawing/2014/main" val="602423258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اليوم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الاثنين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الثلاثاء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الأربعاء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الخميس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الجمعة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السبت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0502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r" defTabSz="914400" rtl="1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المدة (</a:t>
                      </a: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Min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863042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436CA4FD-369B-9265-D509-2CAEF76F03B1}"/>
              </a:ext>
            </a:extLst>
          </p:cNvPr>
          <p:cNvSpPr txBox="1"/>
          <p:nvPr/>
        </p:nvSpPr>
        <p:spPr>
          <a:xfrm>
            <a:off x="346482" y="1942540"/>
            <a:ext cx="76697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يمارس عماد يوميا تمارين رياضية خلال أسبوع كما في الجدول: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EC83C93-CB8E-A091-DBB0-0F1F50C3EF98}"/>
              </a:ext>
            </a:extLst>
          </p:cNvPr>
          <p:cNvSpPr txBox="1"/>
          <p:nvPr/>
        </p:nvSpPr>
        <p:spPr>
          <a:xfrm>
            <a:off x="485845" y="4419759"/>
            <a:ext cx="79680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المتوسط الحسابي للمدة التي يتدربها عماد يوميا خلال الأسبوع؟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اللوحة الجواب الصحيح: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en-US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 min                 15 min                  30 min                  24 min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BF4BCF6D-74EC-BB78-5D9B-4EFAFBD0448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21FC54F1-B2B6-7023-8E1A-324AFD08C17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51F956-4A86-3F42-14B6-698849D32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A42E3B-8E9A-D8CA-3FAE-35A341B5CF5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93C8AE2-E6D4-1483-201D-C8619C4B9D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25536"/>
              </p:ext>
            </p:extLst>
          </p:nvPr>
        </p:nvGraphicFramePr>
        <p:xfrm>
          <a:off x="1623268" y="2037512"/>
          <a:ext cx="6459556" cy="110579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70487">
                  <a:extLst>
                    <a:ext uri="{9D8B030D-6E8A-4147-A177-3AD203B41FA5}">
                      <a16:colId xmlns:a16="http://schemas.microsoft.com/office/drawing/2014/main" val="3012407305"/>
                    </a:ext>
                  </a:extLst>
                </a:gridCol>
                <a:gridCol w="907697">
                  <a:extLst>
                    <a:ext uri="{9D8B030D-6E8A-4147-A177-3AD203B41FA5}">
                      <a16:colId xmlns:a16="http://schemas.microsoft.com/office/drawing/2014/main" val="1931989308"/>
                    </a:ext>
                  </a:extLst>
                </a:gridCol>
                <a:gridCol w="917072">
                  <a:extLst>
                    <a:ext uri="{9D8B030D-6E8A-4147-A177-3AD203B41FA5}">
                      <a16:colId xmlns:a16="http://schemas.microsoft.com/office/drawing/2014/main" val="422260295"/>
                    </a:ext>
                  </a:extLst>
                </a:gridCol>
                <a:gridCol w="940932">
                  <a:extLst>
                    <a:ext uri="{9D8B030D-6E8A-4147-A177-3AD203B41FA5}">
                      <a16:colId xmlns:a16="http://schemas.microsoft.com/office/drawing/2014/main" val="1969715177"/>
                    </a:ext>
                  </a:extLst>
                </a:gridCol>
                <a:gridCol w="933263">
                  <a:extLst>
                    <a:ext uri="{9D8B030D-6E8A-4147-A177-3AD203B41FA5}">
                      <a16:colId xmlns:a16="http://schemas.microsoft.com/office/drawing/2014/main" val="3540774735"/>
                    </a:ext>
                  </a:extLst>
                </a:gridCol>
                <a:gridCol w="913661">
                  <a:extLst>
                    <a:ext uri="{9D8B030D-6E8A-4147-A177-3AD203B41FA5}">
                      <a16:colId xmlns:a16="http://schemas.microsoft.com/office/drawing/2014/main" val="2709726671"/>
                    </a:ext>
                  </a:extLst>
                </a:gridCol>
                <a:gridCol w="776444">
                  <a:extLst>
                    <a:ext uri="{9D8B030D-6E8A-4147-A177-3AD203B41FA5}">
                      <a16:colId xmlns:a16="http://schemas.microsoft.com/office/drawing/2014/main" val="602423258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اليوم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الاثنين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الثلاثاء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الأربعاء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الخميس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الجمعة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السبت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0502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r" defTabSz="914400" rtl="1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المدة (</a:t>
                      </a: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Min</a:t>
                      </a: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25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0" fontAlgn="base" latinLnBrk="0" hangingPunct="0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863042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F7F4107F-F015-D328-06B4-54C1AA95F70D}"/>
              </a:ext>
            </a:extLst>
          </p:cNvPr>
          <p:cNvSpPr txBox="1"/>
          <p:nvPr/>
        </p:nvSpPr>
        <p:spPr>
          <a:xfrm>
            <a:off x="446242" y="3511791"/>
            <a:ext cx="79680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المتوسط الحسابي للمدة التي يتدربها عماد يوميا خلال الأسبوع؟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اللوحة الجواب الصحيح: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en-US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 min                 15 min                  30 min                 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min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F0335D-1510-318F-A297-89336E52ECFA}"/>
              </a:ext>
            </a:extLst>
          </p:cNvPr>
          <p:cNvSpPr txBox="1"/>
          <p:nvPr/>
        </p:nvSpPr>
        <p:spPr>
          <a:xfrm>
            <a:off x="1070170" y="5343255"/>
            <a:ext cx="7669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(15 + 20 + 25 +30 + 25 + 29) ÷ 6 = 144 ÷ 6 = 24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96C7E596-F021-0732-1A78-F8AAFD55FB73}"/>
                  </a:ext>
                </a:extLst>
              </p14:cNvPr>
              <p14:cNvContentPartPr/>
              <p14:nvPr/>
            </p14:nvContentPartPr>
            <p14:xfrm>
              <a:off x="6873478" y="4586313"/>
              <a:ext cx="1432080" cy="62604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96C7E596-F021-0732-1A78-F8AAFD55FB7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67358" y="4580193"/>
                <a:ext cx="1444320" cy="63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التناسبية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واملؤوا جدول التناسبية على ألواحكم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C7219D-9CF2-7294-C6A3-941D75BFEFE1}"/>
              </a:ext>
            </a:extLst>
          </p:cNvPr>
          <p:cNvSpPr txBox="1"/>
          <p:nvPr/>
        </p:nvSpPr>
        <p:spPr>
          <a:xfrm>
            <a:off x="559985" y="2774086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تستنسخ آلة 10 صفحات كل دقيقتين.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ستنتسخ هذه الآلة خلال 7 دقائق؟</a:t>
            </a: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E760432-3F66-E85F-9087-661EFD5B85D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28F7BA62-B494-55E9-8D41-D85D8FF619B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B4491D-A3FF-6A2F-D2C8-20B15E62B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43174FD-3D18-E685-37DA-62F2E15853A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C82FAD-04E5-98F8-4A09-D8E88506880D}"/>
              </a:ext>
            </a:extLst>
          </p:cNvPr>
          <p:cNvSpPr txBox="1"/>
          <p:nvPr/>
        </p:nvSpPr>
        <p:spPr>
          <a:xfrm>
            <a:off x="657031" y="1651221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تستنسخ آلة 10 صفحات كل دقيقتين.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ستنتسخ هذه الآلة خلال 7 دقائق؟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C1AC182-E5B0-DD90-38BE-BF476E804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019433"/>
              </p:ext>
            </p:extLst>
          </p:nvPr>
        </p:nvGraphicFramePr>
        <p:xfrm>
          <a:off x="876827" y="3429000"/>
          <a:ext cx="4121715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34" name="Légende : encadrée 33">
            <a:extLst>
              <a:ext uri="{FF2B5EF4-FFF2-40B4-BE49-F238E27FC236}">
                <a16:creationId xmlns:a16="http://schemas.microsoft.com/office/drawing/2014/main" id="{748172B4-AE9D-AB64-1AA6-73D1862B45B5}"/>
              </a:ext>
            </a:extLst>
          </p:cNvPr>
          <p:cNvSpPr/>
          <p:nvPr/>
        </p:nvSpPr>
        <p:spPr>
          <a:xfrm>
            <a:off x="5949459" y="3221748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86900"/>
              <a:gd name="adj4" fmla="val -7238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tx1"/>
                </a:solidFill>
              </a:rPr>
              <a:t>عدد الصفحات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5" name="Légende : encadrée 34">
            <a:extLst>
              <a:ext uri="{FF2B5EF4-FFF2-40B4-BE49-F238E27FC236}">
                <a16:creationId xmlns:a16="http://schemas.microsoft.com/office/drawing/2014/main" id="{8428173B-6AFA-0AF1-FD4F-8A9A10580517}"/>
              </a:ext>
            </a:extLst>
          </p:cNvPr>
          <p:cNvSpPr/>
          <p:nvPr/>
        </p:nvSpPr>
        <p:spPr>
          <a:xfrm>
            <a:off x="6099769" y="4420281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-18700"/>
              <a:gd name="adj4" fmla="val -787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المدة (</a:t>
            </a:r>
            <a:r>
              <a:rPr lang="fr-FR" b="1" dirty="0">
                <a:solidFill>
                  <a:schemeClr val="tx1"/>
                </a:solidFill>
              </a:rPr>
              <a:t>min</a:t>
            </a:r>
            <a:r>
              <a:rPr lang="ar-MA" b="1" dirty="0">
                <a:solidFill>
                  <a:schemeClr val="tx1"/>
                </a:solidFill>
              </a:rPr>
              <a:t>)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07F65E4-7FBC-554E-EE11-D98D96617418}"/>
              </a:ext>
            </a:extLst>
          </p:cNvPr>
          <p:cNvSpPr txBox="1"/>
          <p:nvPr/>
        </p:nvSpPr>
        <p:spPr>
          <a:xfrm>
            <a:off x="4730600" y="2661225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العودة إلى الوحدة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C7D05E4-D35F-62DD-7561-80CE6D9B3A0C}"/>
              </a:ext>
            </a:extLst>
          </p:cNvPr>
          <p:cNvSpPr txBox="1"/>
          <p:nvPr/>
        </p:nvSpPr>
        <p:spPr>
          <a:xfrm>
            <a:off x="4998542" y="5002000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الرابع المتناسب</a:t>
            </a:r>
          </a:p>
        </p:txBody>
      </p:sp>
      <p:graphicFrame>
        <p:nvGraphicFramePr>
          <p:cNvPr id="48" name="Tableau 47">
            <a:extLst>
              <a:ext uri="{FF2B5EF4-FFF2-40B4-BE49-F238E27FC236}">
                <a16:creationId xmlns:a16="http://schemas.microsoft.com/office/drawing/2014/main" id="{F18ADB9F-3347-20C3-2B93-D43E7E26C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323062"/>
              </p:ext>
            </p:extLst>
          </p:nvPr>
        </p:nvGraphicFramePr>
        <p:xfrm>
          <a:off x="1070170" y="5006210"/>
          <a:ext cx="2747810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B6F83DA-3608-6082-0084-B8648C0CFD8A}"/>
                  </a:ext>
                </a:extLst>
              </p:cNvPr>
              <p:cNvSpPr txBox="1"/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𝟕𝟎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35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B6F83DA-3608-6082-0084-B8648C0CF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blipFill>
                <a:blip r:embed="rId5"/>
                <a:stretch>
                  <a:fillRect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E3EA-DFD3-043E-49DE-86637302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927E4-CB04-3598-9797-795FB91D5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9047D0-D9A8-D230-F884-ACFA641955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واملؤوا جدول التناسبية على ألواحكم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5F3A74-938D-09B0-87AC-85AC7F4BBA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F31A37-0687-779A-97D2-1300F8CF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30286D9-CB82-8932-8CE7-71DCAC4174B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D63200-5AC4-6E0D-67B4-0596E8E842F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2C245-4D00-72CF-A9DF-D226A530CC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DE97FC-2849-E4C4-40B1-9F31DDB2CE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94FDC67-AC4F-5407-2304-599BF0D30CA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52A206-F571-F236-E41B-914D693DE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75BD91E-8559-BACD-F38D-E4AA5B1BC4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CEF4F24-47DA-AE1E-A42C-9F8F1DF6B8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C60EBD8-7A29-34FA-9FE9-EA2C37DDEC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2A3B93-1692-1BEB-7F7D-FD64850C62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0AFDCBBE-5A52-0B69-5C72-1C38D445AE05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7315F5EE-906F-43A7-27BF-77729899D6A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6967F3-463C-3C1D-90AA-A5E411E67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84D3943-C259-249F-94ED-161A0C278B5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D08579-F5C1-4C7B-78E9-DD89EF4D60DA}"/>
              </a:ext>
            </a:extLst>
          </p:cNvPr>
          <p:cNvSpPr txBox="1"/>
          <p:nvPr/>
        </p:nvSpPr>
        <p:spPr>
          <a:xfrm>
            <a:off x="559985" y="2774086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لقطع مسافة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km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تستهلك سيارة 5 لترات من البنزين.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المسافة التي ستقطعها باستهلاك 3 لتر من البنزين؟</a:t>
            </a:r>
          </a:p>
        </p:txBody>
      </p:sp>
    </p:spTree>
    <p:extLst>
      <p:ext uri="{BB962C8B-B14F-4D97-AF65-F5344CB8AC3E}">
        <p14:creationId xmlns:p14="http://schemas.microsoft.com/office/powerpoint/2010/main" val="362930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5674-0993-3E06-5144-3A67EEB6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92E68D-8437-B628-B3B6-679FE87F307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7AF078-C975-ED01-95BD-7F538F3EF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4D3AC-63FB-6231-6EF2-E506662AFF1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4181D58-C3D1-5D88-205B-066C9C0ED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EF32B6-AB81-2BDC-A0D3-4196220106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91A18A-3469-1162-C6E3-E9695192CD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A2CDB2-20E8-0C9D-751C-C970798E79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BA12060-9D42-812D-7C34-385A8A2C32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50F546-20BA-20E2-6519-C8ACB1A7DBE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A4AEFE-0EF5-D168-3E49-5D0339445F7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DD7F176-8255-D527-51D4-B3EAD85A1DC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154EBA-EE3D-6098-FE34-438C0D83812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E9EFD91-CC32-67AD-C9DA-FEC8C4FFFD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CB712E9-C979-A1E0-7179-8C165289C4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416C0D9B-3DC8-8E64-AFD1-575ABD79149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78DFF26E-5D9D-D1DE-17F5-85E9F1E6171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2B53B0-83F8-862D-1A24-566BCAD4C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194E466-9647-CE6B-1F31-D5B2870FA47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F83848-5B43-0757-EC6A-F15CF6D97094}"/>
              </a:ext>
            </a:extLst>
          </p:cNvPr>
          <p:cNvSpPr txBox="1"/>
          <p:nvPr/>
        </p:nvSpPr>
        <p:spPr>
          <a:xfrm>
            <a:off x="657031" y="1651221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لقطع مسافة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km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تستهلك سيارة 5 لترات من البنزين.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المسافة التي ستقطعها باستهلاك 3 لتر من البنزين؟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95506661-493A-AD46-3D8B-F97BB3CA7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1085"/>
              </p:ext>
            </p:extLst>
          </p:nvPr>
        </p:nvGraphicFramePr>
        <p:xfrm>
          <a:off x="876827" y="3429000"/>
          <a:ext cx="4121715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</a:rPr>
                        <a:t>20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25" name="Légende : encadrée 24">
            <a:extLst>
              <a:ext uri="{FF2B5EF4-FFF2-40B4-BE49-F238E27FC236}">
                <a16:creationId xmlns:a16="http://schemas.microsoft.com/office/drawing/2014/main" id="{181A43DD-50EC-BF1D-9914-95C1B381FB09}"/>
              </a:ext>
            </a:extLst>
          </p:cNvPr>
          <p:cNvSpPr/>
          <p:nvPr/>
        </p:nvSpPr>
        <p:spPr>
          <a:xfrm>
            <a:off x="5949459" y="3221748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86900"/>
              <a:gd name="adj4" fmla="val -7238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tx1"/>
                </a:solidFill>
              </a:rPr>
              <a:t>المسافة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6" name="Légende : encadrée 25">
            <a:extLst>
              <a:ext uri="{FF2B5EF4-FFF2-40B4-BE49-F238E27FC236}">
                <a16:creationId xmlns:a16="http://schemas.microsoft.com/office/drawing/2014/main" id="{B608BCF5-5537-53C5-EBA9-A35D2A7DB7D4}"/>
              </a:ext>
            </a:extLst>
          </p:cNvPr>
          <p:cNvSpPr/>
          <p:nvPr/>
        </p:nvSpPr>
        <p:spPr>
          <a:xfrm>
            <a:off x="6099769" y="4420281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-18700"/>
              <a:gd name="adj4" fmla="val -787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كمية البنزين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E288DC-890E-3630-44CA-0BBF9CB3E447}"/>
              </a:ext>
            </a:extLst>
          </p:cNvPr>
          <p:cNvSpPr txBox="1"/>
          <p:nvPr/>
        </p:nvSpPr>
        <p:spPr>
          <a:xfrm>
            <a:off x="4730600" y="2661225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العودة إلى الوحدة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A04288-C25B-71E8-24FD-BBD58464AE79}"/>
              </a:ext>
            </a:extLst>
          </p:cNvPr>
          <p:cNvSpPr txBox="1"/>
          <p:nvPr/>
        </p:nvSpPr>
        <p:spPr>
          <a:xfrm>
            <a:off x="4998542" y="5002000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الرابع المتناسب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8D12AA49-8DA1-AAFE-521F-C504C7BB5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645803"/>
              </p:ext>
            </p:extLst>
          </p:nvPr>
        </p:nvGraphicFramePr>
        <p:xfrm>
          <a:off x="1070170" y="5006210"/>
          <a:ext cx="2747810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CF36CB7-9624-CD3D-430C-A0CD2343248D}"/>
                  </a:ext>
                </a:extLst>
              </p:cNvPr>
              <p:cNvSpPr txBox="1"/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60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CF36CB7-9624-CD3D-430C-A0CD23432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blipFill>
                <a:blip r:embed="rId5"/>
                <a:stretch>
                  <a:fillRect r="-4813"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0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باستعمال نموذج الأشرطة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كراساتكم، قوموا بإنجاز النشاط 8 صفحة 62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C8B74E36-3D1F-7078-ACC6-76DB39BCC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368" y="1946946"/>
            <a:ext cx="7141594" cy="435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B6EA1662-853B-6FCC-2158-DEE58CF698C9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C831AC4-E1FE-33F9-B15C-99D84681064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43F11E-D9C2-1190-3055-84B60145B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4B29D7A-40C7-2901-82A6-059B2101943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20" name="Image 1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9C3E764-6820-0A62-5800-D23980DE8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68" y="1946946"/>
            <a:ext cx="7141594" cy="4350791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1C2EC321-2EBB-2CC6-FEAB-6CEA875AEC7A}"/>
              </a:ext>
            </a:extLst>
          </p:cNvPr>
          <p:cNvGrpSpPr/>
          <p:nvPr/>
        </p:nvGrpSpPr>
        <p:grpSpPr>
          <a:xfrm>
            <a:off x="938435" y="4122347"/>
            <a:ext cx="2526813" cy="649402"/>
            <a:chOff x="3925196" y="4562894"/>
            <a:chExt cx="4048003" cy="85674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4805392-9111-1D4F-604C-1465E43E5CF5}"/>
                </a:ext>
              </a:extLst>
            </p:cNvPr>
            <p:cNvSpPr/>
            <p:nvPr/>
          </p:nvSpPr>
          <p:spPr>
            <a:xfrm>
              <a:off x="7019128" y="4986316"/>
              <a:ext cx="909341" cy="325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150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17B6D78-A54B-F359-AA83-F52744C07A8B}"/>
                </a:ext>
              </a:extLst>
            </p:cNvPr>
            <p:cNvSpPr/>
            <p:nvPr/>
          </p:nvSpPr>
          <p:spPr>
            <a:xfrm>
              <a:off x="5495130" y="5094281"/>
              <a:ext cx="1523998" cy="32535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220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1919596-1957-16F5-152A-72E793CFE942}"/>
                </a:ext>
              </a:extLst>
            </p:cNvPr>
            <p:cNvSpPr/>
            <p:nvPr/>
          </p:nvSpPr>
          <p:spPr>
            <a:xfrm>
              <a:off x="5495130" y="4627227"/>
              <a:ext cx="2415916" cy="358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/>
                  <a:cs typeface="Arial" panose="020B0604020202020204" pitchFamily="34" charset="0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D3D6C914-69A4-D16D-3E84-9A20B410A995}"/>
                </a:ext>
              </a:extLst>
            </p:cNvPr>
            <p:cNvCxnSpPr/>
            <p:nvPr/>
          </p:nvCxnSpPr>
          <p:spPr>
            <a:xfrm>
              <a:off x="7001198" y="5316473"/>
              <a:ext cx="9720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38CB5C5F-A5E3-4DE2-0A1C-5B00D055BD92}"/>
                </a:ext>
              </a:extLst>
            </p:cNvPr>
            <p:cNvSpPr txBox="1"/>
            <p:nvPr/>
          </p:nvSpPr>
          <p:spPr>
            <a:xfrm>
              <a:off x="3925196" y="4562894"/>
              <a:ext cx="1523998" cy="4060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المرحلة 2</a:t>
              </a:r>
              <a:endPara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D728BDA-2BDE-570D-2B0E-64B4AE7CE8B9}"/>
                </a:ext>
              </a:extLst>
            </p:cNvPr>
            <p:cNvSpPr txBox="1"/>
            <p:nvPr/>
          </p:nvSpPr>
          <p:spPr>
            <a:xfrm>
              <a:off x="3925196" y="4932258"/>
              <a:ext cx="1523998" cy="406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المرحلة 1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AB1680B5-432D-E69A-2E08-9E32ADEECCF1}"/>
              </a:ext>
            </a:extLst>
          </p:cNvPr>
          <p:cNvSpPr txBox="1"/>
          <p:nvPr/>
        </p:nvSpPr>
        <p:spPr>
          <a:xfrm>
            <a:off x="4572000" y="4071907"/>
            <a:ext cx="1568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 + 150 = 370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3311EAD-9F45-A5FE-C003-37DF24F80A9E}"/>
              </a:ext>
            </a:extLst>
          </p:cNvPr>
          <p:cNvSpPr txBox="1"/>
          <p:nvPr/>
        </p:nvSpPr>
        <p:spPr>
          <a:xfrm>
            <a:off x="4560165" y="5120524"/>
            <a:ext cx="1568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370 + 220 = 590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B40877A-39EB-9582-27DA-B1902E6CDE69}"/>
              </a:ext>
            </a:extLst>
          </p:cNvPr>
          <p:cNvSpPr txBox="1"/>
          <p:nvPr/>
        </p:nvSpPr>
        <p:spPr>
          <a:xfrm>
            <a:off x="4998542" y="3777071"/>
            <a:ext cx="2564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  أحسب مسافة المرحلة 2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FB21D5B-C4E7-F8A2-B258-7EF52C3EC805}"/>
              </a:ext>
            </a:extLst>
          </p:cNvPr>
          <p:cNvSpPr txBox="1"/>
          <p:nvPr/>
        </p:nvSpPr>
        <p:spPr>
          <a:xfrm>
            <a:off x="5139161" y="4463972"/>
            <a:ext cx="2564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مسافة المرحلة 2 هي: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370 km</a:t>
            </a:r>
            <a:endParaRPr lang="ar-MA" sz="1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D9404E5-D4C1-C9BD-7297-2F5C6F160FDB}"/>
              </a:ext>
            </a:extLst>
          </p:cNvPr>
          <p:cNvSpPr txBox="1"/>
          <p:nvPr/>
        </p:nvSpPr>
        <p:spPr>
          <a:xfrm>
            <a:off x="4445000" y="5724519"/>
            <a:ext cx="32388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 ما قطعه المتسابق هو: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590 km</a:t>
            </a:r>
            <a:endParaRPr lang="ar-MA" sz="1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Accolade fermante 52">
            <a:extLst>
              <a:ext uri="{FF2B5EF4-FFF2-40B4-BE49-F238E27FC236}">
                <a16:creationId xmlns:a16="http://schemas.microsoft.com/office/drawing/2014/main" id="{0285846D-967B-E72C-3220-A8414DB95187}"/>
              </a:ext>
            </a:extLst>
          </p:cNvPr>
          <p:cNvSpPr/>
          <p:nvPr/>
        </p:nvSpPr>
        <p:spPr>
          <a:xfrm>
            <a:off x="3465248" y="4171111"/>
            <a:ext cx="230452" cy="60063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B86EB80-EFB7-8457-C8BD-F9A9E0BB7184}"/>
              </a:ext>
            </a:extLst>
          </p:cNvPr>
          <p:cNvSpPr/>
          <p:nvPr/>
        </p:nvSpPr>
        <p:spPr>
          <a:xfrm>
            <a:off x="3709097" y="4368287"/>
            <a:ext cx="230452" cy="149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كراساتكم، قوموا بإنجاز النشاط 17 صفحة 65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7F32C782-BF58-DE59-332C-3F70E1379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8049" y="1788576"/>
            <a:ext cx="4667901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402C8E7E-C635-8B09-0E32-609ABED5816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8CCD1BCF-F20F-169A-0037-D717AD950DC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1EB818-CCDD-87A8-87D2-CEE07E1F9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28CC395-8B4D-8E22-4279-5026EAE93D1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19" name="Image 18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1F63B94C-F8AB-3478-198F-9C2A4D15D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8049" y="1788576"/>
            <a:ext cx="4667901" cy="4610743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CBF594C-5C59-2778-2DB8-7A2716B30C01}"/>
              </a:ext>
            </a:extLst>
          </p:cNvPr>
          <p:cNvGrpSpPr/>
          <p:nvPr/>
        </p:nvGrpSpPr>
        <p:grpSpPr>
          <a:xfrm>
            <a:off x="3292533" y="3429000"/>
            <a:ext cx="2242815" cy="649402"/>
            <a:chOff x="4380166" y="4562894"/>
            <a:chExt cx="3593033" cy="85674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B43C688-4DB0-E0FB-BD9E-FEB87D6645A6}"/>
                </a:ext>
              </a:extLst>
            </p:cNvPr>
            <p:cNvSpPr/>
            <p:nvPr/>
          </p:nvSpPr>
          <p:spPr>
            <a:xfrm>
              <a:off x="7019128" y="4986316"/>
              <a:ext cx="909341" cy="325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80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F86CD9-CA42-15E7-15A4-51CF0E34B2C3}"/>
                </a:ext>
              </a:extLst>
            </p:cNvPr>
            <p:cNvSpPr/>
            <p:nvPr/>
          </p:nvSpPr>
          <p:spPr>
            <a:xfrm>
              <a:off x="5495130" y="5094281"/>
              <a:ext cx="1523998" cy="32535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939E6D9-E8EC-1063-A115-411C75F671E8}"/>
                </a:ext>
              </a:extLst>
            </p:cNvPr>
            <p:cNvSpPr/>
            <p:nvPr/>
          </p:nvSpPr>
          <p:spPr>
            <a:xfrm>
              <a:off x="5495130" y="4627227"/>
              <a:ext cx="2415916" cy="358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/>
                  <a:cs typeface="Arial" panose="020B0604020202020204" pitchFamily="34" charset="0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4D2D82E9-3050-8F5F-6D57-5C71E6048213}"/>
                </a:ext>
              </a:extLst>
            </p:cNvPr>
            <p:cNvCxnSpPr/>
            <p:nvPr/>
          </p:nvCxnSpPr>
          <p:spPr>
            <a:xfrm>
              <a:off x="7001198" y="5316473"/>
              <a:ext cx="9720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1DA9DD8-9B9A-C3BC-5763-2C1AD67A0F8B}"/>
                </a:ext>
              </a:extLst>
            </p:cNvPr>
            <p:cNvSpPr txBox="1"/>
            <p:nvPr/>
          </p:nvSpPr>
          <p:spPr>
            <a:xfrm>
              <a:off x="4380166" y="4562894"/>
              <a:ext cx="1069028" cy="406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النساء</a:t>
              </a:r>
              <a:endPara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1D2E40C-27AD-5DF9-E36C-F7F5841C6E1F}"/>
                </a:ext>
              </a:extLst>
            </p:cNvPr>
            <p:cNvSpPr txBox="1"/>
            <p:nvPr/>
          </p:nvSpPr>
          <p:spPr>
            <a:xfrm>
              <a:off x="4523127" y="4932258"/>
              <a:ext cx="926065" cy="406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الرجال</a:t>
              </a:r>
              <a:endParaRPr lang="fr-MA" sz="1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B51E78BD-0C22-116F-BE20-743A8D330265}"/>
              </a:ext>
            </a:extLst>
          </p:cNvPr>
          <p:cNvSpPr txBox="1"/>
          <p:nvPr/>
        </p:nvSpPr>
        <p:spPr>
          <a:xfrm>
            <a:off x="2391232" y="4771577"/>
            <a:ext cx="19699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(550 – 80) ÷ 2 = 235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2E68BA8-62E6-B692-9E28-CA161D0B157A}"/>
              </a:ext>
            </a:extLst>
          </p:cNvPr>
          <p:cNvSpPr txBox="1"/>
          <p:nvPr/>
        </p:nvSpPr>
        <p:spPr>
          <a:xfrm>
            <a:off x="2419907" y="5464752"/>
            <a:ext cx="1568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235 + 80 = 315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0751A57-45C6-75C8-931B-BD8BB35F8DAD}"/>
              </a:ext>
            </a:extLst>
          </p:cNvPr>
          <p:cNvSpPr txBox="1"/>
          <p:nvPr/>
        </p:nvSpPr>
        <p:spPr>
          <a:xfrm>
            <a:off x="3857073" y="4984007"/>
            <a:ext cx="2564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الرجال هو 235 رجلا.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0DEFE6F-B1CA-29D3-75C6-CBE9583EAF14}"/>
              </a:ext>
            </a:extLst>
          </p:cNvPr>
          <p:cNvSpPr txBox="1"/>
          <p:nvPr/>
        </p:nvSpPr>
        <p:spPr>
          <a:xfrm>
            <a:off x="3519715" y="5920603"/>
            <a:ext cx="32388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النساء هو 315 امرأة.</a:t>
            </a:r>
          </a:p>
        </p:txBody>
      </p:sp>
      <p:sp>
        <p:nvSpPr>
          <p:cNvPr id="36" name="Accolade fermante 35">
            <a:extLst>
              <a:ext uri="{FF2B5EF4-FFF2-40B4-BE49-F238E27FC236}">
                <a16:creationId xmlns:a16="http://schemas.microsoft.com/office/drawing/2014/main" id="{258E049F-67E6-261D-6FBF-7DB9868D1F74}"/>
              </a:ext>
            </a:extLst>
          </p:cNvPr>
          <p:cNvSpPr/>
          <p:nvPr/>
        </p:nvSpPr>
        <p:spPr>
          <a:xfrm>
            <a:off x="5546540" y="3477764"/>
            <a:ext cx="230452" cy="60063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337AEA3-2822-08C4-147B-0E1DC56DBFD6}"/>
              </a:ext>
            </a:extLst>
          </p:cNvPr>
          <p:cNvSpPr/>
          <p:nvPr/>
        </p:nvSpPr>
        <p:spPr>
          <a:xfrm>
            <a:off x="5790388" y="3674940"/>
            <a:ext cx="697011" cy="117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550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الأنشطة 9ص 62 و10 و11ص 63،  7 صفحة 62، 17 ص 65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5C50C5-3351-E6DA-1AE8-392C9D8EE6F1}"/>
              </a:ext>
            </a:extLst>
          </p:cNvPr>
          <p:cNvGrpSpPr/>
          <p:nvPr/>
        </p:nvGrpSpPr>
        <p:grpSpPr>
          <a:xfrm>
            <a:off x="2592581" y="2578470"/>
            <a:ext cx="3958838" cy="2812895"/>
            <a:chOff x="2104055" y="2687925"/>
            <a:chExt cx="4460809" cy="297916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9F94F1-FE82-00C2-707F-1E63D8AD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1308E24-61B1-7248-6934-B4DD39B0B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17305</TotalTime>
  <Words>1220</Words>
  <Application>Microsoft Office PowerPoint</Application>
  <PresentationFormat>Affichage à l'écran (4:3)</PresentationFormat>
  <Paragraphs>421</Paragraphs>
  <Slides>33</Slides>
  <Notes>6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33</vt:i4>
      </vt:variant>
    </vt:vector>
  </HeadingPairs>
  <TitlesOfParts>
    <vt:vector size="50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271</cp:revision>
  <cp:lastPrinted>2025-08-13T10:11:39Z</cp:lastPrinted>
  <dcterms:created xsi:type="dcterms:W3CDTF">2025-08-01T12:31:49Z</dcterms:created>
  <dcterms:modified xsi:type="dcterms:W3CDTF">2026-03-08T21:08:09Z</dcterms:modified>
</cp:coreProperties>
</file>