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62"/>
  </p:notesMasterIdLst>
  <p:handoutMasterIdLst>
    <p:handoutMasterId r:id="rId63"/>
  </p:handoutMasterIdLst>
  <p:sldIdLst>
    <p:sldId id="779" r:id="rId9"/>
    <p:sldId id="955" r:id="rId10"/>
    <p:sldId id="2134806695" r:id="rId11"/>
    <p:sldId id="780" r:id="rId12"/>
    <p:sldId id="2134806642" r:id="rId13"/>
    <p:sldId id="973" r:id="rId14"/>
    <p:sldId id="783" r:id="rId15"/>
    <p:sldId id="784" r:id="rId16"/>
    <p:sldId id="745" r:id="rId17"/>
    <p:sldId id="803" r:id="rId18"/>
    <p:sldId id="1035" r:id="rId19"/>
    <p:sldId id="1036" r:id="rId20"/>
    <p:sldId id="1037" r:id="rId21"/>
    <p:sldId id="2134806683" r:id="rId22"/>
    <p:sldId id="2134806684" r:id="rId23"/>
    <p:sldId id="2134806644" r:id="rId24"/>
    <p:sldId id="2134806701" r:id="rId25"/>
    <p:sldId id="2134806736" r:id="rId26"/>
    <p:sldId id="2134806737" r:id="rId27"/>
    <p:sldId id="2134806738" r:id="rId28"/>
    <p:sldId id="2134806685" r:id="rId29"/>
    <p:sldId id="2134806717" r:id="rId30"/>
    <p:sldId id="2134806687" r:id="rId31"/>
    <p:sldId id="2134806739" r:id="rId32"/>
    <p:sldId id="2134806740" r:id="rId33"/>
    <p:sldId id="2134806741" r:id="rId34"/>
    <p:sldId id="2134806688" r:id="rId35"/>
    <p:sldId id="2134806600" r:id="rId36"/>
    <p:sldId id="2134806718" r:id="rId37"/>
    <p:sldId id="2134806689" r:id="rId38"/>
    <p:sldId id="2134806659" r:id="rId39"/>
    <p:sldId id="2134806719" r:id="rId40"/>
    <p:sldId id="2134806690" r:id="rId41"/>
    <p:sldId id="2134806742" r:id="rId42"/>
    <p:sldId id="2134806743" r:id="rId43"/>
    <p:sldId id="2134806661" r:id="rId44"/>
    <p:sldId id="2134806673" r:id="rId45"/>
    <p:sldId id="2134806720" r:id="rId46"/>
    <p:sldId id="2134806694" r:id="rId47"/>
    <p:sldId id="2134806733" r:id="rId48"/>
    <p:sldId id="2134806734" r:id="rId49"/>
    <p:sldId id="2134806735" r:id="rId50"/>
    <p:sldId id="2134806744" r:id="rId51"/>
    <p:sldId id="2134806745" r:id="rId52"/>
    <p:sldId id="2134806710" r:id="rId53"/>
    <p:sldId id="2134806711" r:id="rId54"/>
    <p:sldId id="2134806723" r:id="rId55"/>
    <p:sldId id="2134806712" r:id="rId56"/>
    <p:sldId id="2134806714" r:id="rId57"/>
    <p:sldId id="2134806713" r:id="rId58"/>
    <p:sldId id="795" r:id="rId59"/>
    <p:sldId id="794" r:id="rId60"/>
    <p:sldId id="793" r:id="rId61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EDEDEC"/>
    <a:srgbClr val="17AB98"/>
    <a:srgbClr val="FC8D00"/>
    <a:srgbClr val="4B5050"/>
    <a:srgbClr val="FAE496"/>
    <a:srgbClr val="F6BB00"/>
    <a:srgbClr val="FFEFB9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85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116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handoutMaster" Target="handoutMasters/handoutMaster1.xml"/><Relationship Id="rId68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tableStyles" Target="tableStyle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26/03/2026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26/03/2026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47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70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718D8-201C-8C18-310A-12F61160E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4FC51E-C308-E9DA-9580-2E202ED857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F849D9-A66A-FA10-C2B9-87F9378415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27E81A-528A-74FA-0FCC-36213175F8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433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934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4F432-8AA1-3065-5419-A752989B0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BEA4E5C-FC59-BB75-E334-91853FB249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B775E58-8254-B8A8-B9C0-C788FE762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51EB2B-E149-1936-90DB-4949C8609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0069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3B8AA-32DF-9BC9-530D-95036F025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E280F20-0158-0762-0C81-4BD5F4E097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53235D-610D-E98E-2889-515435F43A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9C9DE5-2486-56ED-76E4-761D2DAEB7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2633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0.png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60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1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3.png"/><Relationship Id="rId5" Type="http://schemas.openxmlformats.org/officeDocument/2006/relationships/image" Target="../media/image31.gif"/><Relationship Id="rId4" Type="http://schemas.openxmlformats.org/officeDocument/2006/relationships/image" Target="../media/image14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18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19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20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2879880" y="5260061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5" y="5488520"/>
            <a:ext cx="3938021" cy="940822"/>
          </a:xfrm>
          <a:prstGeom prst="rect">
            <a:avLst/>
          </a:prstGeom>
        </p:spPr>
      </p:pic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5121450" y="525522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3038709" y="563220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28" name="Titre 1">
            <a:extLst>
              <a:ext uri="{FF2B5EF4-FFF2-40B4-BE49-F238E27FC236}">
                <a16:creationId xmlns:a16="http://schemas.microsoft.com/office/drawing/2014/main" id="{07FCC512-FD73-FD05-6BFC-A30C2BF61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9" name="Titre 1">
            <a:extLst>
              <a:ext uri="{FF2B5EF4-FFF2-40B4-BE49-F238E27FC236}">
                <a16:creationId xmlns:a16="http://schemas.microsoft.com/office/drawing/2014/main" id="{C8E7D3C4-B703-048E-2467-9205C0DC064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337843BB-D25E-D26F-DCCB-25384C4E16F5}"/>
              </a:ext>
            </a:extLst>
          </p:cNvPr>
          <p:cNvGrpSpPr/>
          <p:nvPr/>
        </p:nvGrpSpPr>
        <p:grpSpPr>
          <a:xfrm>
            <a:off x="448537" y="4026829"/>
            <a:ext cx="3780000" cy="877078"/>
            <a:chOff x="648000" y="2196000"/>
            <a:chExt cx="3780000" cy="87707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5AE52795-DD7D-C324-FFD8-CA4ADA3DAEE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Espace réservé du texte 5">
              <a:extLst>
                <a:ext uri="{FF2B5EF4-FFF2-40B4-BE49-F238E27FC236}">
                  <a16:creationId xmlns:a16="http://schemas.microsoft.com/office/drawing/2014/main" id="{71700C8E-6CEA-3CE7-BF7B-D5616F27B62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5B9A40D7-061F-C873-49A0-89DDD2A0F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4008529"/>
            <a:ext cx="3938021" cy="940822"/>
          </a:xfrm>
          <a:prstGeom prst="rect">
            <a:avLst/>
          </a:prstGeom>
        </p:spPr>
      </p:pic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388B2340-B72D-1692-5F8A-20401C061ADF}"/>
              </a:ext>
            </a:extLst>
          </p:cNvPr>
          <p:cNvSpPr txBox="1">
            <a:spLocks/>
          </p:cNvSpPr>
          <p:nvPr/>
        </p:nvSpPr>
        <p:spPr>
          <a:xfrm>
            <a:off x="607366" y="4152217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AD1047FE-FD25-808B-622D-801674D1EC9B}"/>
              </a:ext>
            </a:extLst>
          </p:cNvPr>
          <p:cNvGrpSpPr/>
          <p:nvPr/>
        </p:nvGrpSpPr>
        <p:grpSpPr>
          <a:xfrm>
            <a:off x="4638538" y="381224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AF27F983-CC60-5465-A724-D436CE0536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145F63-65FA-589E-524B-3CE7264BDB0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36EB6AB0-27DF-7A0A-A50E-D19867D9B84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8B2F7221-40A2-D5AE-450E-9592CCCC30AA}"/>
              </a:ext>
            </a:extLst>
          </p:cNvPr>
          <p:cNvGrpSpPr/>
          <p:nvPr/>
        </p:nvGrpSpPr>
        <p:grpSpPr>
          <a:xfrm>
            <a:off x="549564" y="223540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6BBBC1E-CBC3-F74A-CF1E-C083891F7E3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2" name="Organigramme : Terminateur 21">
              <a:extLst>
                <a:ext uri="{FF2B5EF4-FFF2-40B4-BE49-F238E27FC236}">
                  <a16:creationId xmlns:a16="http://schemas.microsoft.com/office/drawing/2014/main" id="{FB8E9B4B-90FE-7EF3-F25E-61EC41AF830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Espace réservé du texte 5">
              <a:extLst>
                <a:ext uri="{FF2B5EF4-FFF2-40B4-BE49-F238E27FC236}">
                  <a16:creationId xmlns:a16="http://schemas.microsoft.com/office/drawing/2014/main" id="{B2A7169F-41DD-E829-AE3E-78F94EA599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48D5FE67-C060-7A1C-01A3-B343B83ED151}"/>
              </a:ext>
            </a:extLst>
          </p:cNvPr>
          <p:cNvGrpSpPr/>
          <p:nvPr/>
        </p:nvGrpSpPr>
        <p:grpSpPr>
          <a:xfrm>
            <a:off x="4756648" y="220561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25020609-8A34-FC98-827F-2EE7ABBCAD0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6" name="Organigramme : Terminateur 21">
              <a:extLst>
                <a:ext uri="{FF2B5EF4-FFF2-40B4-BE49-F238E27FC236}">
                  <a16:creationId xmlns:a16="http://schemas.microsoft.com/office/drawing/2014/main" id="{73B95604-4CE4-927B-44D7-1C1D8D8A504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Espace réservé du texte 5">
              <a:extLst>
                <a:ext uri="{FF2B5EF4-FFF2-40B4-BE49-F238E27FC236}">
                  <a16:creationId xmlns:a16="http://schemas.microsoft.com/office/drawing/2014/main" id="{778D40AF-BDCA-8F38-D8CC-7E12963BC47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8" name="Organigramme : Terminateur 21">
            <a:extLst>
              <a:ext uri="{FF2B5EF4-FFF2-40B4-BE49-F238E27FC236}">
                <a16:creationId xmlns:a16="http://schemas.microsoft.com/office/drawing/2014/main" id="{63A629C0-DCBD-4840-2BB8-4B4A423F32E6}"/>
              </a:ext>
            </a:extLst>
          </p:cNvPr>
          <p:cNvSpPr/>
          <p:nvPr/>
        </p:nvSpPr>
        <p:spPr>
          <a:xfrm>
            <a:off x="2767366" y="3792217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3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28959" y="2644024"/>
            <a:ext cx="4408203" cy="3063679"/>
            <a:chOff x="2128959" y="2644024"/>
            <a:chExt cx="4408203" cy="306367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8347" y="2644024"/>
              <a:ext cx="2128815" cy="295388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8959" y="2647313"/>
              <a:ext cx="2209199" cy="3060390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الأسبوع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82867" y="4208198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النسبة المئوية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التعبير عن النسبة المئوية بعدد عشر وكسر عشري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النسبة المئوية لمقدار معين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باستعمال الاستراتيجية المناسبة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F09C5E-EE95-5F25-BA09-0F5F43AF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C39BBC5-8BF4-65EE-7B82-E84004DF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</a:t>
            </a:r>
          </a:p>
        </p:txBody>
      </p:sp>
      <p:pic>
        <p:nvPicPr>
          <p:cNvPr id="6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134B4191-F265-8BD3-60FB-C0824FE6F3B7}"/>
              </a:ext>
            </a:extLst>
          </p:cNvPr>
          <p:cNvGrpSpPr/>
          <p:nvPr/>
        </p:nvGrpSpPr>
        <p:grpSpPr>
          <a:xfrm>
            <a:off x="630748" y="938861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D55D93D-A0C3-21BA-E6A3-AF5A82FE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1" name="ZoneTexte 19">
              <a:extLst>
                <a:ext uri="{FF2B5EF4-FFF2-40B4-BE49-F238E27FC236}">
                  <a16:creationId xmlns:a16="http://schemas.microsoft.com/office/drawing/2014/main" id="{D4F40D70-5E9C-5DDE-FF61-A04EB5AA47F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8D8360D-B63B-F693-F0AE-C1592295E9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539" y="1726477"/>
            <a:ext cx="6329443" cy="452711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2E3142C-6C18-04E9-D2C7-C3BAF5C3A8AD}"/>
              </a:ext>
            </a:extLst>
          </p:cNvPr>
          <p:cNvSpPr txBox="1"/>
          <p:nvPr/>
        </p:nvSpPr>
        <p:spPr>
          <a:xfrm>
            <a:off x="1245242" y="4461474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350 ÷ 5 = 70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6C9E800-5731-540B-43AB-2ECD81F9B5A3}"/>
              </a:ext>
            </a:extLst>
          </p:cNvPr>
          <p:cNvSpPr txBox="1"/>
          <p:nvPr/>
        </p:nvSpPr>
        <p:spPr>
          <a:xfrm>
            <a:off x="3935405" y="4861584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ثمن السروال هو 140 درهما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85398B-EAE5-2E9D-4458-6715162CA6ED}"/>
              </a:ext>
            </a:extLst>
          </p:cNvPr>
          <p:cNvSpPr txBox="1"/>
          <p:nvPr/>
        </p:nvSpPr>
        <p:spPr>
          <a:xfrm>
            <a:off x="1503842" y="5595830"/>
            <a:ext cx="22263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 x 3 = 210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1C483FD-CF53-0E98-A934-78A525F896AB}"/>
              </a:ext>
            </a:extLst>
          </p:cNvPr>
          <p:cNvSpPr txBox="1"/>
          <p:nvPr/>
        </p:nvSpPr>
        <p:spPr>
          <a:xfrm>
            <a:off x="4178522" y="5576033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القميص 210 درهما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9" name="Accolade fermante 18">
            <a:extLst>
              <a:ext uri="{FF2B5EF4-FFF2-40B4-BE49-F238E27FC236}">
                <a16:creationId xmlns:a16="http://schemas.microsoft.com/office/drawing/2014/main" id="{A29583AA-A134-14C1-E968-3E49C117F69B}"/>
              </a:ext>
            </a:extLst>
          </p:cNvPr>
          <p:cNvSpPr/>
          <p:nvPr/>
        </p:nvSpPr>
        <p:spPr>
          <a:xfrm>
            <a:off x="3859056" y="3269388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09157E4-40CD-DD33-B86C-955D1E237209}"/>
              </a:ext>
            </a:extLst>
          </p:cNvPr>
          <p:cNvSpPr txBox="1"/>
          <p:nvPr/>
        </p:nvSpPr>
        <p:spPr>
          <a:xfrm>
            <a:off x="4178522" y="3582489"/>
            <a:ext cx="6882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350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A262E30-725F-ED11-CCA7-4391222B8DCD}"/>
              </a:ext>
            </a:extLst>
          </p:cNvPr>
          <p:cNvSpPr/>
          <p:nvPr/>
        </p:nvSpPr>
        <p:spPr>
          <a:xfrm>
            <a:off x="1153496" y="3286756"/>
            <a:ext cx="90003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/>
              </a:rPr>
              <a:t>70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A498E11-EA78-619C-B2F1-0835488ABA3D}"/>
              </a:ext>
            </a:extLst>
          </p:cNvPr>
          <p:cNvSpPr txBox="1"/>
          <p:nvPr/>
        </p:nvSpPr>
        <p:spPr>
          <a:xfrm>
            <a:off x="329354" y="3817111"/>
            <a:ext cx="8887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السروال</a:t>
            </a:r>
            <a:endParaRPr lang="fr-MA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B00743D-70D3-9B7F-036C-00E3EAC81218}"/>
              </a:ext>
            </a:extLst>
          </p:cNvPr>
          <p:cNvSpPr txBox="1"/>
          <p:nvPr/>
        </p:nvSpPr>
        <p:spPr>
          <a:xfrm>
            <a:off x="329355" y="3312703"/>
            <a:ext cx="793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القميص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9E952F-8CE9-990D-83D4-C8EA51A6B8F7}"/>
              </a:ext>
            </a:extLst>
          </p:cNvPr>
          <p:cNvSpPr/>
          <p:nvPr/>
        </p:nvSpPr>
        <p:spPr>
          <a:xfrm>
            <a:off x="2058986" y="3286756"/>
            <a:ext cx="90003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/>
              </a:rPr>
              <a:t>70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EC94F6-8DBB-FF0F-96DE-F9D413E3D868}"/>
              </a:ext>
            </a:extLst>
          </p:cNvPr>
          <p:cNvSpPr/>
          <p:nvPr/>
        </p:nvSpPr>
        <p:spPr>
          <a:xfrm>
            <a:off x="2959021" y="3295091"/>
            <a:ext cx="90003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/>
              </a:rPr>
              <a:t>70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271693-94AE-44DA-2D93-2C3373AE0ED0}"/>
              </a:ext>
            </a:extLst>
          </p:cNvPr>
          <p:cNvSpPr/>
          <p:nvPr/>
        </p:nvSpPr>
        <p:spPr>
          <a:xfrm>
            <a:off x="1153496" y="3825446"/>
            <a:ext cx="90003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/>
              </a:rPr>
              <a:t>70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F641B5-A29B-9199-0555-FB296F843425}"/>
              </a:ext>
            </a:extLst>
          </p:cNvPr>
          <p:cNvSpPr/>
          <p:nvPr/>
        </p:nvSpPr>
        <p:spPr>
          <a:xfrm>
            <a:off x="2058986" y="3825446"/>
            <a:ext cx="90003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/>
              </a:rPr>
              <a:t>70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0186ED5-BD5D-70C9-F555-07730D263D36}"/>
              </a:ext>
            </a:extLst>
          </p:cNvPr>
          <p:cNvSpPr txBox="1"/>
          <p:nvPr/>
        </p:nvSpPr>
        <p:spPr>
          <a:xfrm>
            <a:off x="1245241" y="4808541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70 x 2 = 140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88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DBB18E-E6B2-235D-8725-5510B420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8B44D1-DCD1-15DD-44AD-958AAD10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17.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588" y="1795528"/>
            <a:ext cx="3066822" cy="430988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38588" y="5606867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3171426"/>
            <a:ext cx="7600950" cy="86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0658" y="2984741"/>
            <a:ext cx="7322684" cy="177704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4643F0A-4084-EEA6-A17B-B0DC4B055AE2}"/>
                  </a:ext>
                </a:extLst>
              </p:cNvPr>
              <p:cNvSpPr txBox="1"/>
              <p:nvPr/>
            </p:nvSpPr>
            <p:spPr>
              <a:xfrm>
                <a:off x="2112720" y="3255996"/>
                <a:ext cx="252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fr-FR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</m:t>
                      </m:r>
                      <m:r>
                        <a:rPr kumimoji="0" lang="fr-FR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r>
                        <a:rPr kumimoji="0" lang="fr-FR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12</m:t>
                      </m:r>
                    </m:oMath>
                  </m:oMathPara>
                </a14:m>
                <a:endParaRPr kumimoji="0" lang="f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4643F0A-4084-EEA6-A17B-B0DC4B055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2720" y="3255996"/>
                <a:ext cx="252000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D538AE0-68BE-B66D-A017-D6EA6DD683E3}"/>
                  </a:ext>
                </a:extLst>
              </p:cNvPr>
              <p:cNvSpPr txBox="1"/>
              <p:nvPr/>
            </p:nvSpPr>
            <p:spPr>
              <a:xfrm>
                <a:off x="5671041" y="3172203"/>
                <a:ext cx="2520000" cy="986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18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= </a:t>
                </a:r>
                <a:r>
                  <a:rPr kumimoji="0" lang="f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18 %</a:t>
                </a:r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D538AE0-68BE-B66D-A017-D6EA6DD68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041" y="3172203"/>
                <a:ext cx="2520000" cy="9862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F68CF35-7E62-9240-0D74-BF907D34ED6F}"/>
                  </a:ext>
                </a:extLst>
              </p:cNvPr>
              <p:cNvSpPr txBox="1"/>
              <p:nvPr/>
            </p:nvSpPr>
            <p:spPr>
              <a:xfrm>
                <a:off x="2631881" y="4046740"/>
                <a:ext cx="2520000" cy="986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232</m:t>
                        </m:r>
                        <m:r>
                          <a:rPr kumimoji="0" lang="fr-FR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fr-FR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fr-FR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29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=</a:t>
                </a:r>
                <a:r>
                  <a:rPr kumimoji="0" lang="fr-FR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67,28</a:t>
                </a:r>
                <a:endParaRPr kumimoji="0" lang="f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F68CF35-7E62-9240-0D74-BF907D34E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881" y="4046740"/>
                <a:ext cx="2520000" cy="9862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C1FED383-FB91-2974-D884-6B7110579963}"/>
                  </a:ext>
                </a:extLst>
              </p:cNvPr>
              <p:cNvSpPr txBox="1"/>
              <p:nvPr/>
            </p:nvSpPr>
            <p:spPr>
              <a:xfrm>
                <a:off x="6179584" y="4003594"/>
                <a:ext cx="2520000" cy="986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136</m:t>
                        </m:r>
                        <m:r>
                          <a:rPr kumimoji="0" lang="fr-FR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fr-FR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fr-FR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17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= 23,12</a:t>
                </a:r>
                <a:endParaRPr kumimoji="0" lang="f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C1FED383-FB91-2974-D884-6B71105799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584" y="4003594"/>
                <a:ext cx="2520000" cy="9862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النسبة المئوية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النسبة المئوية . النشاط 1 صفحة 58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D4732-70EB-3E18-B7F1-849136B31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366584"/>
            <a:ext cx="7834794" cy="320623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AA5B5F-4C64-2524-93CF-873D9200AC52}"/>
              </a:ext>
            </a:extLst>
          </p:cNvPr>
          <p:cNvSpPr/>
          <p:nvPr/>
        </p:nvSpPr>
        <p:spPr>
          <a:xfrm>
            <a:off x="811705" y="2855547"/>
            <a:ext cx="1845231" cy="240656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23FF-D5DE-CD1B-C00E-B5D8CFFA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14E9E58-2D33-300B-1481-2D45EB358A0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8CE3DB-3D9F-A4D3-0A38-11E781772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C686D4-E068-9966-9BEC-8427D6DC4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0863-0436-283C-4A92-062BA1EE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599627-0EED-B819-D172-B68E8B0F3331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من يشرح لنا كيف توصل للجواب؟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1C75E-7875-0188-FC61-34F8A9B53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C8DCE4E-511B-8AA5-1E6F-8622EC2890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366584"/>
            <a:ext cx="7834794" cy="320623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D66EFC3-560E-A170-957C-EEF9198B9788}"/>
              </a:ext>
            </a:extLst>
          </p:cNvPr>
          <p:cNvSpPr/>
          <p:nvPr/>
        </p:nvSpPr>
        <p:spPr>
          <a:xfrm>
            <a:off x="811705" y="2855547"/>
            <a:ext cx="1845231" cy="240656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60C567-3338-B7FA-54B4-C9E9F22EFE23}"/>
              </a:ext>
            </a:extLst>
          </p:cNvPr>
          <p:cNvSpPr txBox="1"/>
          <p:nvPr/>
        </p:nvSpPr>
        <p:spPr>
          <a:xfrm>
            <a:off x="1066910" y="4719192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54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92407-5BFF-29C0-AD0E-00649E53B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432B7CB-DD8E-6290-09CA-8B740CB42DB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النسبة المئوية للجزء الملون من مساحة القرص.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1E7A5F-CEF9-9382-1D49-248E90FF0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FEB21B-D2A5-2CEB-4B44-044FBB9BF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366584"/>
            <a:ext cx="7834794" cy="320623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1271BDA-B303-745A-89BB-51EE23B43E10}"/>
              </a:ext>
            </a:extLst>
          </p:cNvPr>
          <p:cNvSpPr/>
          <p:nvPr/>
        </p:nvSpPr>
        <p:spPr>
          <a:xfrm>
            <a:off x="2689404" y="2860437"/>
            <a:ext cx="1845231" cy="240656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0705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8A715-DD9B-D9DB-FB82-B51B658B3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85AFE19-B795-F87A-D4C3-23D51828805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7DCEC5-11D5-A357-28D4-1FEE2BAE2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9CD7864-B8E9-DD42-E8CB-5C69EF7A4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69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BD925-A235-EA1C-881C-B3E62C2D2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A1A0B27-A514-BAE4-B225-89FB88748ABA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من يشرح لنا كيف توصل للجواب؟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EA637F-5FC4-58E8-5414-9EB2760AC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CA33EC-099E-0124-04F3-ADC4A30861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366584"/>
            <a:ext cx="7834794" cy="32062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59F24C7-69A3-E4C6-7F07-0A62BDF17766}"/>
              </a:ext>
            </a:extLst>
          </p:cNvPr>
          <p:cNvSpPr txBox="1"/>
          <p:nvPr/>
        </p:nvSpPr>
        <p:spPr>
          <a:xfrm>
            <a:off x="1066910" y="4719192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endParaRPr lang="ar-MA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B5780A-2EFB-B639-9488-41FB304AFE40}"/>
              </a:ext>
            </a:extLst>
          </p:cNvPr>
          <p:cNvSpPr/>
          <p:nvPr/>
        </p:nvSpPr>
        <p:spPr>
          <a:xfrm>
            <a:off x="2689404" y="2860437"/>
            <a:ext cx="1845231" cy="240656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49C683-8863-A71F-3B34-BBA0EC67D786}"/>
              </a:ext>
            </a:extLst>
          </p:cNvPr>
          <p:cNvSpPr txBox="1"/>
          <p:nvPr/>
        </p:nvSpPr>
        <p:spPr>
          <a:xfrm>
            <a:off x="3071609" y="4719192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65%</a:t>
            </a:r>
            <a:endParaRPr lang="ar-MA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55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3D7C-FF0A-4E62-A9DC-9B6ED11E3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90433A-C4E7-BEB2-F5CB-5254F2A0F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690973-5B6B-F1DF-3614-5E54F9670C4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النسبة المئوية المناسبة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87FC7FA-6209-8C44-3403-6C1E3FAB8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366584"/>
            <a:ext cx="7834794" cy="32062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8729B7E-F04F-2B31-715A-003F215E7681}"/>
              </a:ext>
            </a:extLst>
          </p:cNvPr>
          <p:cNvSpPr/>
          <p:nvPr/>
        </p:nvSpPr>
        <p:spPr>
          <a:xfrm>
            <a:off x="4572000" y="2893647"/>
            <a:ext cx="1845231" cy="240656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500B0EA-D838-2069-1FF8-891391C3C245}"/>
              </a:ext>
            </a:extLst>
          </p:cNvPr>
          <p:cNvSpPr txBox="1"/>
          <p:nvPr/>
        </p:nvSpPr>
        <p:spPr>
          <a:xfrm>
            <a:off x="1066910" y="4719192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endParaRPr lang="ar-MA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D7A7737-1BCF-30D2-2CF7-C87C68DBE11A}"/>
              </a:ext>
            </a:extLst>
          </p:cNvPr>
          <p:cNvSpPr txBox="1"/>
          <p:nvPr/>
        </p:nvSpPr>
        <p:spPr>
          <a:xfrm>
            <a:off x="3071609" y="4719192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65%</a:t>
            </a:r>
            <a:endParaRPr lang="ar-MA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5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8E47F-2A61-C908-97D8-EAC79CD47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5A9A0C6-A6E3-11E6-434B-97340329807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E144B56-3C83-8747-AEB9-ED5443103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7600CC5-230F-C7E6-E247-D6755EDCE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9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3C532-9B41-D782-B105-23E9F8EC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70A7DA-BD72-9D5B-3499-4FD3B004FBF7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79CB80-3C72-AAE0-1AF7-E3CC15F4C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15FC3FA-D45D-8EA4-1F6E-26DD71460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366584"/>
            <a:ext cx="7834794" cy="32062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DBE38B-A9BA-ED01-ED1E-E921747B4CC3}"/>
              </a:ext>
            </a:extLst>
          </p:cNvPr>
          <p:cNvSpPr/>
          <p:nvPr/>
        </p:nvSpPr>
        <p:spPr>
          <a:xfrm>
            <a:off x="4572000" y="2893647"/>
            <a:ext cx="1845231" cy="240656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CA3A88-00BC-B9EF-431E-324ABAD79A19}"/>
              </a:ext>
            </a:extLst>
          </p:cNvPr>
          <p:cNvSpPr txBox="1"/>
          <p:nvPr/>
        </p:nvSpPr>
        <p:spPr>
          <a:xfrm>
            <a:off x="4838810" y="4736204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100%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FECD458-D776-0F0D-8245-3537B12E6192}"/>
              </a:ext>
            </a:extLst>
          </p:cNvPr>
          <p:cNvSpPr txBox="1"/>
          <p:nvPr/>
        </p:nvSpPr>
        <p:spPr>
          <a:xfrm>
            <a:off x="1066910" y="4719192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endParaRPr lang="ar-MA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99B5F22-6F96-1DB9-5B00-52A1C913F071}"/>
              </a:ext>
            </a:extLst>
          </p:cNvPr>
          <p:cNvSpPr txBox="1"/>
          <p:nvPr/>
        </p:nvSpPr>
        <p:spPr>
          <a:xfrm>
            <a:off x="3071609" y="4719192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65%</a:t>
            </a:r>
            <a:endParaRPr lang="ar-MA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25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057A0-9FF9-02B0-EDDA-D32A49909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B2320B-853C-ADB7-D220-087B4B38B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A5932F3-FE77-ADCB-F06C-93C1CEE2EAE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النسبة المئوية المناسبة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93CBC7-F0CD-BFAA-A990-721F41078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366584"/>
            <a:ext cx="7834794" cy="32062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B1818D-464F-98B4-EA53-3B7961C8A235}"/>
              </a:ext>
            </a:extLst>
          </p:cNvPr>
          <p:cNvSpPr/>
          <p:nvPr/>
        </p:nvSpPr>
        <p:spPr>
          <a:xfrm>
            <a:off x="6356792" y="2869197"/>
            <a:ext cx="1845231" cy="240656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FCF51D8-9F38-9787-1F51-B4FF0FE53057}"/>
              </a:ext>
            </a:extLst>
          </p:cNvPr>
          <p:cNvSpPr txBox="1"/>
          <p:nvPr/>
        </p:nvSpPr>
        <p:spPr>
          <a:xfrm>
            <a:off x="1066910" y="4719192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endParaRPr lang="ar-MA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E3E0CB-23F3-6FF5-C013-A9BF1D29E502}"/>
              </a:ext>
            </a:extLst>
          </p:cNvPr>
          <p:cNvSpPr txBox="1"/>
          <p:nvPr/>
        </p:nvSpPr>
        <p:spPr>
          <a:xfrm>
            <a:off x="3071609" y="4719192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65%</a:t>
            </a:r>
            <a:endParaRPr lang="ar-MA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BC01BB-841A-3B50-9F78-02DAA250DA43}"/>
              </a:ext>
            </a:extLst>
          </p:cNvPr>
          <p:cNvSpPr txBox="1"/>
          <p:nvPr/>
        </p:nvSpPr>
        <p:spPr>
          <a:xfrm>
            <a:off x="4838810" y="4736204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100%</a:t>
            </a:r>
            <a:endParaRPr lang="ar-MA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252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58438-368B-E93C-C063-66C9066D1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877AE8A-2FFC-9E14-EFAF-8B7DD8559B5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70DF7D-A825-22A0-024A-8D815EE94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B74D604-FBEE-723B-D435-BA8AF42D4B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69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78362-1BC5-3F6D-257D-15982A0EF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573370-39DE-A7F6-EF7E-21A0604C32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لنا كيف توصل للجواب؟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462A90-B3ED-63E3-2435-9DFC0CD79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782C40-657D-CBF4-D4C5-6A8440B0F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366584"/>
            <a:ext cx="7834794" cy="32062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4208483-FF5F-680B-6008-E63E017010D0}"/>
              </a:ext>
            </a:extLst>
          </p:cNvPr>
          <p:cNvSpPr/>
          <p:nvPr/>
        </p:nvSpPr>
        <p:spPr>
          <a:xfrm>
            <a:off x="4572000" y="2893647"/>
            <a:ext cx="1845231" cy="240656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D8B24E-7B45-91AD-E20D-57F42CC173C0}"/>
              </a:ext>
            </a:extLst>
          </p:cNvPr>
          <p:cNvSpPr txBox="1"/>
          <p:nvPr/>
        </p:nvSpPr>
        <p:spPr>
          <a:xfrm>
            <a:off x="4838810" y="4736204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100%</a:t>
            </a:r>
            <a:endParaRPr lang="ar-MA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A79149-B134-5BA3-EEF3-270F7FE2F4EE}"/>
              </a:ext>
            </a:extLst>
          </p:cNvPr>
          <p:cNvSpPr txBox="1"/>
          <p:nvPr/>
        </p:nvSpPr>
        <p:spPr>
          <a:xfrm>
            <a:off x="1066910" y="4719192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endParaRPr lang="ar-MA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B401B2A-7665-35E8-D519-70519F53F5C8}"/>
              </a:ext>
            </a:extLst>
          </p:cNvPr>
          <p:cNvSpPr txBox="1"/>
          <p:nvPr/>
        </p:nvSpPr>
        <p:spPr>
          <a:xfrm>
            <a:off x="3071609" y="4719192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65%</a:t>
            </a:r>
            <a:endParaRPr lang="ar-MA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0DA524-106E-A6DB-4954-D1BE97EF65E8}"/>
              </a:ext>
            </a:extLst>
          </p:cNvPr>
          <p:cNvSpPr txBox="1"/>
          <p:nvPr/>
        </p:nvSpPr>
        <p:spPr>
          <a:xfrm>
            <a:off x="6727095" y="4727240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5%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718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التعبير عن النسبة المئوية بعدد عشر وكسر عشري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04C52C9-543A-8F44-E97E-2F5E0B5DBA9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رقم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على الألواح اكتبوا الكسر العشري والعدد العشري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FBAAB-64D8-90F6-B1BE-04318A8043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657" y="2635821"/>
            <a:ext cx="8230560" cy="24323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BA9C449-8E0E-0204-8128-1E749C55680A}"/>
              </a:ext>
            </a:extLst>
          </p:cNvPr>
          <p:cNvSpPr/>
          <p:nvPr/>
        </p:nvSpPr>
        <p:spPr>
          <a:xfrm>
            <a:off x="3097578" y="3281393"/>
            <a:ext cx="2614717" cy="7572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F6067-BB01-EFEF-EC51-D77B6D7A0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27127DC-545B-A6C8-4C3A-D1D92AFF308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CD3DD3-6140-840A-B8CA-1E5162AF3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EE0C51-D8A2-4A83-6BB6-608FD9632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3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نصحح؛ من يشرح؟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16797A0-2F35-0B7B-4D64-715B7A15FF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657" y="2635821"/>
            <a:ext cx="8230560" cy="24323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7061315-5D64-AB78-C8B3-170CC92258D0}"/>
              </a:ext>
            </a:extLst>
          </p:cNvPr>
          <p:cNvSpPr/>
          <p:nvPr/>
        </p:nvSpPr>
        <p:spPr>
          <a:xfrm>
            <a:off x="3097578" y="3281393"/>
            <a:ext cx="2614717" cy="7572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DBE7E-F30A-581D-73A7-B060F9974263}"/>
              </a:ext>
            </a:extLst>
          </p:cNvPr>
          <p:cNvSpPr txBox="1"/>
          <p:nvPr/>
        </p:nvSpPr>
        <p:spPr>
          <a:xfrm>
            <a:off x="4302663" y="3281393"/>
            <a:ext cx="7418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</a:t>
            </a:r>
          </a:p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F54B80E-29E4-D474-88FA-0A44BED145CA}"/>
              </a:ext>
            </a:extLst>
          </p:cNvPr>
          <p:cNvSpPr txBox="1"/>
          <p:nvPr/>
        </p:nvSpPr>
        <p:spPr>
          <a:xfrm>
            <a:off x="4933365" y="3413775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1,20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D7693-3783-0809-8224-EBBF6EC0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AA09AF-63AA-8C78-F8E4-0C85CEE8B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D790BB0A-84F2-27EE-9898-B6724F14F08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الكسر العشري والعدد العشري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EB43AC-D9F2-2AD5-2128-D1C37736B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657" y="2635821"/>
            <a:ext cx="8230560" cy="243234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FA0C2E-B2CA-FCDE-AC13-47D4F89EB8D2}"/>
              </a:ext>
            </a:extLst>
          </p:cNvPr>
          <p:cNvSpPr/>
          <p:nvPr/>
        </p:nvSpPr>
        <p:spPr>
          <a:xfrm>
            <a:off x="5790369" y="3281393"/>
            <a:ext cx="2614717" cy="7572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328D50B-AFF0-CA8B-915F-19E607F95232}"/>
              </a:ext>
            </a:extLst>
          </p:cNvPr>
          <p:cNvSpPr txBox="1"/>
          <p:nvPr/>
        </p:nvSpPr>
        <p:spPr>
          <a:xfrm>
            <a:off x="4302663" y="3281393"/>
            <a:ext cx="7418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</a:t>
            </a:r>
          </a:p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1D3EB03-E878-3CA1-7C71-D2240EC9212C}"/>
              </a:ext>
            </a:extLst>
          </p:cNvPr>
          <p:cNvSpPr txBox="1"/>
          <p:nvPr/>
        </p:nvSpPr>
        <p:spPr>
          <a:xfrm>
            <a:off x="4933365" y="3413775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1,20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2795F-DA82-A54A-48DD-334AFAE59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5865427-62CD-2B8D-D41F-CD62A62E678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E9A3DA-205E-47C1-BE6E-BE1AA9574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896BEC-C601-AC54-2274-283F45487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171E-75DB-6531-2528-B0A71B38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8D0C7-04D7-6E14-59FF-9C4A1BC1E4F6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صححوا- من يشرح؟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05D61-E42E-300A-9042-7ADF1E071E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352A9B-2432-E549-E7D6-8C25D525AA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657" y="2635821"/>
            <a:ext cx="8230560" cy="24323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552E33-F0AD-1B58-0CC3-0D83780777F7}"/>
              </a:ext>
            </a:extLst>
          </p:cNvPr>
          <p:cNvSpPr/>
          <p:nvPr/>
        </p:nvSpPr>
        <p:spPr>
          <a:xfrm>
            <a:off x="5790369" y="3281393"/>
            <a:ext cx="2614717" cy="7572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9F87038-60C1-5433-5F62-13CB6193E16A}"/>
              </a:ext>
            </a:extLst>
          </p:cNvPr>
          <p:cNvSpPr txBox="1"/>
          <p:nvPr/>
        </p:nvSpPr>
        <p:spPr>
          <a:xfrm>
            <a:off x="4302663" y="3281393"/>
            <a:ext cx="7418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</a:t>
            </a:r>
          </a:p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50DEA8E-6D69-01E0-44BC-C002E2F42E56}"/>
              </a:ext>
            </a:extLst>
          </p:cNvPr>
          <p:cNvSpPr txBox="1"/>
          <p:nvPr/>
        </p:nvSpPr>
        <p:spPr>
          <a:xfrm>
            <a:off x="4933365" y="3413775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1,20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D189224-738D-64A4-F1DE-F54DC468E083}"/>
              </a:ext>
            </a:extLst>
          </p:cNvPr>
          <p:cNvSpPr txBox="1"/>
          <p:nvPr/>
        </p:nvSpPr>
        <p:spPr>
          <a:xfrm>
            <a:off x="6889856" y="3295572"/>
            <a:ext cx="7418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291FEF6-E3AC-CB38-E160-80DE19ED72EB}"/>
              </a:ext>
            </a:extLst>
          </p:cNvPr>
          <p:cNvSpPr txBox="1"/>
          <p:nvPr/>
        </p:nvSpPr>
        <p:spPr>
          <a:xfrm>
            <a:off x="7520558" y="3427954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2,45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1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45E19-82BA-2535-B7B9-D47450C26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5D56F99-E01F-3BFA-AFC4-E91BA2B0FF4E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كراساتكم؛ انجزوا بقية النشاط. سأمر لتصحيح إنجازاتكم ومساعدتكم.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220720-8304-CC8E-38C9-13BBB846E9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35C7F14-F6E9-C2A0-EA79-34F060C6C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657" y="2635821"/>
            <a:ext cx="8230560" cy="24323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BF776E-1DD2-1658-5596-1DBDFA64287B}"/>
              </a:ext>
            </a:extLst>
          </p:cNvPr>
          <p:cNvSpPr/>
          <p:nvPr/>
        </p:nvSpPr>
        <p:spPr>
          <a:xfrm>
            <a:off x="440781" y="3974955"/>
            <a:ext cx="7964305" cy="7572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20608F-BE2B-A0DF-0F67-1807C79366BB}"/>
              </a:ext>
            </a:extLst>
          </p:cNvPr>
          <p:cNvSpPr txBox="1"/>
          <p:nvPr/>
        </p:nvSpPr>
        <p:spPr>
          <a:xfrm>
            <a:off x="4302663" y="3281393"/>
            <a:ext cx="7418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</a:t>
            </a:r>
          </a:p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D8556A9-6AA4-5DD1-AD21-18BA839C7F91}"/>
              </a:ext>
            </a:extLst>
          </p:cNvPr>
          <p:cNvSpPr txBox="1"/>
          <p:nvPr/>
        </p:nvSpPr>
        <p:spPr>
          <a:xfrm>
            <a:off x="4933365" y="3413775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1,20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F4AA21A-12EC-D494-8E13-D64021DA07B9}"/>
              </a:ext>
            </a:extLst>
          </p:cNvPr>
          <p:cNvSpPr txBox="1"/>
          <p:nvPr/>
        </p:nvSpPr>
        <p:spPr>
          <a:xfrm>
            <a:off x="6889856" y="3295572"/>
            <a:ext cx="7418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6C586B3-E4E8-B56F-F1D7-E9A35FB83637}"/>
              </a:ext>
            </a:extLst>
          </p:cNvPr>
          <p:cNvSpPr txBox="1"/>
          <p:nvPr/>
        </p:nvSpPr>
        <p:spPr>
          <a:xfrm>
            <a:off x="7520558" y="3427954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2,45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720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1CBA0-F6F7-541E-C52C-4A53F7A10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96F94A7-2C3C-6BF8-B735-2871C4E8DE6D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صححوا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0AB7A8-4FCC-3696-EA05-D5539CA71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D023C9-19CC-080B-6531-3D89FD1772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657" y="2635821"/>
            <a:ext cx="8230560" cy="24323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9A796C4-9C3F-D744-3C9D-C3AF86428E78}"/>
              </a:ext>
            </a:extLst>
          </p:cNvPr>
          <p:cNvSpPr/>
          <p:nvPr/>
        </p:nvSpPr>
        <p:spPr>
          <a:xfrm>
            <a:off x="440781" y="3974955"/>
            <a:ext cx="7964305" cy="7572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9F91C3A-725E-77EB-3BCA-7E9AB0840538}"/>
              </a:ext>
            </a:extLst>
          </p:cNvPr>
          <p:cNvSpPr txBox="1"/>
          <p:nvPr/>
        </p:nvSpPr>
        <p:spPr>
          <a:xfrm>
            <a:off x="4302663" y="3281393"/>
            <a:ext cx="7418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</a:t>
            </a:r>
          </a:p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9A878E7-31F2-0AC1-602E-21D217CDEF93}"/>
              </a:ext>
            </a:extLst>
          </p:cNvPr>
          <p:cNvSpPr txBox="1"/>
          <p:nvPr/>
        </p:nvSpPr>
        <p:spPr>
          <a:xfrm>
            <a:off x="4933365" y="3413775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1,20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68EA074-9D9B-5999-FCF9-28C2F8DA07ED}"/>
              </a:ext>
            </a:extLst>
          </p:cNvPr>
          <p:cNvSpPr txBox="1"/>
          <p:nvPr/>
        </p:nvSpPr>
        <p:spPr>
          <a:xfrm>
            <a:off x="6889856" y="3295572"/>
            <a:ext cx="7418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E296670-A435-B772-A732-39B648169EEB}"/>
              </a:ext>
            </a:extLst>
          </p:cNvPr>
          <p:cNvSpPr txBox="1"/>
          <p:nvPr/>
        </p:nvSpPr>
        <p:spPr>
          <a:xfrm>
            <a:off x="7520558" y="3427954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2,45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BB8317A-8008-38BC-A9E7-239BBCEB9D18}"/>
              </a:ext>
            </a:extLst>
          </p:cNvPr>
          <p:cNvSpPr txBox="1"/>
          <p:nvPr/>
        </p:nvSpPr>
        <p:spPr>
          <a:xfrm>
            <a:off x="1555895" y="3989841"/>
            <a:ext cx="7418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8036B2D-9EF4-48B8-E31A-3ACCAC10B7DF}"/>
              </a:ext>
            </a:extLst>
          </p:cNvPr>
          <p:cNvSpPr txBox="1"/>
          <p:nvPr/>
        </p:nvSpPr>
        <p:spPr>
          <a:xfrm>
            <a:off x="2186597" y="4122223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0,75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F2B475-8F7C-1CCE-80A6-C19CD90A45F3}"/>
              </a:ext>
            </a:extLst>
          </p:cNvPr>
          <p:cNvSpPr txBox="1"/>
          <p:nvPr/>
        </p:nvSpPr>
        <p:spPr>
          <a:xfrm>
            <a:off x="4235575" y="4032173"/>
            <a:ext cx="7418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4A2A5FC-807D-51DB-5F19-E2AFE0B03079}"/>
              </a:ext>
            </a:extLst>
          </p:cNvPr>
          <p:cNvSpPr txBox="1"/>
          <p:nvPr/>
        </p:nvSpPr>
        <p:spPr>
          <a:xfrm>
            <a:off x="4866277" y="4164555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0,15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FC7A05-72CD-17A4-6CA8-D6B3C5FB690C}"/>
              </a:ext>
            </a:extLst>
          </p:cNvPr>
          <p:cNvSpPr txBox="1"/>
          <p:nvPr/>
        </p:nvSpPr>
        <p:spPr>
          <a:xfrm>
            <a:off x="6847524" y="4027938"/>
            <a:ext cx="7418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99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EBECDFA-2E95-373B-E1DE-0650B0599435}"/>
              </a:ext>
            </a:extLst>
          </p:cNvPr>
          <p:cNvSpPr txBox="1"/>
          <p:nvPr/>
        </p:nvSpPr>
        <p:spPr>
          <a:xfrm>
            <a:off x="7478226" y="4160320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0,99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860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962912" y="3479097"/>
            <a:ext cx="43278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النسبة المئوية لمقدار معين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71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من النشاط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احسبوا عدد التلاميذ الناجحين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FE6AE01-40B5-BEDF-3A57-EE58E4128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439977"/>
            <a:ext cx="7521768" cy="33890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658058-0CE3-C49E-B8E8-7B58EA67313F}"/>
              </a:ext>
            </a:extLst>
          </p:cNvPr>
          <p:cNvSpPr/>
          <p:nvPr/>
        </p:nvSpPr>
        <p:spPr>
          <a:xfrm>
            <a:off x="835627" y="3662393"/>
            <a:ext cx="7152673" cy="7318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57F9E-C761-7DC9-0417-29FA7B4FB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470AFB5-5213-7BD3-CBC0-1F5D41B6407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FB7E60B-3397-1906-E355-FD02B14CD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DF3744-0C1A-BF39-AF5C-AD913DADB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3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الجواب ويذكر بالمراحل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07DBF1-EA2C-85A6-79E4-7C42E870C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439977"/>
            <a:ext cx="7521768" cy="33890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324B281-08BB-380F-137E-F1265039E05E}"/>
              </a:ext>
            </a:extLst>
          </p:cNvPr>
          <p:cNvSpPr/>
          <p:nvPr/>
        </p:nvSpPr>
        <p:spPr>
          <a:xfrm>
            <a:off x="835627" y="3662393"/>
            <a:ext cx="7152673" cy="7318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191C3D5-20A2-A549-AEDB-715CAE389E79}"/>
                  </a:ext>
                </a:extLst>
              </p:cNvPr>
              <p:cNvSpPr txBox="1"/>
              <p:nvPr/>
            </p:nvSpPr>
            <p:spPr>
              <a:xfrm>
                <a:off x="1117600" y="3802497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𝟑𝟓𝟎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𝟖𝟎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280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191C3D5-20A2-A549-AEDB-715CAE389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600" y="3802497"/>
                <a:ext cx="1932390" cy="451598"/>
              </a:xfrm>
              <a:prstGeom prst="rect">
                <a:avLst/>
              </a:prstGeom>
              <a:blipFill>
                <a:blip r:embed="rId5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4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90A8C-7DB4-C951-7A72-B5679998E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D9968105-A96A-3E0B-7DD1-7BAC276C0A8E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0C18100D-C937-8C42-E13C-34AD20E89A96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2315A94-95CB-3C3A-9A14-F29C3520A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AD107C0-0E8F-7A76-F3F6-AA2208B0A85F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CBC7AB-0BEE-93E5-B58E-834F51703C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DFD842A1-E94E-6F7C-89DF-7960C9CAC33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من النشاط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احسبوا عدد التلاميذ الناجحين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A72BA0-F9B9-331F-2F58-0D25EBE25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439977"/>
            <a:ext cx="7521768" cy="33890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3AD335B-17EE-0E4F-7394-15C5E6A2EA9B}"/>
              </a:ext>
            </a:extLst>
          </p:cNvPr>
          <p:cNvSpPr/>
          <p:nvPr/>
        </p:nvSpPr>
        <p:spPr>
          <a:xfrm>
            <a:off x="835627" y="4359079"/>
            <a:ext cx="7152673" cy="7318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6DD611-ED26-0350-03BE-BEB765C79330}"/>
                  </a:ext>
                </a:extLst>
              </p:cNvPr>
              <p:cNvSpPr txBox="1"/>
              <p:nvPr/>
            </p:nvSpPr>
            <p:spPr>
              <a:xfrm>
                <a:off x="1155700" y="3692586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𝟑𝟓𝟎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𝟖𝟎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280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6DD611-ED26-0350-03BE-BEB765C793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700" y="3692586"/>
                <a:ext cx="1932390" cy="451598"/>
              </a:xfrm>
              <a:prstGeom prst="rect">
                <a:avLst/>
              </a:prstGeom>
              <a:blipFill>
                <a:blip r:embed="rId5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00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353D3-531C-2648-DF9F-9F842CF52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B7D3F87-70DE-81FC-4888-9745F78BEE0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A8E8EBA-AAB5-45A3-D19A-4FEF4C608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C42210-3F45-8C10-022B-F3F3F300B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8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A1A87-04E6-0FA0-94CD-B68E29382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C417F8AB-6DCA-4FD2-7280-62A465DA2749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6DA17301-DE69-7BEC-3CA8-B72CD79DB43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C583230-0F31-CCE9-B528-DD34CC22E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665840-5F26-BA42-6920-6050C58FD16D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554A4BF-0EAD-A01F-F8BC-D03498EBA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2A62F7-F898-C70A-C852-101E0CEAECE5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الجواب ويذكر بالمراحل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493295-35B5-FBB8-CF53-DF1B879ED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439977"/>
            <a:ext cx="7521768" cy="33890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994D698-7446-1131-536C-EEEB0C680C94}"/>
              </a:ext>
            </a:extLst>
          </p:cNvPr>
          <p:cNvSpPr/>
          <p:nvPr/>
        </p:nvSpPr>
        <p:spPr>
          <a:xfrm>
            <a:off x="857398" y="4373593"/>
            <a:ext cx="7152673" cy="7318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089715B-EDC6-9C5E-70D1-7060873BC0EF}"/>
                  </a:ext>
                </a:extLst>
              </p:cNvPr>
              <p:cNvSpPr txBox="1"/>
              <p:nvPr/>
            </p:nvSpPr>
            <p:spPr>
              <a:xfrm>
                <a:off x="1155700" y="3692586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𝟑𝟓𝟎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𝟖𝟎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280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089715B-EDC6-9C5E-70D1-7060873BC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700" y="3692586"/>
                <a:ext cx="1932390" cy="451598"/>
              </a:xfrm>
              <a:prstGeom prst="rect">
                <a:avLst/>
              </a:prstGeom>
              <a:blipFill>
                <a:blip r:embed="rId5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9638B34-E19A-9ECA-40B2-1D0B48B5E594}"/>
                  </a:ext>
                </a:extLst>
              </p:cNvPr>
              <p:cNvSpPr txBox="1"/>
              <p:nvPr/>
            </p:nvSpPr>
            <p:spPr>
              <a:xfrm>
                <a:off x="965200" y="4506856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𝟕𝟒𝟎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𝟖𝟓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629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9638B34-E19A-9ECA-40B2-1D0B48B5E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200" y="4506856"/>
                <a:ext cx="1932390" cy="451598"/>
              </a:xfrm>
              <a:prstGeom prst="rect">
                <a:avLst/>
              </a:prstGeom>
              <a:blipFill>
                <a:blip r:embed="rId6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769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BB1BE-E0DA-5D7F-2893-24B1722AC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4A5FE0F1-16A5-A755-9739-3FBF7800F2E9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9D0D4EA6-5C04-5142-0628-C3A312F0B488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EA2874-B0E2-D9B1-1CCC-F732D804A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2D4EFA-DA69-1E11-5088-7C657AC55E8D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10A939C-293C-48BF-72DC-21A05638FF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29329D4-4955-28A3-B993-CFF31663805B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كراساتكم؛ أتموا إنجاز النشاط.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98792A7-3DB8-F215-8082-AD2927C068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439977"/>
            <a:ext cx="7521768" cy="33890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1D26654-3E64-039F-3BA6-2F20529DFF90}"/>
              </a:ext>
            </a:extLst>
          </p:cNvPr>
          <p:cNvSpPr/>
          <p:nvPr/>
        </p:nvSpPr>
        <p:spPr>
          <a:xfrm>
            <a:off x="857398" y="5008585"/>
            <a:ext cx="7152673" cy="7318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73CB18-9712-3CCC-539E-21BEDE604DFA}"/>
                  </a:ext>
                </a:extLst>
              </p:cNvPr>
              <p:cNvSpPr txBox="1"/>
              <p:nvPr/>
            </p:nvSpPr>
            <p:spPr>
              <a:xfrm>
                <a:off x="1155700" y="3692586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𝟑𝟓𝟎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𝟖𝟎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280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73CB18-9712-3CCC-539E-21BEDE604D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700" y="3692586"/>
                <a:ext cx="1932390" cy="451598"/>
              </a:xfrm>
              <a:prstGeom prst="rect">
                <a:avLst/>
              </a:prstGeom>
              <a:blipFill>
                <a:blip r:embed="rId5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19624C6-7B17-638C-974B-96F596C1196B}"/>
                  </a:ext>
                </a:extLst>
              </p:cNvPr>
              <p:cNvSpPr txBox="1"/>
              <p:nvPr/>
            </p:nvSpPr>
            <p:spPr>
              <a:xfrm>
                <a:off x="965200" y="4506856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𝟕𝟒𝟎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𝟖𝟓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629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19624C6-7B17-638C-974B-96F596C11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200" y="4506856"/>
                <a:ext cx="1932390" cy="451598"/>
              </a:xfrm>
              <a:prstGeom prst="rect">
                <a:avLst/>
              </a:prstGeom>
              <a:blipFill>
                <a:blip r:embed="rId6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1946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2F64E-46E8-F48E-8CD1-CF8B0358C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1E941BF-C56F-5CEC-D1CC-AB2556DA6A25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51D1330-939F-7F2A-F1A9-A40DA34EB6B2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C4EAB4-C3DE-AE3F-1F40-61A6134E9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07F282-3D69-32D6-9F8F-B51E09C1BFAD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DFD0EB2-1E02-FC66-A972-3736BFA13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FEFF123-3D36-CB39-0BEE-1C7642F4BF52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379C533-7F91-5AE6-5E42-5B3E40371B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439977"/>
            <a:ext cx="7521768" cy="33890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FF784E3-FC50-523D-B8EA-4C7610475756}"/>
              </a:ext>
            </a:extLst>
          </p:cNvPr>
          <p:cNvSpPr/>
          <p:nvPr/>
        </p:nvSpPr>
        <p:spPr>
          <a:xfrm>
            <a:off x="857398" y="5008585"/>
            <a:ext cx="7152673" cy="7318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8F37A2C-E788-B767-6DD7-E09F9DCA68D1}"/>
                  </a:ext>
                </a:extLst>
              </p:cNvPr>
              <p:cNvSpPr txBox="1"/>
              <p:nvPr/>
            </p:nvSpPr>
            <p:spPr>
              <a:xfrm>
                <a:off x="1155700" y="3692586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𝟑𝟓𝟎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𝟖𝟎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280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8F37A2C-E788-B767-6DD7-E09F9DCA6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700" y="3692586"/>
                <a:ext cx="1932390" cy="451598"/>
              </a:xfrm>
              <a:prstGeom prst="rect">
                <a:avLst/>
              </a:prstGeom>
              <a:blipFill>
                <a:blip r:embed="rId5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463E78E-B273-5B04-B699-810CEDA51165}"/>
                  </a:ext>
                </a:extLst>
              </p:cNvPr>
              <p:cNvSpPr txBox="1"/>
              <p:nvPr/>
            </p:nvSpPr>
            <p:spPr>
              <a:xfrm>
                <a:off x="965200" y="4506856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𝟕𝟒𝟎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𝟖𝟓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629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463E78E-B273-5B04-B699-810CEDA511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200" y="4506856"/>
                <a:ext cx="1932390" cy="451598"/>
              </a:xfrm>
              <a:prstGeom prst="rect">
                <a:avLst/>
              </a:prstGeom>
              <a:blipFill>
                <a:blip r:embed="rId6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5710694-58E1-FB77-B2FA-4225A758A326}"/>
                  </a:ext>
                </a:extLst>
              </p:cNvPr>
              <p:cNvSpPr txBox="1"/>
              <p:nvPr/>
            </p:nvSpPr>
            <p:spPr>
              <a:xfrm>
                <a:off x="1032934" y="5176745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𝟖𝟎𝟎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𝟕𝟓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600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5710694-58E1-FB77-B2FA-4225A758A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934" y="5176745"/>
                <a:ext cx="1932390" cy="451598"/>
              </a:xfrm>
              <a:prstGeom prst="rect">
                <a:avLst/>
              </a:prstGeom>
              <a:blipFill>
                <a:blip r:embed="rId7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9920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باستعمال الاستراتيجية المناسبة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9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ارسموا التمثيل المناسب لحل المسألة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92297C-958C-DEAF-0D0D-34F6475863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8895" y="1691774"/>
            <a:ext cx="4682774" cy="463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7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ED96F-B052-18A4-73E6-F19C8759F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2D9C96B-0240-0A74-4D84-4DC4C8B0980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347EFF-0391-D3F6-4BC6-4C7EF1656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5973AB-2508-6699-62AA-93CA6256B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4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1240638" y="868581"/>
            <a:ext cx="620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لنا كيف مثل المسألة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68B1420-434E-6B17-3C25-5FEE7A4CE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057" y="1691774"/>
            <a:ext cx="6908800" cy="4635185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E047F64A-ECF1-88C8-86A4-EBFF77C833D9}"/>
              </a:ext>
            </a:extLst>
          </p:cNvPr>
          <p:cNvSpPr txBox="1"/>
          <p:nvPr/>
        </p:nvSpPr>
        <p:spPr>
          <a:xfrm>
            <a:off x="1335901" y="4468776"/>
            <a:ext cx="2766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1 800 ÷ 4 = 450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3AA9CA7-E0E7-3331-E782-797054902D68}"/>
              </a:ext>
            </a:extLst>
          </p:cNvPr>
          <p:cNvSpPr txBox="1"/>
          <p:nvPr/>
        </p:nvSpPr>
        <p:spPr>
          <a:xfrm>
            <a:off x="4342119" y="4925444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زوار اليوم الأول هو 450 زائرا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D5101E2-D99B-C1B2-98D0-EE9A7A966B63}"/>
              </a:ext>
            </a:extLst>
          </p:cNvPr>
          <p:cNvSpPr txBox="1"/>
          <p:nvPr/>
        </p:nvSpPr>
        <p:spPr>
          <a:xfrm>
            <a:off x="507066" y="3627484"/>
            <a:ext cx="7587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اليوم 1</a:t>
            </a:r>
            <a:endParaRPr lang="fr-MA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A8BE0BD-2E13-BEAC-CF77-395538E815F1}"/>
              </a:ext>
            </a:extLst>
          </p:cNvPr>
          <p:cNvSpPr txBox="1"/>
          <p:nvPr/>
        </p:nvSpPr>
        <p:spPr>
          <a:xfrm>
            <a:off x="386234" y="3123076"/>
            <a:ext cx="784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اليوم 2</a:t>
            </a:r>
            <a:endParaRPr lang="fr-MA" dirty="0"/>
          </a:p>
        </p:txBody>
      </p:sp>
      <p:sp>
        <p:nvSpPr>
          <p:cNvPr id="10" name="Accolade fermante 9">
            <a:extLst>
              <a:ext uri="{FF2B5EF4-FFF2-40B4-BE49-F238E27FC236}">
                <a16:creationId xmlns:a16="http://schemas.microsoft.com/office/drawing/2014/main" id="{1F4239BC-1330-B344-870F-A3F32DBBDCE4}"/>
              </a:ext>
            </a:extLst>
          </p:cNvPr>
          <p:cNvSpPr/>
          <p:nvPr/>
        </p:nvSpPr>
        <p:spPr>
          <a:xfrm>
            <a:off x="3946198" y="3064503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62D9AB7-AD33-9A6E-6DCB-B4E664AAE35E}"/>
              </a:ext>
            </a:extLst>
          </p:cNvPr>
          <p:cNvSpPr txBox="1"/>
          <p:nvPr/>
        </p:nvSpPr>
        <p:spPr>
          <a:xfrm>
            <a:off x="4265664" y="3377604"/>
            <a:ext cx="9000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1 800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B7E461-CD59-0AA5-663C-00005007BB7F}"/>
              </a:ext>
            </a:extLst>
          </p:cNvPr>
          <p:cNvSpPr/>
          <p:nvPr/>
        </p:nvSpPr>
        <p:spPr>
          <a:xfrm>
            <a:off x="1240638" y="3081871"/>
            <a:ext cx="90003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/>
              </a:rPr>
              <a:t>70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6F5C77-127C-5D5A-CF30-E95928A62E8F}"/>
              </a:ext>
            </a:extLst>
          </p:cNvPr>
          <p:cNvSpPr/>
          <p:nvPr/>
        </p:nvSpPr>
        <p:spPr>
          <a:xfrm>
            <a:off x="2146128" y="3081871"/>
            <a:ext cx="90003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/>
              </a:rPr>
              <a:t>70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1722E1-68D6-FFD0-F247-6EFCD972AFC6}"/>
              </a:ext>
            </a:extLst>
          </p:cNvPr>
          <p:cNvSpPr/>
          <p:nvPr/>
        </p:nvSpPr>
        <p:spPr>
          <a:xfrm>
            <a:off x="3046163" y="3090206"/>
            <a:ext cx="90003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/>
              </a:rPr>
              <a:t>70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761E31-A492-7F30-C185-AFA3BACBA61A}"/>
              </a:ext>
            </a:extLst>
          </p:cNvPr>
          <p:cNvSpPr/>
          <p:nvPr/>
        </p:nvSpPr>
        <p:spPr>
          <a:xfrm>
            <a:off x="1240638" y="3620561"/>
            <a:ext cx="90003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/>
              </a:rPr>
              <a:t>70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6F3D50-51D5-2FE4-A311-B898B8E90572}"/>
              </a:ext>
            </a:extLst>
          </p:cNvPr>
          <p:cNvSpPr txBox="1"/>
          <p:nvPr/>
        </p:nvSpPr>
        <p:spPr>
          <a:xfrm>
            <a:off x="1074057" y="5377011"/>
            <a:ext cx="2766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450 x 3 = 1 350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57EA0BA-7F5C-C75D-D3BB-0478408C43A8}"/>
              </a:ext>
            </a:extLst>
          </p:cNvPr>
          <p:cNvSpPr txBox="1"/>
          <p:nvPr/>
        </p:nvSpPr>
        <p:spPr>
          <a:xfrm>
            <a:off x="4258013" y="5802110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زوار اليوم الثاني هو 1350 زائرا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92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_N5_P3_SEM5_S4_V1">
            <a:hlinkClick r:id="" action="ppaction://media"/>
            <a:extLst>
              <a:ext uri="{FF2B5EF4-FFF2-40B4-BE49-F238E27FC236}">
                <a16:creationId xmlns:a16="http://schemas.microsoft.com/office/drawing/2014/main" id="{4CA14764-DE2D-F68C-772F-7B632B3F71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19578" y="1828799"/>
            <a:ext cx="6304844" cy="354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16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06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A312-0EA9-EACE-8D54-5126E8A4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3CC2CF-A3DA-4628-7B9B-AABE191E6BA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686776-BBD6-5060-F0CB-165469AAE25A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7AB10F-BA8E-663B-8442-88AC54C5E234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F99EA14-1052-2403-0EF0-B7987CBB16EB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A18ADC-C6A7-60AE-5A7A-37CE36339132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39BF4E8-39ED-441E-A8F3-0E4BD3D048A2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C8B7093-0109-B50F-8CC6-A7A21C92C2E9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8D697B-8F08-7697-3459-464214338F11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40F0D4D-152F-1176-DDE2-5396E726663E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E4AB073-BB1D-0BD1-2511-DCEA7B45DA90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34AF36A-A5D5-FFBB-2385-7E376AFED8D5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necteur en angle 23">
              <a:extLst>
                <a:ext uri="{FF2B5EF4-FFF2-40B4-BE49-F238E27FC236}">
                  <a16:creationId xmlns:a16="http://schemas.microsoft.com/office/drawing/2014/main" id="{BC69A39A-A831-776E-93E5-D26156691654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>
              <a:extLst>
                <a:ext uri="{FF2B5EF4-FFF2-40B4-BE49-F238E27FC236}">
                  <a16:creationId xmlns:a16="http://schemas.microsoft.com/office/drawing/2014/main" id="{7228E467-21BD-DE34-3912-206B8061539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39A846-6E3C-6B0B-F153-1A90300BD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9169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الصفحتين  58 و59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6D8F26B-79EA-8D88-70FF-2F91BDE8CA27}"/>
              </a:ext>
            </a:extLst>
          </p:cNvPr>
          <p:cNvGrpSpPr/>
          <p:nvPr/>
        </p:nvGrpSpPr>
        <p:grpSpPr>
          <a:xfrm>
            <a:off x="2128959" y="2644024"/>
            <a:ext cx="4408203" cy="3063679"/>
            <a:chOff x="2128959" y="2644024"/>
            <a:chExt cx="4408203" cy="306367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9EDF72-A6CD-E49C-C9B9-28765470A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8347" y="2644024"/>
              <a:ext cx="2128815" cy="295388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A587F51-AA5F-9C71-6FF3-A63B58A7D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8959" y="2647313"/>
              <a:ext cx="2209199" cy="30603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17905</TotalTime>
  <Words>767</Words>
  <Application>Microsoft Office PowerPoint</Application>
  <PresentationFormat>Affichage à l'écran (4:3)</PresentationFormat>
  <Paragraphs>257</Paragraphs>
  <Slides>53</Slides>
  <Notes>10</Notes>
  <HiddenSlides>0</HiddenSlides>
  <MMClips>2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53</vt:i4>
      </vt:variant>
    </vt:vector>
  </HeadingPairs>
  <TitlesOfParts>
    <vt:vector size="69" baseType="lpstr">
      <vt:lpstr>Aptos</vt:lpstr>
      <vt:lpstr>Aptos Display</vt:lpstr>
      <vt:lpstr>Arial</vt:lpstr>
      <vt:lpstr>Calibri</vt:lpstr>
      <vt:lpstr>Cambria Math</vt:lpstr>
      <vt:lpstr>Dosis</vt:lpstr>
      <vt:lpstr>Effra CC Arbc</vt:lpstr>
      <vt:lpstr>Wingdings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284</cp:revision>
  <cp:lastPrinted>2025-08-13T10:11:39Z</cp:lastPrinted>
  <dcterms:created xsi:type="dcterms:W3CDTF">2025-08-01T12:31:49Z</dcterms:created>
  <dcterms:modified xsi:type="dcterms:W3CDTF">2026-03-26T07:05:23Z</dcterms:modified>
</cp:coreProperties>
</file>