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7"/>
  </p:notesMasterIdLst>
  <p:handoutMasterIdLst>
    <p:handoutMasterId r:id="rId58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52" r:id="rId12"/>
    <p:sldId id="926" r:id="rId13"/>
    <p:sldId id="931" r:id="rId14"/>
    <p:sldId id="1035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57" r:id="rId25"/>
    <p:sldId id="1058" r:id="rId26"/>
    <p:sldId id="1059" r:id="rId27"/>
    <p:sldId id="1063" r:id="rId28"/>
    <p:sldId id="1064" r:id="rId29"/>
    <p:sldId id="1065" r:id="rId30"/>
    <p:sldId id="1006" r:id="rId31"/>
    <p:sldId id="1007" r:id="rId32"/>
    <p:sldId id="1008" r:id="rId33"/>
    <p:sldId id="1009" r:id="rId34"/>
    <p:sldId id="1066" r:id="rId35"/>
    <p:sldId id="1067" r:id="rId36"/>
    <p:sldId id="1068" r:id="rId37"/>
    <p:sldId id="1069" r:id="rId38"/>
    <p:sldId id="1070" r:id="rId39"/>
    <p:sldId id="1071" r:id="rId40"/>
    <p:sldId id="1072" r:id="rId41"/>
    <p:sldId id="1073" r:id="rId42"/>
    <p:sldId id="1010" r:id="rId43"/>
    <p:sldId id="1011" r:id="rId44"/>
    <p:sldId id="1013" r:id="rId45"/>
    <p:sldId id="914" r:id="rId46"/>
    <p:sldId id="848" r:id="rId47"/>
    <p:sldId id="922" r:id="rId48"/>
    <p:sldId id="924" r:id="rId49"/>
    <p:sldId id="849" r:id="rId50"/>
    <p:sldId id="978" r:id="rId51"/>
    <p:sldId id="644" r:id="rId52"/>
    <p:sldId id="1053" r:id="rId53"/>
    <p:sldId id="809" r:id="rId54"/>
    <p:sldId id="956" r:id="rId55"/>
    <p:sldId id="789" r:id="rId56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BFBFBF"/>
    <a:srgbClr val="7FC5C2"/>
    <a:srgbClr val="17AB98"/>
    <a:srgbClr val="FFC000"/>
    <a:srgbClr val="B2B3AE"/>
    <a:srgbClr val="106585"/>
    <a:srgbClr val="FC8D00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5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92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39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92990-DF34-2218-6D58-07EB87379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E2913B9-7B3D-FF44-0EAD-5A53B61D26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37C677-5E28-56F7-445B-3A6ADA2CDF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D0C8121-25C2-3CF0-1D2B-DDC11EB802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037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D99F6-59F5-8E20-7EEF-455F3984C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8D3370-6DB7-557A-A7E8-0EB4D5785A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84CE010-89A2-0622-0A80-995AEF15D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ECE6A5-CCE6-4FF4-C889-6DDF8EC4A5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820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6210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7217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0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27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4.png"/><Relationship Id="rId5" Type="http://schemas.openxmlformats.org/officeDocument/2006/relationships/image" Target="../media/image57.png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3882511-6AEA-2456-6240-25F6C8AEA1BB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9C53E38-734B-EE14-17C9-33444B83141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CE6C7D58-6B96-2A27-F043-F66A30EC2BD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7B0B1188-2CBC-80B2-FC97-AD213CA29AD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57C008D-538D-E029-0276-49484CE04B3C}"/>
              </a:ext>
            </a:extLst>
          </p:cNvPr>
          <p:cNvGrpSpPr/>
          <p:nvPr/>
        </p:nvGrpSpPr>
        <p:grpSpPr>
          <a:xfrm>
            <a:off x="549564" y="223540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9AF856D9-0B87-1232-4755-21EC01E4993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6E62F0B0-FB7B-201E-C3DC-211697D3BCE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8E0D5C20-6218-CD96-220D-ADF0247E296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النسبة المئوية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1AF7CFE-B932-53E6-A385-05683FD661F2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A8FE770-1F49-160B-32C8-154EBFD22DC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70FF68DE-BDA1-5C03-537D-C41A206DD9C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AE4C5C97-4851-4C37-A324-1A1BC015C4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0C970AA-1432-6F35-1D1F-28CF6A1F63E8}"/>
              </a:ext>
            </a:extLst>
          </p:cNvPr>
          <p:cNvGrpSpPr/>
          <p:nvPr/>
        </p:nvGrpSpPr>
        <p:grpSpPr>
          <a:xfrm>
            <a:off x="4756648" y="220561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E001291-AEA9-924D-62DD-28BC0B230BD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2D914A45-D517-841E-0803-995193D4AC6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A2A9BD42-B4F8-91F9-E0D1-59A1BBA34A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النسبة المئوية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161D911-9CB5-3496-882F-4C4C77EEAAC0}"/>
              </a:ext>
            </a:extLst>
          </p:cNvPr>
          <p:cNvGrpSpPr/>
          <p:nvPr/>
        </p:nvGrpSpPr>
        <p:grpSpPr>
          <a:xfrm>
            <a:off x="4759539" y="3812006"/>
            <a:ext cx="3780000" cy="1123837"/>
            <a:chOff x="648000" y="1949241"/>
            <a:chExt cx="3780000" cy="112383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4BF0C3C-188D-DF99-3DEC-9CE7C243C1A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32E3327A-B292-E181-2C13-B3A9954AA2A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17F1640E-19E5-A762-10AC-655BAF4AF0E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07FE3EF-8949-3A7E-ED8E-8FEEB7A87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134" y="4040465"/>
            <a:ext cx="3938021" cy="940822"/>
          </a:xfrm>
          <a:prstGeom prst="rect">
            <a:avLst/>
          </a:prstGeom>
        </p:spPr>
      </p:pic>
      <p:sp>
        <p:nvSpPr>
          <p:cNvPr id="12" name="Organigramme : Terminateur 21">
            <a:extLst>
              <a:ext uri="{FF2B5EF4-FFF2-40B4-BE49-F238E27FC236}">
                <a16:creationId xmlns:a16="http://schemas.microsoft.com/office/drawing/2014/main" id="{CA7827AB-D031-9985-3364-C461A660BB44}"/>
              </a:ext>
            </a:extLst>
          </p:cNvPr>
          <p:cNvSpPr/>
          <p:nvPr/>
        </p:nvSpPr>
        <p:spPr>
          <a:xfrm>
            <a:off x="7001109" y="380716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37EE77B6-773D-AFDB-D7A3-A2AD880D17B1}"/>
              </a:ext>
            </a:extLst>
          </p:cNvPr>
          <p:cNvSpPr txBox="1">
            <a:spLocks/>
          </p:cNvSpPr>
          <p:nvPr/>
        </p:nvSpPr>
        <p:spPr>
          <a:xfrm>
            <a:off x="4918368" y="4184153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النسبة المئوية (3)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النسبة المئوية (3)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8E9C96-FA5E-509B-0911-C409FD4A2297}"/>
              </a:ext>
            </a:extLst>
          </p:cNvPr>
          <p:cNvGrpSpPr/>
          <p:nvPr/>
        </p:nvGrpSpPr>
        <p:grpSpPr>
          <a:xfrm>
            <a:off x="1646379" y="2608702"/>
            <a:ext cx="4949434" cy="3518582"/>
            <a:chOff x="1594808" y="2697602"/>
            <a:chExt cx="4949434" cy="351858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50046" y="2707865"/>
              <a:ext cx="2494196" cy="350831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4808" y="2697602"/>
              <a:ext cx="2517495" cy="35097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النسبة المئوية لمقدار معين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1BB0E16-2C1D-7F99-1E03-BBB856AAE3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250" y="2706372"/>
            <a:ext cx="7887029" cy="296353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F32A8A9-20AA-D92F-E890-77FF35FA7A89}"/>
              </a:ext>
            </a:extLst>
          </p:cNvPr>
          <p:cNvSpPr txBox="1"/>
          <p:nvPr/>
        </p:nvSpPr>
        <p:spPr>
          <a:xfrm>
            <a:off x="1612762" y="3566150"/>
            <a:ext cx="733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1653E75-EE60-B138-7A56-0CF87F998BC4}"/>
              </a:ext>
            </a:extLst>
          </p:cNvPr>
          <p:cNvSpPr txBox="1"/>
          <p:nvPr/>
        </p:nvSpPr>
        <p:spPr>
          <a:xfrm>
            <a:off x="6278011" y="5004926"/>
            <a:ext cx="733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DCDF2BE-1145-ACE9-CDAF-4DFDCFABC849}"/>
              </a:ext>
            </a:extLst>
          </p:cNvPr>
          <p:cNvSpPr txBox="1"/>
          <p:nvPr/>
        </p:nvSpPr>
        <p:spPr>
          <a:xfrm>
            <a:off x="1612761" y="4214416"/>
            <a:ext cx="733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0BA1CD9-BE9B-65ED-CF09-9B918332F5BA}"/>
              </a:ext>
            </a:extLst>
          </p:cNvPr>
          <p:cNvSpPr txBox="1"/>
          <p:nvPr/>
        </p:nvSpPr>
        <p:spPr>
          <a:xfrm>
            <a:off x="6278011" y="4406080"/>
            <a:ext cx="733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AC6F935-C9A9-F11C-ACBA-4B4E622ABF40}"/>
              </a:ext>
            </a:extLst>
          </p:cNvPr>
          <p:cNvSpPr txBox="1"/>
          <p:nvPr/>
        </p:nvSpPr>
        <p:spPr>
          <a:xfrm>
            <a:off x="1612762" y="3899907"/>
            <a:ext cx="733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30A998-5DF3-7A60-8DEE-B7FE2E99AA76}"/>
              </a:ext>
            </a:extLst>
          </p:cNvPr>
          <p:cNvSpPr txBox="1"/>
          <p:nvPr/>
        </p:nvSpPr>
        <p:spPr>
          <a:xfrm>
            <a:off x="1612761" y="4486463"/>
            <a:ext cx="733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95AEE0E-37B7-3C95-BE1F-DA08BBE2F113}"/>
              </a:ext>
            </a:extLst>
          </p:cNvPr>
          <p:cNvSpPr txBox="1"/>
          <p:nvPr/>
        </p:nvSpPr>
        <p:spPr>
          <a:xfrm>
            <a:off x="3925683" y="5016285"/>
            <a:ext cx="646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0,75</a:t>
            </a:r>
            <a:endParaRPr lang="ar-M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29C94E6-4A5B-2C08-9748-D69934A22282}"/>
                  </a:ext>
                </a:extLst>
              </p:cNvPr>
              <p:cNvSpPr txBox="1"/>
              <p:nvPr/>
            </p:nvSpPr>
            <p:spPr>
              <a:xfrm>
                <a:off x="2123809" y="4963440"/>
                <a:ext cx="646317" cy="4415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ar-MA" sz="2000" dirty="0">
                    <a:solidFill>
                      <a:srgbClr val="C0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75</m:t>
                        </m:r>
                      </m:num>
                      <m:den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20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29C94E6-4A5B-2C08-9748-D69934A22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809" y="4963440"/>
                <a:ext cx="646317" cy="441596"/>
              </a:xfrm>
              <a:prstGeom prst="rect">
                <a:avLst/>
              </a:prstGeom>
              <a:blipFill>
                <a:blip r:embed="rId6"/>
                <a:stretch>
                  <a:fillRect l="-24528" t="-4110" b="-1780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148F2E7A-5574-F191-7DBA-469F1D713874}"/>
              </a:ext>
            </a:extLst>
          </p:cNvPr>
          <p:cNvSpPr txBox="1"/>
          <p:nvPr/>
        </p:nvSpPr>
        <p:spPr>
          <a:xfrm>
            <a:off x="3925683" y="3781594"/>
            <a:ext cx="646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ar-M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17.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8588" y="1795528"/>
            <a:ext cx="3066822" cy="4309881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38588" y="4591302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3778" y="3184474"/>
            <a:ext cx="6073476" cy="84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0658" y="2934666"/>
            <a:ext cx="7322684" cy="16119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4643F0A-4084-EEA6-A17B-B0DC4B055AE2}"/>
                  </a:ext>
                </a:extLst>
              </p:cNvPr>
              <p:cNvSpPr txBox="1"/>
              <p:nvPr/>
            </p:nvSpPr>
            <p:spPr>
              <a:xfrm>
                <a:off x="2879987" y="3321038"/>
                <a:ext cx="1124247" cy="4420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49</m:t>
                        </m:r>
                      </m:num>
                      <m:den>
                        <m:r>
                          <a:rPr lang="fr-F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1600" dirty="0">
                    <a:solidFill>
                      <a:srgbClr val="FF0000"/>
                    </a:solidFill>
                  </a:rPr>
                  <a:t>  = 49 %</a:t>
                </a:r>
                <a:endParaRPr lang="fr-MA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4643F0A-4084-EEA6-A17B-B0DC4B055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9987" y="3321038"/>
                <a:ext cx="1124247" cy="442044"/>
              </a:xfrm>
              <a:prstGeom prst="rect">
                <a:avLst/>
              </a:prstGeom>
              <a:blipFill>
                <a:blip r:embed="rId4"/>
                <a:stretch>
                  <a:fillRect b="-6944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D538AE0-68BE-B66D-A017-D6EA6DD683E3}"/>
                  </a:ext>
                </a:extLst>
              </p:cNvPr>
              <p:cNvSpPr txBox="1"/>
              <p:nvPr/>
            </p:nvSpPr>
            <p:spPr>
              <a:xfrm>
                <a:off x="6536542" y="3255996"/>
                <a:ext cx="1124247" cy="4420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99</m:t>
                        </m:r>
                      </m:num>
                      <m:den>
                        <m:r>
                          <a:rPr lang="fr-F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1600" dirty="0">
                    <a:solidFill>
                      <a:srgbClr val="FF0000"/>
                    </a:solidFill>
                  </a:rPr>
                  <a:t>  = </a:t>
                </a:r>
                <a:r>
                  <a:rPr lang="fr-MA" sz="1600" dirty="0">
                    <a:solidFill>
                      <a:srgbClr val="FF0000"/>
                    </a:solidFill>
                  </a:rPr>
                  <a:t>99 %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D538AE0-68BE-B66D-A017-D6EA6DD683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6542" y="3255996"/>
                <a:ext cx="1124247" cy="442044"/>
              </a:xfrm>
              <a:prstGeom prst="rect">
                <a:avLst/>
              </a:prstGeom>
              <a:blipFill>
                <a:blip r:embed="rId5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F68CF35-7E62-9240-0D74-BF907D34ED6F}"/>
                  </a:ext>
                </a:extLst>
              </p:cNvPr>
              <p:cNvSpPr txBox="1"/>
              <p:nvPr/>
            </p:nvSpPr>
            <p:spPr>
              <a:xfrm>
                <a:off x="2865243" y="3923335"/>
                <a:ext cx="1646203" cy="4420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66</m:t>
                        </m:r>
                        <m:r>
                          <a:rPr lang="fr-F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fr-F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1600" dirty="0">
                    <a:solidFill>
                      <a:srgbClr val="FF0000"/>
                    </a:solidFill>
                  </a:rPr>
                  <a:t>  =3,96</a:t>
                </a:r>
                <a:endParaRPr lang="fr-MA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F68CF35-7E62-9240-0D74-BF907D34E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5243" y="3923335"/>
                <a:ext cx="1646203" cy="442044"/>
              </a:xfrm>
              <a:prstGeom prst="rect">
                <a:avLst/>
              </a:prstGeom>
              <a:blipFill>
                <a:blip r:embed="rId6"/>
                <a:stretch>
                  <a:fillRect b="-6944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C1FED383-FB91-2974-D884-6B7110579963}"/>
                  </a:ext>
                </a:extLst>
              </p:cNvPr>
              <p:cNvSpPr txBox="1"/>
              <p:nvPr/>
            </p:nvSpPr>
            <p:spPr>
              <a:xfrm>
                <a:off x="6475988" y="3855402"/>
                <a:ext cx="1646203" cy="4420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39</m:t>
                        </m:r>
                        <m:r>
                          <a:rPr lang="fr-F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fr-F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1600" dirty="0">
                    <a:solidFill>
                      <a:srgbClr val="FF0000"/>
                    </a:solidFill>
                  </a:rPr>
                  <a:t>  = 5,07</a:t>
                </a:r>
                <a:endParaRPr lang="fr-MA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C1FED383-FB91-2974-D884-6B71105799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988" y="3855402"/>
                <a:ext cx="1646203" cy="442044"/>
              </a:xfrm>
              <a:prstGeom prst="rect">
                <a:avLst/>
              </a:prstGeom>
              <a:blipFill>
                <a:blip r:embed="rId7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النسبة المئوية لمقدار معين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نحسب النسبة المئوية لمقدار معين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S_N5_P3_SEM5_S3_V1 ">
            <a:hlinkClick r:id="" action="ppaction://media"/>
            <a:extLst>
              <a:ext uri="{FF2B5EF4-FFF2-40B4-BE49-F238E27FC236}">
                <a16:creationId xmlns:a16="http://schemas.microsoft.com/office/drawing/2014/main" id="{57A0ECE9-98E3-1F5E-8533-8871798214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54601" y="1675463"/>
            <a:ext cx="6234798" cy="350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918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D92EBF-BBF4-59B1-C420-8F5F13CE9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1166" y="1900050"/>
            <a:ext cx="6941666" cy="390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E1AD22-3CD2-983D-9385-21A8B843ADD9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5947076" y="1830158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348727" y="183223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4117126" y="1815374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5341251" y="181744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CD350B6-9752-0BCB-3D43-2F3F75A927FA}"/>
              </a:ext>
            </a:extLst>
          </p:cNvPr>
          <p:cNvSpPr/>
          <p:nvPr/>
        </p:nvSpPr>
        <p:spPr>
          <a:xfrm>
            <a:off x="2204826" y="1815374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8196713-D9E9-A0E2-1BBE-3E76343B2A3E}"/>
              </a:ext>
            </a:extLst>
          </p:cNvPr>
          <p:cNvSpPr>
            <a:spLocks noChangeAspect="1"/>
          </p:cNvSpPr>
          <p:nvPr/>
        </p:nvSpPr>
        <p:spPr>
          <a:xfrm>
            <a:off x="3428951" y="181744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841688C-6E99-69D3-77E8-D04A4119105A}"/>
              </a:ext>
            </a:extLst>
          </p:cNvPr>
          <p:cNvSpPr/>
          <p:nvPr/>
        </p:nvSpPr>
        <p:spPr>
          <a:xfrm>
            <a:off x="374876" y="180591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655A12D-2A34-538C-E517-142B2614D9DD}"/>
              </a:ext>
            </a:extLst>
          </p:cNvPr>
          <p:cNvSpPr>
            <a:spLocks noChangeAspect="1"/>
          </p:cNvSpPr>
          <p:nvPr/>
        </p:nvSpPr>
        <p:spPr>
          <a:xfrm>
            <a:off x="1599001" y="180798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A55D20B-4E07-E5EF-BCF7-CFD2BB675F04}"/>
              </a:ext>
            </a:extLst>
          </p:cNvPr>
          <p:cNvSpPr txBox="1"/>
          <p:nvPr/>
        </p:nvSpPr>
        <p:spPr>
          <a:xfrm>
            <a:off x="374876" y="2505670"/>
            <a:ext cx="7969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بِمُناسَبَةِ عِيدِ الأَضْحَى، قامَ مَتْجَرٌ بِتَخْفِيضِ أَثْمِنَةِ جَمِيعِ مُنْتَجاتِهِ كَما فِي الْجَدْوَلِ.</a:t>
            </a:r>
          </a:p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أَحْسُبُ مَبْلَغَ التَّخْفيضِ:</a:t>
            </a:r>
            <a:endParaRPr lang="fr-MA" sz="2800" dirty="0">
              <a:solidFill>
                <a:srgbClr val="104862"/>
              </a:solidFill>
            </a:endParaRPr>
          </a:p>
        </p:txBody>
      </p:sp>
      <p:pic>
        <p:nvPicPr>
          <p:cNvPr id="14" name="Image 1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50384023-27F4-0E82-8DA2-26D3BBF7E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76" y="3798332"/>
            <a:ext cx="8074428" cy="129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A6AA5-0C20-2282-7837-FAE012985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CE25528-087F-8B6D-503F-D0129EA4EC2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ثمن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السرول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37FE9A-C417-850B-8168-CB9185CA9F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4E0561-4791-C5B2-8457-D4E0F76F13F1}"/>
              </a:ext>
            </a:extLst>
          </p:cNvPr>
          <p:cNvSpPr/>
          <p:nvPr/>
        </p:nvSpPr>
        <p:spPr>
          <a:xfrm>
            <a:off x="5947076" y="1830158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6BE577BA-8C00-5D27-8EF3-E6C3D5D81E62}"/>
              </a:ext>
            </a:extLst>
          </p:cNvPr>
          <p:cNvSpPr>
            <a:spLocks noChangeAspect="1"/>
          </p:cNvSpPr>
          <p:nvPr/>
        </p:nvSpPr>
        <p:spPr>
          <a:xfrm>
            <a:off x="7348727" y="183223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DEA4F14-B42D-8428-AAA7-4FEDFA20032C}"/>
              </a:ext>
            </a:extLst>
          </p:cNvPr>
          <p:cNvSpPr/>
          <p:nvPr/>
        </p:nvSpPr>
        <p:spPr>
          <a:xfrm>
            <a:off x="4117126" y="1815374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2FAF5E2-E54A-CD44-D64A-B832BE18B8FC}"/>
              </a:ext>
            </a:extLst>
          </p:cNvPr>
          <p:cNvSpPr>
            <a:spLocks noChangeAspect="1"/>
          </p:cNvSpPr>
          <p:nvPr/>
        </p:nvSpPr>
        <p:spPr>
          <a:xfrm>
            <a:off x="5341251" y="181744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30C2BC3-A940-C4BA-7FC2-2B4376AD1252}"/>
              </a:ext>
            </a:extLst>
          </p:cNvPr>
          <p:cNvSpPr/>
          <p:nvPr/>
        </p:nvSpPr>
        <p:spPr>
          <a:xfrm>
            <a:off x="2204826" y="1815374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EAC319D8-B4BE-D684-168F-35E5812B8E08}"/>
              </a:ext>
            </a:extLst>
          </p:cNvPr>
          <p:cNvSpPr>
            <a:spLocks noChangeAspect="1"/>
          </p:cNvSpPr>
          <p:nvPr/>
        </p:nvSpPr>
        <p:spPr>
          <a:xfrm>
            <a:off x="3428951" y="181744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CD98A71-6A0E-6013-49ED-911D27727424}"/>
              </a:ext>
            </a:extLst>
          </p:cNvPr>
          <p:cNvSpPr/>
          <p:nvPr/>
        </p:nvSpPr>
        <p:spPr>
          <a:xfrm>
            <a:off x="374876" y="180591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A5A320C7-6DAB-5BDC-8CB1-AA024F0F8A69}"/>
              </a:ext>
            </a:extLst>
          </p:cNvPr>
          <p:cNvSpPr>
            <a:spLocks noChangeAspect="1"/>
          </p:cNvSpPr>
          <p:nvPr/>
        </p:nvSpPr>
        <p:spPr>
          <a:xfrm>
            <a:off x="1599001" y="180798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4BD8DE4-021F-8C65-7680-FA8D41EF0E11}"/>
              </a:ext>
            </a:extLst>
          </p:cNvPr>
          <p:cNvSpPr txBox="1"/>
          <p:nvPr/>
        </p:nvSpPr>
        <p:spPr>
          <a:xfrm>
            <a:off x="374876" y="2505670"/>
            <a:ext cx="7969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بِمُناسَبَةِ عِيدِ الأَضْحَى، قامَ مَتْجَرٌ بِتَخْفِيضِ أَثْمِنَةِ جَمِيعِ مُنْتَجاتِهِ كَما فِي الْجَدْوَلِ.</a:t>
            </a:r>
          </a:p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أَحْسُبُ مَبْلَغَ التَّخْفيضِ:</a:t>
            </a:r>
            <a:endParaRPr lang="fr-MA" sz="2800" dirty="0">
              <a:solidFill>
                <a:srgbClr val="104862"/>
              </a:solidFill>
            </a:endParaRPr>
          </a:p>
        </p:txBody>
      </p:sp>
      <p:pic>
        <p:nvPicPr>
          <p:cNvPr id="21" name="Image 20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6BA45751-49A2-2B31-EF16-AC2B09393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76" y="3798332"/>
            <a:ext cx="8074428" cy="129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3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84CAB-2495-18C3-ECC1-2F41A8449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9650CD-AA4F-78D9-DD8E-2F23E7391D7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DFC452-10D4-95F8-9E63-FD25DE774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4BD4DD-5A0F-8C22-1A0F-14DB203236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870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FA021-893E-249E-5E6A-B65F43FA7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ECA85D7-3747-E899-32B0-8510085724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8ECA70-E7CF-0F7B-B1E7-3BC2A49A97D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BB0754B-DD66-9C0A-3C8C-1898878E7874}"/>
              </a:ext>
            </a:extLst>
          </p:cNvPr>
          <p:cNvSpPr/>
          <p:nvPr/>
        </p:nvSpPr>
        <p:spPr>
          <a:xfrm>
            <a:off x="5947076" y="1830158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506F1D58-EA1A-47E4-E776-007B5FAAD076}"/>
              </a:ext>
            </a:extLst>
          </p:cNvPr>
          <p:cNvSpPr>
            <a:spLocks noChangeAspect="1"/>
          </p:cNvSpPr>
          <p:nvPr/>
        </p:nvSpPr>
        <p:spPr>
          <a:xfrm>
            <a:off x="7348727" y="183223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923B680-82A5-EC26-DBAA-81B8B7BD451F}"/>
              </a:ext>
            </a:extLst>
          </p:cNvPr>
          <p:cNvSpPr/>
          <p:nvPr/>
        </p:nvSpPr>
        <p:spPr>
          <a:xfrm>
            <a:off x="4117126" y="1815374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B78CF560-C72C-8C0E-19CF-81657308D000}"/>
              </a:ext>
            </a:extLst>
          </p:cNvPr>
          <p:cNvSpPr>
            <a:spLocks noChangeAspect="1"/>
          </p:cNvSpPr>
          <p:nvPr/>
        </p:nvSpPr>
        <p:spPr>
          <a:xfrm>
            <a:off x="5341251" y="181744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9F2B9F-C4DB-81C1-3C67-992476500071}"/>
              </a:ext>
            </a:extLst>
          </p:cNvPr>
          <p:cNvSpPr/>
          <p:nvPr/>
        </p:nvSpPr>
        <p:spPr>
          <a:xfrm>
            <a:off x="2204826" y="1815374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806014A-E07E-B63F-F810-C7197DCBE740}"/>
              </a:ext>
            </a:extLst>
          </p:cNvPr>
          <p:cNvSpPr>
            <a:spLocks noChangeAspect="1"/>
          </p:cNvSpPr>
          <p:nvPr/>
        </p:nvSpPr>
        <p:spPr>
          <a:xfrm>
            <a:off x="3428951" y="181744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D4F0C2F-88F1-02AD-C53F-7B0F7FC7A8C1}"/>
              </a:ext>
            </a:extLst>
          </p:cNvPr>
          <p:cNvSpPr/>
          <p:nvPr/>
        </p:nvSpPr>
        <p:spPr>
          <a:xfrm>
            <a:off x="374876" y="180591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78E26724-A333-BC2C-A630-386AF2991EEC}"/>
              </a:ext>
            </a:extLst>
          </p:cNvPr>
          <p:cNvSpPr>
            <a:spLocks noChangeAspect="1"/>
          </p:cNvSpPr>
          <p:nvPr/>
        </p:nvSpPr>
        <p:spPr>
          <a:xfrm>
            <a:off x="1599001" y="180798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AF0BB3B-6194-0FC6-ADCE-6414097228FA}"/>
              </a:ext>
            </a:extLst>
          </p:cNvPr>
          <p:cNvSpPr txBox="1"/>
          <p:nvPr/>
        </p:nvSpPr>
        <p:spPr>
          <a:xfrm>
            <a:off x="374876" y="2505670"/>
            <a:ext cx="7969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بِمُناسَبَةِ عِيدِ الأَضْحَى، قامَ مَتْجَرٌ بِتَخْفِيضِ أَثْمِنَةِ جَمِيعِ مُنْتَجاتِهِ كَما فِي الْجَدْوَلِ.</a:t>
            </a:r>
          </a:p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أَحْسُبُ مَبْلَغَ التَّخْفيضِ:</a:t>
            </a:r>
            <a:endParaRPr lang="fr-MA" sz="2800" dirty="0">
              <a:solidFill>
                <a:srgbClr val="104862"/>
              </a:solidFill>
            </a:endParaRPr>
          </a:p>
        </p:txBody>
      </p:sp>
      <p:pic>
        <p:nvPicPr>
          <p:cNvPr id="19" name="Image 1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17DE027-A005-70F9-09A9-5E06C9C1F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76" y="3798332"/>
            <a:ext cx="8074428" cy="129814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A4017F2-F3DE-35A6-F569-4C0E17FBD113}"/>
              </a:ext>
            </a:extLst>
          </p:cNvPr>
          <p:cNvSpPr/>
          <p:nvPr/>
        </p:nvSpPr>
        <p:spPr>
          <a:xfrm>
            <a:off x="4899247" y="4417222"/>
            <a:ext cx="943276" cy="52017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28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5177E-487D-11AF-D004-570651582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3277DFD-340C-9495-776E-2C66C60B613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النسبة المئوية للتحفيض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3BBEF8-0C7C-979D-B986-7AD1C1AC15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EA02814-8A5C-2A7E-D81F-903AEC83C1E4}"/>
              </a:ext>
            </a:extLst>
          </p:cNvPr>
          <p:cNvSpPr/>
          <p:nvPr/>
        </p:nvSpPr>
        <p:spPr>
          <a:xfrm>
            <a:off x="5947076" y="1830158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6B455009-F78F-692F-86C7-D3CD56A90074}"/>
              </a:ext>
            </a:extLst>
          </p:cNvPr>
          <p:cNvSpPr>
            <a:spLocks noChangeAspect="1"/>
          </p:cNvSpPr>
          <p:nvPr/>
        </p:nvSpPr>
        <p:spPr>
          <a:xfrm>
            <a:off x="7348727" y="183223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ED32965-EE82-2817-2C24-AF27359D90D1}"/>
              </a:ext>
            </a:extLst>
          </p:cNvPr>
          <p:cNvSpPr/>
          <p:nvPr/>
        </p:nvSpPr>
        <p:spPr>
          <a:xfrm>
            <a:off x="4117126" y="1815374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B19F480-A7FF-CED8-0AEA-20AF44BD6E77}"/>
              </a:ext>
            </a:extLst>
          </p:cNvPr>
          <p:cNvSpPr>
            <a:spLocks noChangeAspect="1"/>
          </p:cNvSpPr>
          <p:nvPr/>
        </p:nvSpPr>
        <p:spPr>
          <a:xfrm>
            <a:off x="5341251" y="181744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E477D85-571B-D1CC-F93A-1D6DC2923C43}"/>
              </a:ext>
            </a:extLst>
          </p:cNvPr>
          <p:cNvSpPr/>
          <p:nvPr/>
        </p:nvSpPr>
        <p:spPr>
          <a:xfrm>
            <a:off x="2204826" y="1815374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D886996-78EE-DB78-286E-7F3ACA72501E}"/>
              </a:ext>
            </a:extLst>
          </p:cNvPr>
          <p:cNvSpPr>
            <a:spLocks noChangeAspect="1"/>
          </p:cNvSpPr>
          <p:nvPr/>
        </p:nvSpPr>
        <p:spPr>
          <a:xfrm>
            <a:off x="3428951" y="181744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A22BF63-C22F-F33B-9F89-52DEFD7EDF5C}"/>
              </a:ext>
            </a:extLst>
          </p:cNvPr>
          <p:cNvSpPr/>
          <p:nvPr/>
        </p:nvSpPr>
        <p:spPr>
          <a:xfrm>
            <a:off x="374876" y="180591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B5031E27-EFDB-3AB0-A6B1-4E55CC218E35}"/>
              </a:ext>
            </a:extLst>
          </p:cNvPr>
          <p:cNvSpPr>
            <a:spLocks noChangeAspect="1"/>
          </p:cNvSpPr>
          <p:nvPr/>
        </p:nvSpPr>
        <p:spPr>
          <a:xfrm>
            <a:off x="1599001" y="180798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19223E9-B5C6-979E-896D-57529171627B}"/>
              </a:ext>
            </a:extLst>
          </p:cNvPr>
          <p:cNvSpPr txBox="1"/>
          <p:nvPr/>
        </p:nvSpPr>
        <p:spPr>
          <a:xfrm>
            <a:off x="374876" y="2505670"/>
            <a:ext cx="7969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بِمُناسَبَةِ عِيدِ الأَضْحَى، قامَ مَتْجَرٌ بِتَخْفِيضِ أَثْمِنَةِ جَمِيعِ مُنْتَجاتِهِ كَما فِي الْجَدْوَلِ.</a:t>
            </a:r>
          </a:p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أَحْسُبُ مَبْلَغَ التَّخْفيضِ:</a:t>
            </a:r>
            <a:endParaRPr lang="fr-MA" sz="2800" dirty="0">
              <a:solidFill>
                <a:srgbClr val="104862"/>
              </a:solidFill>
            </a:endParaRPr>
          </a:p>
        </p:txBody>
      </p:sp>
      <p:pic>
        <p:nvPicPr>
          <p:cNvPr id="18" name="Image 1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3AD60E67-DB7C-CEE2-771C-607B2FAF8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76" y="3798332"/>
            <a:ext cx="8074428" cy="129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12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640BC-44C4-687F-B310-CEED8B53A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B394728-2F15-341B-5406-59CC0D7897F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93A0B8-A533-C9A2-7221-FEED93AC26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11750B-A2A5-014C-1A28-E785DE54FBA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114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932AA-E208-5B54-BAB5-C446FD6DA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C7F439E-DA86-4FD2-57DF-996DD1B2E8F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C229B-B538-90A1-E8D0-573C7EA77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0CAFE8D-47CF-2235-344C-9293BF3464CA}"/>
              </a:ext>
            </a:extLst>
          </p:cNvPr>
          <p:cNvSpPr/>
          <p:nvPr/>
        </p:nvSpPr>
        <p:spPr>
          <a:xfrm>
            <a:off x="5947076" y="1830158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DF98AFEB-B032-446C-7C6D-7A32DCD64D6F}"/>
              </a:ext>
            </a:extLst>
          </p:cNvPr>
          <p:cNvSpPr>
            <a:spLocks noChangeAspect="1"/>
          </p:cNvSpPr>
          <p:nvPr/>
        </p:nvSpPr>
        <p:spPr>
          <a:xfrm>
            <a:off x="7348727" y="183223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A58F3A5-A895-9F56-9873-A63C36219892}"/>
              </a:ext>
            </a:extLst>
          </p:cNvPr>
          <p:cNvSpPr/>
          <p:nvPr/>
        </p:nvSpPr>
        <p:spPr>
          <a:xfrm>
            <a:off x="4117126" y="1815374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CC9BEF3A-925E-0DF8-FB70-08A423AE2AF4}"/>
              </a:ext>
            </a:extLst>
          </p:cNvPr>
          <p:cNvSpPr>
            <a:spLocks noChangeAspect="1"/>
          </p:cNvSpPr>
          <p:nvPr/>
        </p:nvSpPr>
        <p:spPr>
          <a:xfrm>
            <a:off x="5341251" y="181744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CCD31AE-F2B9-B25B-B131-75484CA58699}"/>
              </a:ext>
            </a:extLst>
          </p:cNvPr>
          <p:cNvSpPr/>
          <p:nvPr/>
        </p:nvSpPr>
        <p:spPr>
          <a:xfrm>
            <a:off x="2204826" y="1815374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EA6D6B0-48AA-1594-CD7B-DFC500B2263C}"/>
              </a:ext>
            </a:extLst>
          </p:cNvPr>
          <p:cNvSpPr>
            <a:spLocks noChangeAspect="1"/>
          </p:cNvSpPr>
          <p:nvPr/>
        </p:nvSpPr>
        <p:spPr>
          <a:xfrm>
            <a:off x="3428951" y="181744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81BC7FB-399E-0C7B-BB9D-5FFABCCF3ECD}"/>
              </a:ext>
            </a:extLst>
          </p:cNvPr>
          <p:cNvSpPr/>
          <p:nvPr/>
        </p:nvSpPr>
        <p:spPr>
          <a:xfrm>
            <a:off x="374876" y="180591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978D8A9-9ABB-79BA-082A-893454BAEEAD}"/>
              </a:ext>
            </a:extLst>
          </p:cNvPr>
          <p:cNvSpPr>
            <a:spLocks noChangeAspect="1"/>
          </p:cNvSpPr>
          <p:nvPr/>
        </p:nvSpPr>
        <p:spPr>
          <a:xfrm>
            <a:off x="1599001" y="180798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5AD1B96-13DD-5095-A1F6-7B1D2BB868B2}"/>
              </a:ext>
            </a:extLst>
          </p:cNvPr>
          <p:cNvSpPr txBox="1"/>
          <p:nvPr/>
        </p:nvSpPr>
        <p:spPr>
          <a:xfrm>
            <a:off x="374876" y="2505670"/>
            <a:ext cx="7969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بِمُناسَبَةِ عِيدِ الأَضْحَى، قامَ مَتْجَرٌ بِتَخْفِيضِ أَثْمِنَةِ جَمِيعِ مُنْتَجاتِهِ كَما فِي الْجَدْوَلِ.</a:t>
            </a:r>
          </a:p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أَحْسُبُ مَبْلَغَ التَّخْفيضِ:</a:t>
            </a:r>
            <a:endParaRPr lang="fr-MA" sz="2800" dirty="0">
              <a:solidFill>
                <a:srgbClr val="104862"/>
              </a:solidFill>
            </a:endParaRPr>
          </a:p>
        </p:txBody>
      </p:sp>
      <p:pic>
        <p:nvPicPr>
          <p:cNvPr id="19" name="Image 1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DFF81963-3696-E2FC-DC92-BC0D62D67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76" y="3798332"/>
            <a:ext cx="8074428" cy="129814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B5FFB5FA-E1B0-D86C-5D93-01FB86E89E58}"/>
              </a:ext>
            </a:extLst>
          </p:cNvPr>
          <p:cNvSpPr/>
          <p:nvPr/>
        </p:nvSpPr>
        <p:spPr>
          <a:xfrm>
            <a:off x="2884193" y="4417222"/>
            <a:ext cx="943276" cy="52017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87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7EFA-DF9C-F513-C952-C769D40D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57094-9751-F386-1A43-170EE6E186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F1A43A-1080-E3B5-4FD4-2273315C7E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854C973-72F7-70FA-117B-1DB950EC4FE1}"/>
              </a:ext>
            </a:extLst>
          </p:cNvPr>
          <p:cNvSpPr/>
          <p:nvPr/>
        </p:nvSpPr>
        <p:spPr>
          <a:xfrm>
            <a:off x="5947076" y="1830158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BDD2147-58AE-83B8-D7DF-603E040646BF}"/>
              </a:ext>
            </a:extLst>
          </p:cNvPr>
          <p:cNvSpPr>
            <a:spLocks noChangeAspect="1"/>
          </p:cNvSpPr>
          <p:nvPr/>
        </p:nvSpPr>
        <p:spPr>
          <a:xfrm>
            <a:off x="7348727" y="183223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4432EB8-0B38-B260-D590-99BE2EB43CC9}"/>
              </a:ext>
            </a:extLst>
          </p:cNvPr>
          <p:cNvSpPr/>
          <p:nvPr/>
        </p:nvSpPr>
        <p:spPr>
          <a:xfrm>
            <a:off x="4117126" y="1815374"/>
            <a:ext cx="1198532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AD8F3B1-885D-29BC-5CF1-A7EE4AE4111B}"/>
              </a:ext>
            </a:extLst>
          </p:cNvPr>
          <p:cNvSpPr>
            <a:spLocks noChangeAspect="1"/>
          </p:cNvSpPr>
          <p:nvPr/>
        </p:nvSpPr>
        <p:spPr>
          <a:xfrm>
            <a:off x="5341251" y="181744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044B0C0-7EC8-07F2-B96D-2B218EA13359}"/>
              </a:ext>
            </a:extLst>
          </p:cNvPr>
          <p:cNvSpPr/>
          <p:nvPr/>
        </p:nvSpPr>
        <p:spPr>
          <a:xfrm>
            <a:off x="2204826" y="1815374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682FC28A-C0F8-8831-36F6-EFD7649E198C}"/>
              </a:ext>
            </a:extLst>
          </p:cNvPr>
          <p:cNvSpPr>
            <a:spLocks noChangeAspect="1"/>
          </p:cNvSpPr>
          <p:nvPr/>
        </p:nvSpPr>
        <p:spPr>
          <a:xfrm>
            <a:off x="3428951" y="181744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3277F83-67C7-A186-D6BB-A0F2D30D331B}"/>
              </a:ext>
            </a:extLst>
          </p:cNvPr>
          <p:cNvSpPr/>
          <p:nvPr/>
        </p:nvSpPr>
        <p:spPr>
          <a:xfrm>
            <a:off x="374876" y="180591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A24EFC97-F0BD-AB1F-C4A3-6DC704BB6B06}"/>
              </a:ext>
            </a:extLst>
          </p:cNvPr>
          <p:cNvSpPr>
            <a:spLocks noChangeAspect="1"/>
          </p:cNvSpPr>
          <p:nvPr/>
        </p:nvSpPr>
        <p:spPr>
          <a:xfrm>
            <a:off x="1599001" y="180798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8788E5B-758A-78A4-941B-C3AA8BF5A8E2}"/>
              </a:ext>
            </a:extLst>
          </p:cNvPr>
          <p:cNvSpPr txBox="1"/>
          <p:nvPr/>
        </p:nvSpPr>
        <p:spPr>
          <a:xfrm>
            <a:off x="374876" y="2505670"/>
            <a:ext cx="7969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بِمُناسَبَةِ عِيدِ الأَضْحَى، قامَ مَتْجَرٌ بِتَخْفِيضِ أَثْمِنَةِ جَمِيعِ مُنْتَجاتِهِ كَما فِي الْجَدْوَلِ.</a:t>
            </a:r>
          </a:p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أَحْسُبُ مَبْلَغَ التَّخْفيضِ:</a:t>
            </a:r>
            <a:endParaRPr lang="fr-MA" sz="2800" dirty="0">
              <a:solidFill>
                <a:srgbClr val="104862"/>
              </a:solidFill>
            </a:endParaRPr>
          </a:p>
        </p:txBody>
      </p:sp>
      <p:pic>
        <p:nvPicPr>
          <p:cNvPr id="19" name="Image 1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85E1A9BC-95F6-3EAE-84C3-602C77032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76" y="3798332"/>
            <a:ext cx="8074428" cy="129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ارسموا جدول التناسبية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096D33-D6FB-A05A-E2DC-C8A1BBF9CD60}"/>
              </a:ext>
            </a:extLst>
          </p:cNvPr>
          <p:cNvSpPr/>
          <p:nvPr/>
        </p:nvSpPr>
        <p:spPr>
          <a:xfrm>
            <a:off x="5947076" y="1830158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170381AB-8C9E-C712-FEC3-ABAF8C792024}"/>
              </a:ext>
            </a:extLst>
          </p:cNvPr>
          <p:cNvSpPr>
            <a:spLocks noChangeAspect="1"/>
          </p:cNvSpPr>
          <p:nvPr/>
        </p:nvSpPr>
        <p:spPr>
          <a:xfrm>
            <a:off x="7348727" y="183223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8741A79-A0C0-2A21-4586-E3201FC1E317}"/>
              </a:ext>
            </a:extLst>
          </p:cNvPr>
          <p:cNvSpPr/>
          <p:nvPr/>
        </p:nvSpPr>
        <p:spPr>
          <a:xfrm>
            <a:off x="4117126" y="1815374"/>
            <a:ext cx="1198532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BC7D282-52CC-DFE6-F4CD-5314606EE668}"/>
              </a:ext>
            </a:extLst>
          </p:cNvPr>
          <p:cNvSpPr>
            <a:spLocks noChangeAspect="1"/>
          </p:cNvSpPr>
          <p:nvPr/>
        </p:nvSpPr>
        <p:spPr>
          <a:xfrm>
            <a:off x="5341251" y="181744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4654FE9-A226-D3BD-7F63-71E1126F02D6}"/>
              </a:ext>
            </a:extLst>
          </p:cNvPr>
          <p:cNvSpPr/>
          <p:nvPr/>
        </p:nvSpPr>
        <p:spPr>
          <a:xfrm>
            <a:off x="2204826" y="1815374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1B906A62-7BA9-D88F-BE83-E4E91E0D6F58}"/>
              </a:ext>
            </a:extLst>
          </p:cNvPr>
          <p:cNvSpPr>
            <a:spLocks noChangeAspect="1"/>
          </p:cNvSpPr>
          <p:nvPr/>
        </p:nvSpPr>
        <p:spPr>
          <a:xfrm>
            <a:off x="3428951" y="181744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9F0B291-7A4E-7016-8CDB-D5C3DE1E8F5A}"/>
              </a:ext>
            </a:extLst>
          </p:cNvPr>
          <p:cNvSpPr/>
          <p:nvPr/>
        </p:nvSpPr>
        <p:spPr>
          <a:xfrm>
            <a:off x="374876" y="180591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A11C4103-E0C0-81FE-3ED2-DF7A96A94E36}"/>
              </a:ext>
            </a:extLst>
          </p:cNvPr>
          <p:cNvSpPr>
            <a:spLocks noChangeAspect="1"/>
          </p:cNvSpPr>
          <p:nvPr/>
        </p:nvSpPr>
        <p:spPr>
          <a:xfrm>
            <a:off x="1599001" y="180798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FB9BF41-3779-BB65-9C3D-1FAFFF23C23E}"/>
              </a:ext>
            </a:extLst>
          </p:cNvPr>
          <p:cNvSpPr txBox="1"/>
          <p:nvPr/>
        </p:nvSpPr>
        <p:spPr>
          <a:xfrm>
            <a:off x="374876" y="2505670"/>
            <a:ext cx="7969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بِمُناسَبَةِ عِيدِ الأَضْحَى، قامَ مَتْجَرٌ بِتَخْفِيضِ أَثْمِنَةِ جَمِيعِ مُنْتَجاتِهِ كَما فِي الْجَدْوَلِ.</a:t>
            </a:r>
          </a:p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أَحْسُبُ مَبْلَغَ التَّخْفيضِ:</a:t>
            </a:r>
            <a:endParaRPr lang="fr-MA" sz="2800" dirty="0">
              <a:solidFill>
                <a:srgbClr val="104862"/>
              </a:solidFill>
            </a:endParaRPr>
          </a:p>
        </p:txBody>
      </p:sp>
      <p:pic>
        <p:nvPicPr>
          <p:cNvPr id="19" name="Image 1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30CEFB0-7FD7-57B5-A741-4F20893C9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76" y="3798332"/>
            <a:ext cx="8074428" cy="129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B62A-0F32-3793-1FF7-BDB65902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B752B-3664-C8A7-FC5C-A7AD83F9158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D7C8E2-2216-9F84-C959-92E4E1EE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03A4C8-75D1-92AB-EA9A-4372EB7DA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2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1A3710D-95E6-5ADC-8C2E-68387F8F0680}"/>
              </a:ext>
            </a:extLst>
          </p:cNvPr>
          <p:cNvSpPr/>
          <p:nvPr/>
        </p:nvSpPr>
        <p:spPr>
          <a:xfrm>
            <a:off x="5947076" y="1830158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4CF4DD1-255F-8015-B0EC-13F6C1E45188}"/>
              </a:ext>
            </a:extLst>
          </p:cNvPr>
          <p:cNvSpPr>
            <a:spLocks noChangeAspect="1"/>
          </p:cNvSpPr>
          <p:nvPr/>
        </p:nvSpPr>
        <p:spPr>
          <a:xfrm>
            <a:off x="7348727" y="183223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D22AE11-21AC-7C84-623F-2B82EA99F033}"/>
              </a:ext>
            </a:extLst>
          </p:cNvPr>
          <p:cNvSpPr/>
          <p:nvPr/>
        </p:nvSpPr>
        <p:spPr>
          <a:xfrm>
            <a:off x="4117126" y="1815374"/>
            <a:ext cx="1198532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2DAD51DD-E621-0722-2B81-DA64277B6853}"/>
              </a:ext>
            </a:extLst>
          </p:cNvPr>
          <p:cNvSpPr>
            <a:spLocks noChangeAspect="1"/>
          </p:cNvSpPr>
          <p:nvPr/>
        </p:nvSpPr>
        <p:spPr>
          <a:xfrm>
            <a:off x="5341251" y="181744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29C5D80-D1C4-9A0C-C6FF-F00D275F3237}"/>
              </a:ext>
            </a:extLst>
          </p:cNvPr>
          <p:cNvSpPr/>
          <p:nvPr/>
        </p:nvSpPr>
        <p:spPr>
          <a:xfrm>
            <a:off x="2204826" y="1815374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0CCEC398-2529-01F1-88B0-F5A372FD2CF2}"/>
              </a:ext>
            </a:extLst>
          </p:cNvPr>
          <p:cNvSpPr>
            <a:spLocks noChangeAspect="1"/>
          </p:cNvSpPr>
          <p:nvPr/>
        </p:nvSpPr>
        <p:spPr>
          <a:xfrm>
            <a:off x="3428951" y="181744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EF898C2-EF22-D6A0-474F-33AF4757985F}"/>
              </a:ext>
            </a:extLst>
          </p:cNvPr>
          <p:cNvSpPr/>
          <p:nvPr/>
        </p:nvSpPr>
        <p:spPr>
          <a:xfrm>
            <a:off x="374876" y="180591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6BBDA02E-A814-941C-3060-7B165DD2E716}"/>
              </a:ext>
            </a:extLst>
          </p:cNvPr>
          <p:cNvSpPr>
            <a:spLocks noChangeAspect="1"/>
          </p:cNvSpPr>
          <p:nvPr/>
        </p:nvSpPr>
        <p:spPr>
          <a:xfrm>
            <a:off x="1599001" y="180798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D47B2C4-B5D0-BBB0-2EC6-B8E94209EE54}"/>
              </a:ext>
            </a:extLst>
          </p:cNvPr>
          <p:cNvSpPr txBox="1"/>
          <p:nvPr/>
        </p:nvSpPr>
        <p:spPr>
          <a:xfrm>
            <a:off x="374876" y="2505670"/>
            <a:ext cx="7969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بِمُناسَبَةِ عِيدِ الأَضْحَى، قامَ مَتْجَرٌ بِتَخْفِيضِ أَثْمِنَةِ جَمِيعِ مُنْتَجاتِهِ كَما فِي الْجَدْوَلِ.</a:t>
            </a:r>
          </a:p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أَحْسُبُ مَبْلَغَ التَّخْفيضِ:</a:t>
            </a:r>
            <a:endParaRPr lang="fr-MA" sz="2800" dirty="0">
              <a:solidFill>
                <a:srgbClr val="104862"/>
              </a:solidFill>
            </a:endParaRPr>
          </a:p>
        </p:txBody>
      </p:sp>
      <p:pic>
        <p:nvPicPr>
          <p:cNvPr id="19" name="Image 1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9F2206C-32C8-E106-908F-610B97EFA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76" y="3798332"/>
            <a:ext cx="8074428" cy="1298140"/>
          </a:xfrm>
          <a:prstGeom prst="rect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B96521CE-144A-CA1F-ED30-4AAFE23FAA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871289"/>
              </p:ext>
            </p:extLst>
          </p:nvPr>
        </p:nvGraphicFramePr>
        <p:xfrm>
          <a:off x="3129811" y="5159149"/>
          <a:ext cx="3505294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837">
                  <a:extLst>
                    <a:ext uri="{9D8B030D-6E8A-4147-A177-3AD203B41FA5}">
                      <a16:colId xmlns:a16="http://schemas.microsoft.com/office/drawing/2014/main" val="3873093570"/>
                    </a:ext>
                  </a:extLst>
                </a:gridCol>
                <a:gridCol w="77083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63620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160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002060"/>
                          </a:solidFill>
                        </a:rPr>
                        <a:t>100</a:t>
                      </a:r>
                      <a:endParaRPr lang="fr-MA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002060"/>
                          </a:solidFill>
                        </a:rPr>
                        <a:t>ثمن السروال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002060"/>
                          </a:solidFill>
                        </a:rPr>
                        <a:t>20</a:t>
                      </a:r>
                      <a:endParaRPr lang="fr-MA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مبلغ التخفيض</a:t>
                      </a:r>
                      <a:endParaRPr lang="fr-MA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9DDD4-DEBA-4582-BCCE-91DD6DE07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717B4B7-10F6-ECBD-D122-1D09509A798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825A35-2A33-EC4C-954D-A80D9E42536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D22777-600E-F967-B500-5FC17E244730}"/>
              </a:ext>
            </a:extLst>
          </p:cNvPr>
          <p:cNvSpPr/>
          <p:nvPr/>
        </p:nvSpPr>
        <p:spPr>
          <a:xfrm>
            <a:off x="5947076" y="1830158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EDA20A5-A4CD-05E6-8376-2113BECC7650}"/>
              </a:ext>
            </a:extLst>
          </p:cNvPr>
          <p:cNvSpPr>
            <a:spLocks noChangeAspect="1"/>
          </p:cNvSpPr>
          <p:nvPr/>
        </p:nvSpPr>
        <p:spPr>
          <a:xfrm>
            <a:off x="7348727" y="183223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B9F77E-A51D-8F75-DF01-F98B7A8CEBC4}"/>
              </a:ext>
            </a:extLst>
          </p:cNvPr>
          <p:cNvSpPr/>
          <p:nvPr/>
        </p:nvSpPr>
        <p:spPr>
          <a:xfrm>
            <a:off x="4117126" y="1815374"/>
            <a:ext cx="1198532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1FC9CD2-57A2-27CF-E7F1-8A880F2EBCBF}"/>
              </a:ext>
            </a:extLst>
          </p:cNvPr>
          <p:cNvSpPr>
            <a:spLocks noChangeAspect="1"/>
          </p:cNvSpPr>
          <p:nvPr/>
        </p:nvSpPr>
        <p:spPr>
          <a:xfrm>
            <a:off x="5341251" y="181744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E0C31C8-0E17-1668-CC68-183C2EFCDDB3}"/>
              </a:ext>
            </a:extLst>
          </p:cNvPr>
          <p:cNvSpPr/>
          <p:nvPr/>
        </p:nvSpPr>
        <p:spPr>
          <a:xfrm>
            <a:off x="2204826" y="1815374"/>
            <a:ext cx="1198532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0FDD8F25-AC26-94A0-D09A-C6B709ADB5A3}"/>
              </a:ext>
            </a:extLst>
          </p:cNvPr>
          <p:cNvSpPr>
            <a:spLocks noChangeAspect="1"/>
          </p:cNvSpPr>
          <p:nvPr/>
        </p:nvSpPr>
        <p:spPr>
          <a:xfrm>
            <a:off x="3428951" y="181744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5EFAE6F-5156-1F9D-90D9-037BF46BB5B7}"/>
              </a:ext>
            </a:extLst>
          </p:cNvPr>
          <p:cNvSpPr/>
          <p:nvPr/>
        </p:nvSpPr>
        <p:spPr>
          <a:xfrm>
            <a:off x="374876" y="180591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6369448B-8C5B-5E0D-1F84-B8B4619F6F9F}"/>
              </a:ext>
            </a:extLst>
          </p:cNvPr>
          <p:cNvSpPr>
            <a:spLocks noChangeAspect="1"/>
          </p:cNvSpPr>
          <p:nvPr/>
        </p:nvSpPr>
        <p:spPr>
          <a:xfrm>
            <a:off x="1599001" y="180798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F7A932D-1EB5-133D-C0D4-0C804E42CF86}"/>
              </a:ext>
            </a:extLst>
          </p:cNvPr>
          <p:cNvSpPr txBox="1"/>
          <p:nvPr/>
        </p:nvSpPr>
        <p:spPr>
          <a:xfrm>
            <a:off x="374876" y="2505670"/>
            <a:ext cx="7969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بِمُناسَبَةِ عِيدِ الأَضْحَى، قامَ مَتْجَرٌ بِتَخْفِيضِ أَثْمِنَةِ جَمِيعِ مُنْتَجاتِهِ كَما فِي الْجَدْوَلِ.</a:t>
            </a:r>
          </a:p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أَحْسُبُ مَبْلَغَ التَّخْفيضِ:</a:t>
            </a:r>
            <a:endParaRPr lang="fr-MA" sz="2800" dirty="0">
              <a:solidFill>
                <a:srgbClr val="104862"/>
              </a:solidFill>
            </a:endParaRPr>
          </a:p>
        </p:txBody>
      </p:sp>
      <p:pic>
        <p:nvPicPr>
          <p:cNvPr id="23" name="Image 2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D951F41E-4E0F-CCCF-1E46-F71160A0A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76" y="3798332"/>
            <a:ext cx="8074428" cy="1298140"/>
          </a:xfrm>
          <a:prstGeom prst="rect">
            <a:avLst/>
          </a:prstGeom>
        </p:spPr>
      </p:pic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517AC1A9-AC96-7BE3-FB84-0657811B0A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157485"/>
              </p:ext>
            </p:extLst>
          </p:nvPr>
        </p:nvGraphicFramePr>
        <p:xfrm>
          <a:off x="3129811" y="5159149"/>
          <a:ext cx="3505294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837">
                  <a:extLst>
                    <a:ext uri="{9D8B030D-6E8A-4147-A177-3AD203B41FA5}">
                      <a16:colId xmlns:a16="http://schemas.microsoft.com/office/drawing/2014/main" val="3873093570"/>
                    </a:ext>
                  </a:extLst>
                </a:gridCol>
                <a:gridCol w="77083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63620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160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002060"/>
                          </a:solidFill>
                        </a:rPr>
                        <a:t>100</a:t>
                      </a:r>
                      <a:endParaRPr lang="fr-MA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002060"/>
                          </a:solidFill>
                        </a:rPr>
                        <a:t>ثمن السروال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002060"/>
                          </a:solidFill>
                        </a:rPr>
                        <a:t>20</a:t>
                      </a:r>
                      <a:endParaRPr lang="fr-MA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مبلغ التخفيض</a:t>
                      </a:r>
                      <a:endParaRPr lang="fr-MA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7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1865C-C7ED-DD55-B4C7-C2A776DDB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8CC941C-D7C1-83C7-C19C-2F3B5DEC03C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استعملوا قاعدة الرابع المتناسب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C5755B-FF27-849B-553C-92D19B128F5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7BED7E6-4A18-5259-DE2B-F0CD08194DC8}"/>
              </a:ext>
            </a:extLst>
          </p:cNvPr>
          <p:cNvSpPr/>
          <p:nvPr/>
        </p:nvSpPr>
        <p:spPr>
          <a:xfrm>
            <a:off x="5947076" y="1830158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7E0B9286-E33B-285F-79CC-E186B8B2E08D}"/>
              </a:ext>
            </a:extLst>
          </p:cNvPr>
          <p:cNvSpPr>
            <a:spLocks noChangeAspect="1"/>
          </p:cNvSpPr>
          <p:nvPr/>
        </p:nvSpPr>
        <p:spPr>
          <a:xfrm>
            <a:off x="7348727" y="183223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F13B3AB-D882-3700-7753-CAA84EFCCF36}"/>
              </a:ext>
            </a:extLst>
          </p:cNvPr>
          <p:cNvSpPr/>
          <p:nvPr/>
        </p:nvSpPr>
        <p:spPr>
          <a:xfrm>
            <a:off x="4117126" y="1815374"/>
            <a:ext cx="1198532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3B1D3F67-D794-E7DA-17B7-887E4F752D00}"/>
              </a:ext>
            </a:extLst>
          </p:cNvPr>
          <p:cNvSpPr>
            <a:spLocks noChangeAspect="1"/>
          </p:cNvSpPr>
          <p:nvPr/>
        </p:nvSpPr>
        <p:spPr>
          <a:xfrm>
            <a:off x="5341251" y="181744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D84006E-240A-1845-E8CF-45FE832EF7F6}"/>
              </a:ext>
            </a:extLst>
          </p:cNvPr>
          <p:cNvSpPr/>
          <p:nvPr/>
        </p:nvSpPr>
        <p:spPr>
          <a:xfrm>
            <a:off x="2204826" y="1815374"/>
            <a:ext cx="1198532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BE78B3E-0334-AF20-C9E7-DE45DA4BA751}"/>
              </a:ext>
            </a:extLst>
          </p:cNvPr>
          <p:cNvSpPr>
            <a:spLocks noChangeAspect="1"/>
          </p:cNvSpPr>
          <p:nvPr/>
        </p:nvSpPr>
        <p:spPr>
          <a:xfrm>
            <a:off x="3428951" y="181744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C886036-22DB-03DC-213E-AB5FA7BF77AF}"/>
              </a:ext>
            </a:extLst>
          </p:cNvPr>
          <p:cNvSpPr/>
          <p:nvPr/>
        </p:nvSpPr>
        <p:spPr>
          <a:xfrm>
            <a:off x="374876" y="180591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417207FF-A609-C5FA-AD3A-85709099A55B}"/>
              </a:ext>
            </a:extLst>
          </p:cNvPr>
          <p:cNvSpPr>
            <a:spLocks noChangeAspect="1"/>
          </p:cNvSpPr>
          <p:nvPr/>
        </p:nvSpPr>
        <p:spPr>
          <a:xfrm>
            <a:off x="1599001" y="180798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FD81197-A7FE-1584-3662-382CD2730453}"/>
              </a:ext>
            </a:extLst>
          </p:cNvPr>
          <p:cNvSpPr txBox="1"/>
          <p:nvPr/>
        </p:nvSpPr>
        <p:spPr>
          <a:xfrm>
            <a:off x="374876" y="2505670"/>
            <a:ext cx="7969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بِمُناسَبَةِ عِيدِ الأَضْحَى، قامَ مَتْجَرٌ بِتَخْفِيضِ أَثْمِنَةِ جَمِيعِ مُنْتَجاتِهِ كَما فِي الْجَدْوَلِ.</a:t>
            </a:r>
          </a:p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أَحْسُبُ مَبْلَغَ التَّخْفيضِ:</a:t>
            </a:r>
            <a:endParaRPr lang="fr-MA" sz="2800" dirty="0">
              <a:solidFill>
                <a:srgbClr val="104862"/>
              </a:solidFill>
            </a:endParaRPr>
          </a:p>
        </p:txBody>
      </p:sp>
      <p:pic>
        <p:nvPicPr>
          <p:cNvPr id="23" name="Image 2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B09F2372-8F82-C307-EFFE-86C06EA1B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76" y="3798332"/>
            <a:ext cx="8074428" cy="1298140"/>
          </a:xfrm>
          <a:prstGeom prst="rect">
            <a:avLst/>
          </a:prstGeom>
        </p:spPr>
      </p:pic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82B75253-C518-B718-F436-09782B8AB4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582801"/>
              </p:ext>
            </p:extLst>
          </p:nvPr>
        </p:nvGraphicFramePr>
        <p:xfrm>
          <a:off x="3129811" y="5159149"/>
          <a:ext cx="3505294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837">
                  <a:extLst>
                    <a:ext uri="{9D8B030D-6E8A-4147-A177-3AD203B41FA5}">
                      <a16:colId xmlns:a16="http://schemas.microsoft.com/office/drawing/2014/main" val="3873093570"/>
                    </a:ext>
                  </a:extLst>
                </a:gridCol>
                <a:gridCol w="77083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63620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160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002060"/>
                          </a:solidFill>
                        </a:rPr>
                        <a:t>100</a:t>
                      </a:r>
                      <a:endParaRPr lang="fr-MA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002060"/>
                          </a:solidFill>
                        </a:rPr>
                        <a:t>ثمن السروال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002060"/>
                          </a:solidFill>
                        </a:rPr>
                        <a:t>20</a:t>
                      </a:r>
                      <a:endParaRPr lang="fr-MA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مبلغ التخفيض</a:t>
                      </a:r>
                      <a:endParaRPr lang="fr-MA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78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05DE7-769C-A1C9-261A-7989DD7D9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739C9C4-59B6-E8CC-70AD-2675CDE43F72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6BD77B-97B9-7489-FDAE-CAA847DCF2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C172C0-B181-7574-0A0D-47E5D60CD4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421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E5653-AEA2-8831-5669-D7C5E50EF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FDE2ECC-8285-6A31-E338-BF05A3E11F2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40B72E7-5B7F-AB4D-50E3-A2241D84D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CFD0256-A880-C5F1-A105-F2C893CC594D}"/>
              </a:ext>
            </a:extLst>
          </p:cNvPr>
          <p:cNvSpPr/>
          <p:nvPr/>
        </p:nvSpPr>
        <p:spPr>
          <a:xfrm>
            <a:off x="5947076" y="1830158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0EBFFE8-537E-A1C4-EA9D-BC582F2B859D}"/>
              </a:ext>
            </a:extLst>
          </p:cNvPr>
          <p:cNvSpPr>
            <a:spLocks noChangeAspect="1"/>
          </p:cNvSpPr>
          <p:nvPr/>
        </p:nvSpPr>
        <p:spPr>
          <a:xfrm>
            <a:off x="7348727" y="183223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A695920-4767-D75A-CC26-2B68FFC298F4}"/>
              </a:ext>
            </a:extLst>
          </p:cNvPr>
          <p:cNvSpPr/>
          <p:nvPr/>
        </p:nvSpPr>
        <p:spPr>
          <a:xfrm>
            <a:off x="4117126" y="1815374"/>
            <a:ext cx="1198532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8F334DC-A52F-38DF-7E81-653DDA99776C}"/>
              </a:ext>
            </a:extLst>
          </p:cNvPr>
          <p:cNvSpPr>
            <a:spLocks noChangeAspect="1"/>
          </p:cNvSpPr>
          <p:nvPr/>
        </p:nvSpPr>
        <p:spPr>
          <a:xfrm>
            <a:off x="5341251" y="181744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43CE1-6725-8F0E-761F-030C713D092D}"/>
              </a:ext>
            </a:extLst>
          </p:cNvPr>
          <p:cNvSpPr/>
          <p:nvPr/>
        </p:nvSpPr>
        <p:spPr>
          <a:xfrm>
            <a:off x="2204826" y="1815374"/>
            <a:ext cx="1198532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1A50B02-01EE-17A9-9DAA-D843F33A7AEE}"/>
              </a:ext>
            </a:extLst>
          </p:cNvPr>
          <p:cNvSpPr>
            <a:spLocks noChangeAspect="1"/>
          </p:cNvSpPr>
          <p:nvPr/>
        </p:nvSpPr>
        <p:spPr>
          <a:xfrm>
            <a:off x="3428951" y="181744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2F3DF4E-E6B8-E372-3441-8AE0DBB9CFD2}"/>
              </a:ext>
            </a:extLst>
          </p:cNvPr>
          <p:cNvSpPr/>
          <p:nvPr/>
        </p:nvSpPr>
        <p:spPr>
          <a:xfrm>
            <a:off x="374876" y="180591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B6C43189-6F7B-2BD8-5BDD-285C17F0A704}"/>
              </a:ext>
            </a:extLst>
          </p:cNvPr>
          <p:cNvSpPr>
            <a:spLocks noChangeAspect="1"/>
          </p:cNvSpPr>
          <p:nvPr/>
        </p:nvSpPr>
        <p:spPr>
          <a:xfrm>
            <a:off x="1599001" y="180798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0EF58F6-9763-155C-D383-668423B7629A}"/>
              </a:ext>
            </a:extLst>
          </p:cNvPr>
          <p:cNvSpPr txBox="1"/>
          <p:nvPr/>
        </p:nvSpPr>
        <p:spPr>
          <a:xfrm>
            <a:off x="374876" y="2505670"/>
            <a:ext cx="7969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بِمُناسَبَةِ عِيدِ الأَضْحَى، قامَ مَتْجَرٌ بِتَخْفِيضِ أَثْمِنَةِ جَمِيعِ مُنْتَجاتِهِ كَما فِي الْجَدْوَلِ.</a:t>
            </a:r>
          </a:p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أَحْسُبُ مَبْلَغَ التَّخْفيضِ:</a:t>
            </a:r>
            <a:endParaRPr lang="fr-MA" sz="2800" dirty="0">
              <a:solidFill>
                <a:srgbClr val="104862"/>
              </a:solidFill>
            </a:endParaRPr>
          </a:p>
        </p:txBody>
      </p:sp>
      <p:pic>
        <p:nvPicPr>
          <p:cNvPr id="24" name="Image 2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F149044-F65B-1008-CCEA-E97E87E75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76" y="3798332"/>
            <a:ext cx="8074428" cy="1298140"/>
          </a:xfrm>
          <a:prstGeom prst="rect">
            <a:avLst/>
          </a:prstGeom>
        </p:spPr>
      </p:pic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12375D1E-B520-483D-F00F-5BBF107534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582801"/>
              </p:ext>
            </p:extLst>
          </p:nvPr>
        </p:nvGraphicFramePr>
        <p:xfrm>
          <a:off x="3129811" y="5159149"/>
          <a:ext cx="3505294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837">
                  <a:extLst>
                    <a:ext uri="{9D8B030D-6E8A-4147-A177-3AD203B41FA5}">
                      <a16:colId xmlns:a16="http://schemas.microsoft.com/office/drawing/2014/main" val="3873093570"/>
                    </a:ext>
                  </a:extLst>
                </a:gridCol>
                <a:gridCol w="77083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63620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160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002060"/>
                          </a:solidFill>
                        </a:rPr>
                        <a:t>100</a:t>
                      </a:r>
                      <a:endParaRPr lang="fr-MA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002060"/>
                          </a:solidFill>
                        </a:rPr>
                        <a:t>ثمن السروال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002060"/>
                          </a:solidFill>
                        </a:rPr>
                        <a:t>20</a:t>
                      </a:r>
                      <a:endParaRPr lang="fr-MA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مبلغ التخفيض</a:t>
                      </a:r>
                      <a:endParaRPr lang="fr-MA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933E7D5-DA35-5DEA-8595-2349BFC4E3BA}"/>
                  </a:ext>
                </a:extLst>
              </p:cNvPr>
              <p:cNvSpPr txBox="1"/>
              <p:nvPr/>
            </p:nvSpPr>
            <p:spPr>
              <a:xfrm>
                <a:off x="561898" y="5351308"/>
                <a:ext cx="2514601" cy="803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2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𝟏𝟔𝟎</m:t>
                        </m:r>
                        <m:r>
                          <a:rPr lang="fr-MA" sz="32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ar-MA" sz="32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MA" sz="32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  <m:r>
                          <a:rPr lang="fr-MA" sz="32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32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 </a:t>
                </a:r>
                <a:endParaRPr lang="fr-MA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933E7D5-DA35-5DEA-8595-2349BFC4E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898" y="5351308"/>
                <a:ext cx="2514601" cy="8036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76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7B2BB-82A1-B754-40ED-FBEFB8303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01DB9D0-C2FC-B563-EC4C-F1BEA9E954B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الرابعة؟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8F2941-6DF4-1829-E6BD-1BEEA4B974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19531D2-39F9-CE73-8A1F-DC7D3CEAA346}"/>
              </a:ext>
            </a:extLst>
          </p:cNvPr>
          <p:cNvSpPr/>
          <p:nvPr/>
        </p:nvSpPr>
        <p:spPr>
          <a:xfrm>
            <a:off x="5947076" y="1830158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87CE62C-951E-59FB-BBC8-F1352CBC59DA}"/>
              </a:ext>
            </a:extLst>
          </p:cNvPr>
          <p:cNvSpPr>
            <a:spLocks noChangeAspect="1"/>
          </p:cNvSpPr>
          <p:nvPr/>
        </p:nvSpPr>
        <p:spPr>
          <a:xfrm>
            <a:off x="7348727" y="183223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F486E76-695E-219A-D3B7-5CDDC1E3731A}"/>
              </a:ext>
            </a:extLst>
          </p:cNvPr>
          <p:cNvSpPr/>
          <p:nvPr/>
        </p:nvSpPr>
        <p:spPr>
          <a:xfrm>
            <a:off x="4117126" y="1815374"/>
            <a:ext cx="1198532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25BAE06B-FE04-B470-CD46-33126FA358DA}"/>
              </a:ext>
            </a:extLst>
          </p:cNvPr>
          <p:cNvSpPr>
            <a:spLocks noChangeAspect="1"/>
          </p:cNvSpPr>
          <p:nvPr/>
        </p:nvSpPr>
        <p:spPr>
          <a:xfrm>
            <a:off x="5341251" y="181744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690CF4C-A469-099A-24D7-9761B734405D}"/>
              </a:ext>
            </a:extLst>
          </p:cNvPr>
          <p:cNvSpPr/>
          <p:nvPr/>
        </p:nvSpPr>
        <p:spPr>
          <a:xfrm>
            <a:off x="2204826" y="1815374"/>
            <a:ext cx="1198532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204A16E7-9037-99FB-8358-31D1D085FD6A}"/>
              </a:ext>
            </a:extLst>
          </p:cNvPr>
          <p:cNvSpPr>
            <a:spLocks noChangeAspect="1"/>
          </p:cNvSpPr>
          <p:nvPr/>
        </p:nvSpPr>
        <p:spPr>
          <a:xfrm>
            <a:off x="3428951" y="181744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F25D70E-2C1D-E5D1-7B20-DDA412A90FF4}"/>
              </a:ext>
            </a:extLst>
          </p:cNvPr>
          <p:cNvSpPr/>
          <p:nvPr/>
        </p:nvSpPr>
        <p:spPr>
          <a:xfrm>
            <a:off x="374876" y="1805910"/>
            <a:ext cx="1198532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540438A6-156B-F1E2-5FC1-AD961FA9A31A}"/>
              </a:ext>
            </a:extLst>
          </p:cNvPr>
          <p:cNvSpPr>
            <a:spLocks noChangeAspect="1"/>
          </p:cNvSpPr>
          <p:nvPr/>
        </p:nvSpPr>
        <p:spPr>
          <a:xfrm>
            <a:off x="1599001" y="180798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14D0238-9A15-01DF-8831-45A0AAC5C70A}"/>
              </a:ext>
            </a:extLst>
          </p:cNvPr>
          <p:cNvSpPr txBox="1"/>
          <p:nvPr/>
        </p:nvSpPr>
        <p:spPr>
          <a:xfrm>
            <a:off x="374876" y="2505670"/>
            <a:ext cx="7969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بِمُناسَبَةِ عِيدِ الأَضْحَى، قامَ مَتْجَرٌ بِتَخْفِيضِ أَثْمِنَةِ جَمِيعِ مُنْتَجاتِهِ كَما فِي الْجَدْوَلِ.</a:t>
            </a:r>
          </a:p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أَحْسُبُ مَبْلَغَ التَّخْفيضِ:</a:t>
            </a:r>
            <a:endParaRPr lang="fr-MA" sz="2800" dirty="0">
              <a:solidFill>
                <a:srgbClr val="104862"/>
              </a:solidFill>
            </a:endParaRPr>
          </a:p>
        </p:txBody>
      </p:sp>
      <p:pic>
        <p:nvPicPr>
          <p:cNvPr id="23" name="Image 2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8C0704AA-A553-89A6-A96B-47601BF34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76" y="3798332"/>
            <a:ext cx="8074428" cy="1298140"/>
          </a:xfrm>
          <a:prstGeom prst="rect">
            <a:avLst/>
          </a:prstGeom>
        </p:spPr>
      </p:pic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50F917F3-C49B-8758-6E34-2C6550F4357F}"/>
              </a:ext>
            </a:extLst>
          </p:cNvPr>
          <p:cNvGraphicFramePr>
            <a:graphicFrameLocks noGrp="1"/>
          </p:cNvGraphicFramePr>
          <p:nvPr/>
        </p:nvGraphicFramePr>
        <p:xfrm>
          <a:off x="3129811" y="5159149"/>
          <a:ext cx="3505294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837">
                  <a:extLst>
                    <a:ext uri="{9D8B030D-6E8A-4147-A177-3AD203B41FA5}">
                      <a16:colId xmlns:a16="http://schemas.microsoft.com/office/drawing/2014/main" val="3873093570"/>
                    </a:ext>
                  </a:extLst>
                </a:gridCol>
                <a:gridCol w="77083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63620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160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002060"/>
                          </a:solidFill>
                        </a:rPr>
                        <a:t>100</a:t>
                      </a:r>
                      <a:endParaRPr lang="fr-MA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002060"/>
                          </a:solidFill>
                        </a:rPr>
                        <a:t>ثمن السروال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002060"/>
                          </a:solidFill>
                        </a:rPr>
                        <a:t>20</a:t>
                      </a:r>
                      <a:endParaRPr lang="fr-MA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مبلغ التخفيض</a:t>
                      </a:r>
                      <a:endParaRPr lang="fr-MA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3261986-D71E-DD18-FD98-BD3A5DE6D510}"/>
                  </a:ext>
                </a:extLst>
              </p:cNvPr>
              <p:cNvSpPr txBox="1"/>
              <p:nvPr/>
            </p:nvSpPr>
            <p:spPr>
              <a:xfrm>
                <a:off x="561898" y="5351308"/>
                <a:ext cx="2514601" cy="803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2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𝟏𝟔𝟎</m:t>
                        </m:r>
                        <m:r>
                          <a:rPr lang="fr-MA" sz="32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ar-MA" sz="32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MA" sz="32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  <m:r>
                          <a:rPr lang="fr-MA" sz="32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32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= 32  </a:t>
                </a:r>
                <a:endParaRPr lang="fr-MA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3261986-D71E-DD18-FD98-BD3A5DE6D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898" y="5351308"/>
                <a:ext cx="2514601" cy="803682"/>
              </a:xfrm>
              <a:prstGeom prst="rect">
                <a:avLst/>
              </a:prstGeom>
              <a:blipFill>
                <a:blip r:embed="rId4"/>
                <a:stretch>
                  <a:fillRect r="-4358" b="-1287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650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F9129-1268-39D2-69E7-124D89FD2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A3FB8B7-BE5E-C12C-8AF0-618A5A89D0C0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مبلغ التخفيض في ثمن السروال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841308-9274-76A3-D2FE-8D8E3F5A7B7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652C68D-53F5-CEBF-9DED-9FEDEBBDAFA7}"/>
              </a:ext>
            </a:extLst>
          </p:cNvPr>
          <p:cNvSpPr/>
          <p:nvPr/>
        </p:nvSpPr>
        <p:spPr>
          <a:xfrm>
            <a:off x="5947076" y="1830158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F0FEE0A-B6A7-35CD-3028-1CD682B49ED6}"/>
              </a:ext>
            </a:extLst>
          </p:cNvPr>
          <p:cNvSpPr>
            <a:spLocks noChangeAspect="1"/>
          </p:cNvSpPr>
          <p:nvPr/>
        </p:nvSpPr>
        <p:spPr>
          <a:xfrm>
            <a:off x="7348727" y="183223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C999863-5560-4645-8477-E9649E6C203B}"/>
              </a:ext>
            </a:extLst>
          </p:cNvPr>
          <p:cNvSpPr/>
          <p:nvPr/>
        </p:nvSpPr>
        <p:spPr>
          <a:xfrm>
            <a:off x="4117126" y="1815374"/>
            <a:ext cx="1198532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EC75522-2B4B-81D6-0C67-CFC9648C2D60}"/>
              </a:ext>
            </a:extLst>
          </p:cNvPr>
          <p:cNvSpPr>
            <a:spLocks noChangeAspect="1"/>
          </p:cNvSpPr>
          <p:nvPr/>
        </p:nvSpPr>
        <p:spPr>
          <a:xfrm>
            <a:off x="5341251" y="181744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B854BA2-6182-2AB5-972C-F7CAE2BC57CF}"/>
              </a:ext>
            </a:extLst>
          </p:cNvPr>
          <p:cNvSpPr/>
          <p:nvPr/>
        </p:nvSpPr>
        <p:spPr>
          <a:xfrm>
            <a:off x="2204826" y="1815374"/>
            <a:ext cx="1198532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080CBB45-2E33-AB73-A837-2B5C46522173}"/>
              </a:ext>
            </a:extLst>
          </p:cNvPr>
          <p:cNvSpPr>
            <a:spLocks noChangeAspect="1"/>
          </p:cNvSpPr>
          <p:nvPr/>
        </p:nvSpPr>
        <p:spPr>
          <a:xfrm>
            <a:off x="3428951" y="181744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DA04DB4-E505-A79F-EC24-8E1B61CDA2D8}"/>
              </a:ext>
            </a:extLst>
          </p:cNvPr>
          <p:cNvSpPr/>
          <p:nvPr/>
        </p:nvSpPr>
        <p:spPr>
          <a:xfrm>
            <a:off x="374876" y="1805910"/>
            <a:ext cx="1198532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462A0B88-E804-CA20-0830-4CA7A4A76B07}"/>
              </a:ext>
            </a:extLst>
          </p:cNvPr>
          <p:cNvSpPr>
            <a:spLocks noChangeAspect="1"/>
          </p:cNvSpPr>
          <p:nvPr/>
        </p:nvSpPr>
        <p:spPr>
          <a:xfrm>
            <a:off x="1599001" y="180798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AAFAA8B-F321-2CA6-0871-5B8BCA84B3F8}"/>
              </a:ext>
            </a:extLst>
          </p:cNvPr>
          <p:cNvSpPr txBox="1"/>
          <p:nvPr/>
        </p:nvSpPr>
        <p:spPr>
          <a:xfrm>
            <a:off x="374876" y="2505670"/>
            <a:ext cx="7969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بِمُناسَبَةِ عِيدِ الأَضْحَى، قامَ مَتْجَرٌ بِتَخْفِيضِ أَثْمِنَةِ جَمِيعِ مُنْتَجاتِهِ كَما فِي الْجَدْوَلِ.</a:t>
            </a:r>
          </a:p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أَحْسُبُ مَبْلَغَ التَّخْفيضِ:</a:t>
            </a:r>
            <a:endParaRPr lang="fr-MA" sz="2800" dirty="0">
              <a:solidFill>
                <a:srgbClr val="104862"/>
              </a:solidFill>
            </a:endParaRPr>
          </a:p>
        </p:txBody>
      </p:sp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5EDD1A33-8D68-2445-775F-7C29C5C9220F}"/>
              </a:ext>
            </a:extLst>
          </p:cNvPr>
          <p:cNvGraphicFramePr>
            <a:graphicFrameLocks noGrp="1"/>
          </p:cNvGraphicFramePr>
          <p:nvPr/>
        </p:nvGraphicFramePr>
        <p:xfrm>
          <a:off x="3129811" y="5159149"/>
          <a:ext cx="3505294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837">
                  <a:extLst>
                    <a:ext uri="{9D8B030D-6E8A-4147-A177-3AD203B41FA5}">
                      <a16:colId xmlns:a16="http://schemas.microsoft.com/office/drawing/2014/main" val="3873093570"/>
                    </a:ext>
                  </a:extLst>
                </a:gridCol>
                <a:gridCol w="77083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63620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160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002060"/>
                          </a:solidFill>
                        </a:rPr>
                        <a:t>100</a:t>
                      </a:r>
                      <a:endParaRPr lang="fr-MA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002060"/>
                          </a:solidFill>
                        </a:rPr>
                        <a:t>ثمن السروال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002060"/>
                          </a:solidFill>
                        </a:rPr>
                        <a:t>20</a:t>
                      </a:r>
                      <a:endParaRPr lang="fr-MA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مبلغ التخفيض</a:t>
                      </a:r>
                      <a:endParaRPr lang="fr-MA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71D9B19-5469-8FC3-316A-15CCD9AA269C}"/>
                  </a:ext>
                </a:extLst>
              </p:cNvPr>
              <p:cNvSpPr txBox="1"/>
              <p:nvPr/>
            </p:nvSpPr>
            <p:spPr>
              <a:xfrm>
                <a:off x="561898" y="5351308"/>
                <a:ext cx="2514601" cy="803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2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𝟏𝟔𝟎</m:t>
                        </m:r>
                        <m:r>
                          <a:rPr lang="fr-MA" sz="32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ar-MA" sz="32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MA" sz="32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  <m:r>
                          <a:rPr lang="fr-MA" sz="32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32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= 32  </a:t>
                </a:r>
                <a:endParaRPr lang="fr-MA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71D9B19-5469-8FC3-316A-15CCD9AA26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898" y="5351308"/>
                <a:ext cx="2514601" cy="803682"/>
              </a:xfrm>
              <a:prstGeom prst="rect">
                <a:avLst/>
              </a:prstGeom>
              <a:blipFill>
                <a:blip r:embed="rId4"/>
                <a:stretch>
                  <a:fillRect r="-4358" b="-1287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Image 26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BF3AF18-45EA-E949-43A5-B532CE4EAB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876" y="3798332"/>
            <a:ext cx="8074428" cy="129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10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038FC-8502-9A64-4948-DD7379E75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9EAF476-2825-E736-0339-A1E6D8C3FCE2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583B7F4-3FDF-B13E-19F5-ADF9B84965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62A276-32B3-650D-ECBB-2B619E5E803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353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0B7BA-D0DB-E767-BBA2-54EF43CAD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F484D08-379D-4B53-4292-97D1557497E7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FAE7572-205F-2E8A-8973-E4B3DA061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3339451-0DD9-490B-5925-8D90C541C3E0}"/>
              </a:ext>
            </a:extLst>
          </p:cNvPr>
          <p:cNvSpPr/>
          <p:nvPr/>
        </p:nvSpPr>
        <p:spPr>
          <a:xfrm>
            <a:off x="5947076" y="1830158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2EA2B7E-BA9D-8799-338D-6089333025E2}"/>
              </a:ext>
            </a:extLst>
          </p:cNvPr>
          <p:cNvSpPr>
            <a:spLocks noChangeAspect="1"/>
          </p:cNvSpPr>
          <p:nvPr/>
        </p:nvSpPr>
        <p:spPr>
          <a:xfrm>
            <a:off x="7348727" y="1832230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21BFE01-A1B9-66F8-370B-FCAA5CAEBE21}"/>
              </a:ext>
            </a:extLst>
          </p:cNvPr>
          <p:cNvSpPr/>
          <p:nvPr/>
        </p:nvSpPr>
        <p:spPr>
          <a:xfrm>
            <a:off x="4117126" y="1815374"/>
            <a:ext cx="1198532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65BB291F-A184-7854-6502-E8D3BA1DC0B6}"/>
              </a:ext>
            </a:extLst>
          </p:cNvPr>
          <p:cNvSpPr>
            <a:spLocks noChangeAspect="1"/>
          </p:cNvSpPr>
          <p:nvPr/>
        </p:nvSpPr>
        <p:spPr>
          <a:xfrm>
            <a:off x="5341251" y="181744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CF59D0A-46ED-4C42-ED32-D2F998DC5FBA}"/>
              </a:ext>
            </a:extLst>
          </p:cNvPr>
          <p:cNvSpPr/>
          <p:nvPr/>
        </p:nvSpPr>
        <p:spPr>
          <a:xfrm>
            <a:off x="2204826" y="1815374"/>
            <a:ext cx="1198532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AB802AC0-BE29-0A26-1DE5-50885126386E}"/>
              </a:ext>
            </a:extLst>
          </p:cNvPr>
          <p:cNvSpPr>
            <a:spLocks noChangeAspect="1"/>
          </p:cNvSpPr>
          <p:nvPr/>
        </p:nvSpPr>
        <p:spPr>
          <a:xfrm>
            <a:off x="3428951" y="181744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5CDB1E6-ABE0-D4EA-F6C5-7531B1DFE5E0}"/>
              </a:ext>
            </a:extLst>
          </p:cNvPr>
          <p:cNvSpPr/>
          <p:nvPr/>
        </p:nvSpPr>
        <p:spPr>
          <a:xfrm>
            <a:off x="374876" y="1805910"/>
            <a:ext cx="1198532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27491264-C961-74EB-F755-582385AF92FC}"/>
              </a:ext>
            </a:extLst>
          </p:cNvPr>
          <p:cNvSpPr>
            <a:spLocks noChangeAspect="1"/>
          </p:cNvSpPr>
          <p:nvPr/>
        </p:nvSpPr>
        <p:spPr>
          <a:xfrm>
            <a:off x="1599001" y="180798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0EEB378-6249-C5D0-13DE-81E6035EAF8A}"/>
              </a:ext>
            </a:extLst>
          </p:cNvPr>
          <p:cNvSpPr txBox="1"/>
          <p:nvPr/>
        </p:nvSpPr>
        <p:spPr>
          <a:xfrm>
            <a:off x="374876" y="2505670"/>
            <a:ext cx="7969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بِمُناسَبَةِ عِيدِ الأَضْحَى، قامَ مَتْجَرٌ بِتَخْفِيضِ أَثْمِنَةِ جَمِيعِ مُنْتَجاتِهِ كَما فِي الْجَدْوَلِ.</a:t>
            </a:r>
          </a:p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أَحْسُبُ مَبْلَغَ التَّخْفيضِ:</a:t>
            </a:r>
            <a:endParaRPr lang="fr-MA" sz="2800" dirty="0">
              <a:solidFill>
                <a:srgbClr val="104862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354CA2D-0093-192C-9C26-457D1DFD5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876" y="3843106"/>
            <a:ext cx="8074428" cy="120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9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C846E-7796-6EF5-135E-D8F0327698B1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باستعمال قاعدة الرابع المتناسب احسبوا ثمن تخفيض القميص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C5B93E-33DB-640C-84CF-C6409665182E}"/>
              </a:ext>
            </a:extLst>
          </p:cNvPr>
          <p:cNvSpPr txBox="1"/>
          <p:nvPr/>
        </p:nvSpPr>
        <p:spPr>
          <a:xfrm>
            <a:off x="374876" y="1972270"/>
            <a:ext cx="7969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بِمُناسَبَةِ عِيدِ الأَضْحَى، قامَ صاحِبُ مَتْجَرٍ بِمَنْحِ أَجيرِهِ </a:t>
            </a:r>
            <a:r>
              <a:rPr lang="fr-FR" sz="2800" dirty="0">
                <a:solidFill>
                  <a:srgbClr val="104862"/>
                </a:solidFill>
              </a:rPr>
              <a:t>40%</a:t>
            </a:r>
            <a:r>
              <a:rPr lang="ar-MA" sz="2800" dirty="0">
                <a:solidFill>
                  <a:srgbClr val="104862"/>
                </a:solidFill>
              </a:rPr>
              <a:t> مِنْ أُجْرَتِهِ الشَّهْرِيَّةِ الَّتي قيمَتُها 2500 دِرْهَمًا كَهَدِيَّةٍ.</a:t>
            </a:r>
          </a:p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أَحْسُبُ قيمةَ الهَدِيَّةِ:</a:t>
            </a:r>
            <a:endParaRPr lang="fr-MA" sz="28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84EC3117-7B41-3D14-27AC-2860947C51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418767"/>
              </p:ext>
            </p:extLst>
          </p:nvPr>
        </p:nvGraphicFramePr>
        <p:xfrm>
          <a:off x="3492668" y="3986693"/>
          <a:ext cx="3505294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837">
                  <a:extLst>
                    <a:ext uri="{9D8B030D-6E8A-4147-A177-3AD203B41FA5}">
                      <a16:colId xmlns:a16="http://schemas.microsoft.com/office/drawing/2014/main" val="3873093570"/>
                    </a:ext>
                  </a:extLst>
                </a:gridCol>
                <a:gridCol w="77083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63620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2 500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002060"/>
                          </a:solidFill>
                        </a:rPr>
                        <a:t>100</a:t>
                      </a:r>
                      <a:endParaRPr lang="fr-MA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002060"/>
                          </a:solidFill>
                        </a:rPr>
                        <a:t>قيمة الأجرة الشهرية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002060"/>
                          </a:solidFill>
                        </a:rPr>
                        <a:t>40</a:t>
                      </a:r>
                      <a:endParaRPr lang="fr-MA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قيمة الهدية</a:t>
                      </a:r>
                      <a:endParaRPr lang="fr-MA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F060C5D-2068-A120-F964-DA9A375225D6}"/>
                  </a:ext>
                </a:extLst>
              </p:cNvPr>
              <p:cNvSpPr txBox="1"/>
              <p:nvPr/>
            </p:nvSpPr>
            <p:spPr>
              <a:xfrm>
                <a:off x="694696" y="4258734"/>
                <a:ext cx="2467604" cy="6312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fr-FR" sz="24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24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𝟓𝟎𝟎</m:t>
                        </m:r>
                        <m:r>
                          <a:rPr lang="fr-MA" sz="24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24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𝟒𝟎</m:t>
                        </m:r>
                        <m:r>
                          <a:rPr lang="fr-MA" sz="24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24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24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2400" b="1" dirty="0">
                    <a:solidFill>
                      <a:srgbClr val="C00000"/>
                    </a:solidFill>
                  </a:rPr>
                  <a:t>1 000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  </a:t>
                </a:r>
                <a:endParaRPr lang="fr-MA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F060C5D-2068-A120-F964-DA9A37522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696" y="4258734"/>
                <a:ext cx="2467604" cy="631263"/>
              </a:xfrm>
              <a:prstGeom prst="rect">
                <a:avLst/>
              </a:prstGeom>
              <a:blipFill>
                <a:blip r:embed="rId4"/>
                <a:stretch>
                  <a:fillRect b="-1068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FDB8F5DA-D516-4AA2-E370-87BDFBF291A3}"/>
              </a:ext>
            </a:extLst>
          </p:cNvPr>
          <p:cNvSpPr txBox="1"/>
          <p:nvPr/>
        </p:nvSpPr>
        <p:spPr>
          <a:xfrm>
            <a:off x="374876" y="1972270"/>
            <a:ext cx="7969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بِمُناسَبَةِ عِيدِ الأَضْحَى، قامَ صاحِبُ مَتْجَرٍ بِمَنْحِ أَجيرِهِ </a:t>
            </a:r>
            <a:r>
              <a:rPr lang="fr-FR" sz="2800" dirty="0">
                <a:solidFill>
                  <a:srgbClr val="104862"/>
                </a:solidFill>
              </a:rPr>
              <a:t>40%</a:t>
            </a:r>
            <a:r>
              <a:rPr lang="ar-MA" sz="2800" dirty="0">
                <a:solidFill>
                  <a:srgbClr val="104862"/>
                </a:solidFill>
              </a:rPr>
              <a:t> مِنْ أُجْرَتِهِ الشَّهْرِيَّةِ الَّتي قيمَتُها 2500 دِرْهَمًا كَهَدِيَّةٍ.</a:t>
            </a:r>
          </a:p>
          <a:p>
            <a:pPr indent="457200" algn="r" rtl="1"/>
            <a:r>
              <a:rPr lang="ar-MA" sz="2800" dirty="0">
                <a:solidFill>
                  <a:srgbClr val="104862"/>
                </a:solidFill>
              </a:rPr>
              <a:t>أَحْسُبُ قيمةَ الهَدِيَّةِ: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29B8019-EEB9-D749-E92F-82B09AEF787C}"/>
              </a:ext>
            </a:extLst>
          </p:cNvPr>
          <p:cNvSpPr txBox="1"/>
          <p:nvPr/>
        </p:nvSpPr>
        <p:spPr>
          <a:xfrm>
            <a:off x="2286000" y="5625706"/>
            <a:ext cx="48749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قيمة الهدية هي 1000 درهما</a:t>
            </a:r>
            <a:endParaRPr lang="fr-MA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3149" y="2082880"/>
            <a:ext cx="2517709" cy="351138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4 صفحة 55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62354" y="2058495"/>
            <a:ext cx="2514600" cy="20288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4642" y="2696362"/>
            <a:ext cx="4724843" cy="237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5CE1A8-4F41-DA59-CF9E-4C0BF124D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7332" y="2151414"/>
            <a:ext cx="4735009" cy="266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5037CA-3377-63BC-EA1D-EF98DF53CC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544" y="2102257"/>
            <a:ext cx="7241023" cy="363694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93E198F-0398-DC9A-AD35-9E025A11C8FC}"/>
                  </a:ext>
                </a:extLst>
              </p:cNvPr>
              <p:cNvSpPr txBox="1"/>
              <p:nvPr/>
            </p:nvSpPr>
            <p:spPr>
              <a:xfrm>
                <a:off x="825324" y="4354013"/>
                <a:ext cx="1932390" cy="451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16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𝟐𝟒𝟎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16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1600" b="1" dirty="0">
                    <a:solidFill>
                      <a:srgbClr val="C00000"/>
                    </a:solidFill>
                  </a:rPr>
                  <a:t>144</a:t>
                </a:r>
                <a:endParaRPr lang="fr-MA" sz="12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93E198F-0398-DC9A-AD35-9E025A11C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324" y="4354013"/>
                <a:ext cx="1932390" cy="451598"/>
              </a:xfrm>
              <a:prstGeom prst="rect">
                <a:avLst/>
              </a:prstGeom>
              <a:blipFill>
                <a:blip r:embed="rId5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34D9C49-906D-60FB-46F9-FCD6E31EAA99}"/>
                  </a:ext>
                </a:extLst>
              </p:cNvPr>
              <p:cNvSpPr txBox="1"/>
              <p:nvPr/>
            </p:nvSpPr>
            <p:spPr>
              <a:xfrm>
                <a:off x="825324" y="4765775"/>
                <a:ext cx="1932390" cy="451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16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𝟐𝟎𝟎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16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1600" b="1" dirty="0">
                    <a:solidFill>
                      <a:srgbClr val="C00000"/>
                    </a:solidFill>
                  </a:rPr>
                  <a:t>50</a:t>
                </a:r>
                <a:endParaRPr lang="fr-MA" sz="12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34D9C49-906D-60FB-46F9-FCD6E31EA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324" y="4765775"/>
                <a:ext cx="1932390" cy="451598"/>
              </a:xfrm>
              <a:prstGeom prst="rect">
                <a:avLst/>
              </a:prstGeom>
              <a:blipFill>
                <a:blip r:embed="rId6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563C3D6-90B7-C887-41CA-4DD775F5B473}"/>
                  </a:ext>
                </a:extLst>
              </p:cNvPr>
              <p:cNvSpPr txBox="1"/>
              <p:nvPr/>
            </p:nvSpPr>
            <p:spPr>
              <a:xfrm>
                <a:off x="825324" y="5177537"/>
                <a:ext cx="1932390" cy="451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16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𝟑𝟔𝟎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16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1600" b="1" dirty="0">
                    <a:solidFill>
                      <a:srgbClr val="C00000"/>
                    </a:solidFill>
                  </a:rPr>
                  <a:t>54</a:t>
                </a:r>
                <a:endParaRPr lang="fr-MA" sz="12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563C3D6-90B7-C887-41CA-4DD775F5B4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324" y="5177537"/>
                <a:ext cx="1932390" cy="451598"/>
              </a:xfrm>
              <a:prstGeom prst="rect">
                <a:avLst/>
              </a:prstGeom>
              <a:blipFill>
                <a:blip r:embed="rId7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2743" y="1900847"/>
            <a:ext cx="3049861" cy="425355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55 وأنجزوا النشاط 5.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492114" y="3710709"/>
            <a:ext cx="2807845" cy="12803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F8C-E52E-0D01-934B-76DB6308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6D7457E8-3728-75CD-5A2C-D6A047127B3B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2CDA9E-A5BC-C91D-14A1-CF7241536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84809B-0FBF-72D9-7613-9C996C844E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409" y="1886858"/>
            <a:ext cx="7619999" cy="435783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9AC67672-ED81-6BF7-0A75-E8FD7AA0A0A6}"/>
                  </a:ext>
                </a:extLst>
              </p:cNvPr>
              <p:cNvSpPr txBox="1"/>
              <p:nvPr/>
            </p:nvSpPr>
            <p:spPr>
              <a:xfrm>
                <a:off x="1667153" y="2788271"/>
                <a:ext cx="1932390" cy="451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16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𝟓𝟒𝟎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𝟑𝟓</m:t>
                        </m:r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16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1600" b="1" dirty="0">
                    <a:solidFill>
                      <a:srgbClr val="C00000"/>
                    </a:solidFill>
                  </a:rPr>
                  <a:t>189</a:t>
                </a:r>
                <a:endParaRPr lang="fr-MA" sz="12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9AC67672-ED81-6BF7-0A75-E8FD7AA0A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153" y="2788271"/>
                <a:ext cx="1932390" cy="451598"/>
              </a:xfrm>
              <a:prstGeom prst="rect">
                <a:avLst/>
              </a:prstGeom>
              <a:blipFill>
                <a:blip r:embed="rId4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400A1273-14FB-AFAE-9E52-70B53718736F}"/>
                  </a:ext>
                </a:extLst>
              </p:cNvPr>
              <p:cNvSpPr txBox="1"/>
              <p:nvPr/>
            </p:nvSpPr>
            <p:spPr>
              <a:xfrm>
                <a:off x="1826810" y="3166534"/>
                <a:ext cx="1932390" cy="451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16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𝟐𝟎𝟎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𝟒𝟓</m:t>
                        </m:r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16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1600" b="1" dirty="0">
                    <a:solidFill>
                      <a:srgbClr val="C00000"/>
                    </a:solidFill>
                  </a:rPr>
                  <a:t>90</a:t>
                </a:r>
                <a:endParaRPr lang="fr-MA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400A1273-14FB-AFAE-9E52-70B5371873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6810" y="3166534"/>
                <a:ext cx="1932390" cy="451598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8A0084E-EE3D-D826-09EC-709CC998129C}"/>
                  </a:ext>
                </a:extLst>
              </p:cNvPr>
              <p:cNvSpPr txBox="1"/>
              <p:nvPr/>
            </p:nvSpPr>
            <p:spPr>
              <a:xfrm>
                <a:off x="1667153" y="3544797"/>
                <a:ext cx="1932390" cy="451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16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𝟑𝟓𝟎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𝟔𝟎</m:t>
                        </m:r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16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1600" b="1" dirty="0">
                    <a:solidFill>
                      <a:srgbClr val="C00000"/>
                    </a:solidFill>
                  </a:rPr>
                  <a:t>210</a:t>
                </a:r>
                <a:endParaRPr lang="fr-MA" sz="12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8A0084E-EE3D-D826-09EC-709CC99812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153" y="3544797"/>
                <a:ext cx="1932390" cy="451598"/>
              </a:xfrm>
              <a:prstGeom prst="rect">
                <a:avLst/>
              </a:prstGeom>
              <a:blipFill>
                <a:blip r:embed="rId6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99E58FD-8C0A-4885-3398-776CC8A6F0F4}"/>
                  </a:ext>
                </a:extLst>
              </p:cNvPr>
              <p:cNvSpPr txBox="1"/>
              <p:nvPr/>
            </p:nvSpPr>
            <p:spPr>
              <a:xfrm>
                <a:off x="866592" y="5191277"/>
                <a:ext cx="1932390" cy="451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16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𝟓𝟎𝟎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16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𝟑𝟎</m:t>
                        </m:r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1600" b="1" dirty="0">
                    <a:solidFill>
                      <a:srgbClr val="C00000"/>
                    </a:solidFill>
                  </a:rPr>
                  <a:t> = </a:t>
                </a:r>
                <a:r>
                  <a:rPr lang="fr-FR" sz="1600" b="1" dirty="0">
                    <a:solidFill>
                      <a:srgbClr val="C00000"/>
                    </a:solidFill>
                  </a:rPr>
                  <a:t>450</a:t>
                </a:r>
                <a:endParaRPr lang="fr-MA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99E58FD-8C0A-4885-3398-776CC8A6F0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592" y="5191277"/>
                <a:ext cx="1932390" cy="451598"/>
              </a:xfrm>
              <a:prstGeom prst="rect">
                <a:avLst/>
              </a:prstGeom>
              <a:blipFill>
                <a:blip r:embed="rId7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2CE6CC4F-D2B2-2348-AA40-1423D592357C}"/>
              </a:ext>
            </a:extLst>
          </p:cNvPr>
          <p:cNvSpPr txBox="1"/>
          <p:nvPr/>
        </p:nvSpPr>
        <p:spPr>
          <a:xfrm>
            <a:off x="3759200" y="5191277"/>
            <a:ext cx="258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مبلغ التخفيض هو 450 درهما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DE04032-8934-8FED-A85F-80A0AA069D4C}"/>
              </a:ext>
            </a:extLst>
          </p:cNvPr>
          <p:cNvSpPr txBox="1"/>
          <p:nvPr/>
        </p:nvSpPr>
        <p:spPr>
          <a:xfrm>
            <a:off x="2627086" y="5717984"/>
            <a:ext cx="3237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ثمن التذكرة هذه السنة هو </a:t>
            </a:r>
            <a:r>
              <a:rPr lang="fr-FR" dirty="0">
                <a:solidFill>
                  <a:srgbClr val="C00000"/>
                </a:solidFill>
              </a:rPr>
              <a:t>1950</a:t>
            </a:r>
            <a:r>
              <a:rPr lang="ar-MA" dirty="0">
                <a:solidFill>
                  <a:srgbClr val="C00000"/>
                </a:solidFill>
              </a:rPr>
              <a:t> درهما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426ADA4-02A8-CA56-DB1F-CD9E9ECBC8AF}"/>
              </a:ext>
            </a:extLst>
          </p:cNvPr>
          <p:cNvSpPr txBox="1"/>
          <p:nvPr/>
        </p:nvSpPr>
        <p:spPr>
          <a:xfrm>
            <a:off x="534256" y="5705437"/>
            <a:ext cx="25851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dirty="0">
                <a:solidFill>
                  <a:srgbClr val="C00000"/>
                </a:solidFill>
              </a:rPr>
              <a:t>1500 + 450 = 1950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6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C46CC55-F227-CAE6-D0E7-D8F57E418E29}"/>
              </a:ext>
            </a:extLst>
          </p:cNvPr>
          <p:cNvGrpSpPr/>
          <p:nvPr/>
        </p:nvGrpSpPr>
        <p:grpSpPr>
          <a:xfrm>
            <a:off x="2097283" y="1808602"/>
            <a:ext cx="4949434" cy="3518582"/>
            <a:chOff x="1594808" y="2697602"/>
            <a:chExt cx="4949434" cy="351858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9431D90-4463-48A9-3B5F-F00F0D3D6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50046" y="2707865"/>
              <a:ext cx="2494196" cy="350831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3B72630-571F-A615-98E1-19F0BB743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4808" y="2697602"/>
              <a:ext cx="2517495" cy="35097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17689</TotalTime>
  <Words>1052</Words>
  <Application>Microsoft Office PowerPoint</Application>
  <PresentationFormat>Affichage à l'écran (4:3)</PresentationFormat>
  <Paragraphs>361</Paragraphs>
  <Slides>52</Slides>
  <Notes>12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52</vt:i4>
      </vt:variant>
    </vt:vector>
  </HeadingPairs>
  <TitlesOfParts>
    <vt:vector size="64" baseType="lpstr">
      <vt:lpstr>Aptos</vt:lpstr>
      <vt:lpstr>Aptos Display</vt:lpstr>
      <vt:lpstr>Arial</vt:lpstr>
      <vt:lpstr>Calibri</vt:lpstr>
      <vt:lpstr>Cambria Math</vt:lpstr>
      <vt:lpstr>DengXian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الخامس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307</cp:revision>
  <cp:lastPrinted>2025-08-13T10:11:39Z</cp:lastPrinted>
  <dcterms:created xsi:type="dcterms:W3CDTF">2025-08-01T12:31:49Z</dcterms:created>
  <dcterms:modified xsi:type="dcterms:W3CDTF">2026-03-25T08:24:47Z</dcterms:modified>
</cp:coreProperties>
</file>