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6"/>
  </p:notesMasterIdLst>
  <p:handoutMasterIdLst>
    <p:handoutMasterId r:id="rId57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52" r:id="rId12"/>
    <p:sldId id="926" r:id="rId13"/>
    <p:sldId id="931" r:id="rId14"/>
    <p:sldId id="1066" r:id="rId15"/>
    <p:sldId id="1036" r:id="rId16"/>
    <p:sldId id="1037" r:id="rId17"/>
    <p:sldId id="837" r:id="rId18"/>
    <p:sldId id="993" r:id="rId19"/>
    <p:sldId id="995" r:id="rId20"/>
    <p:sldId id="1067" r:id="rId21"/>
    <p:sldId id="1069" r:id="rId22"/>
    <p:sldId id="1070" r:id="rId23"/>
    <p:sldId id="1071" r:id="rId24"/>
    <p:sldId id="1072" r:id="rId25"/>
    <p:sldId id="1068" r:id="rId26"/>
    <p:sldId id="996" r:id="rId27"/>
    <p:sldId id="1073" r:id="rId28"/>
    <p:sldId id="998" r:id="rId29"/>
    <p:sldId id="1057" r:id="rId30"/>
    <p:sldId id="1058" r:id="rId31"/>
    <p:sldId id="1059" r:id="rId32"/>
    <p:sldId id="1063" r:id="rId33"/>
    <p:sldId id="1074" r:id="rId34"/>
    <p:sldId id="1064" r:id="rId35"/>
    <p:sldId id="1065" r:id="rId36"/>
    <p:sldId id="1041" r:id="rId37"/>
    <p:sldId id="1054" r:id="rId38"/>
    <p:sldId id="1055" r:id="rId39"/>
    <p:sldId id="1056" r:id="rId40"/>
    <p:sldId id="1010" r:id="rId41"/>
    <p:sldId id="848" r:id="rId42"/>
    <p:sldId id="922" r:id="rId43"/>
    <p:sldId id="924" r:id="rId44"/>
    <p:sldId id="849" r:id="rId45"/>
    <p:sldId id="914" r:id="rId46"/>
    <p:sldId id="1075" r:id="rId47"/>
    <p:sldId id="1077" r:id="rId48"/>
    <p:sldId id="1076" r:id="rId49"/>
    <p:sldId id="978" r:id="rId50"/>
    <p:sldId id="644" r:id="rId51"/>
    <p:sldId id="1053" r:id="rId52"/>
    <p:sldId id="809" r:id="rId53"/>
    <p:sldId id="956" r:id="rId54"/>
    <p:sldId id="789" r:id="rId55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862"/>
    <a:srgbClr val="BFBFBF"/>
    <a:srgbClr val="7FC5C2"/>
    <a:srgbClr val="17AB98"/>
    <a:srgbClr val="FFC000"/>
    <a:srgbClr val="B2B3AE"/>
    <a:srgbClr val="106585"/>
    <a:srgbClr val="FC8D00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94364" autoAdjust="0"/>
  </p:normalViewPr>
  <p:slideViewPr>
    <p:cSldViewPr snapToGrid="0">
      <p:cViewPr varScale="1">
        <p:scale>
          <a:sx n="71" d="100"/>
          <a:sy n="71" d="100"/>
        </p:scale>
        <p:origin x="104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E430-E3B0-0B1B-17D0-958AF901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2FD3C2-FE78-A36C-3049-0D31CC58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B00B24-83EF-337F-FCDC-04BB1BCC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CBD05-9095-70AD-D9C8-580288FA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85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88E5-A54D-C9B8-60BA-2920FFBE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AB1F43-5F29-2C87-5AF8-00ED349EC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681EA8-F8D4-7980-FAE4-8CE8E488C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1AC91D-85E0-8BE7-8882-9A6195CA9B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386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CFA0F-2CFC-4914-0197-33D23AA24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AD8847-7E2F-B1E1-84A9-03AB97F406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F963D81-86E5-EDA2-853F-1253A70422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653FAA-DBE3-A447-AF2F-BEE8E83D36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3314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CC743-B1B8-6089-EDEA-7725D164C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34C48F1-1325-791B-239C-CF6682B930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1C30BF9-A2B8-D01E-3B5E-378D777C29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2D9F00-1183-D9F4-2597-24F2E5DC3F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7144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475CB-D103-3A9A-0D88-276FB8D90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CC3921-EC96-B71A-E718-81A226225C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ACFA49-560F-ED0C-6252-70DBE666B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33CA3E-9BE8-B29C-3367-4AD992E9BD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47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emf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24.gif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gif"/><Relationship Id="rId4" Type="http://schemas.openxmlformats.org/officeDocument/2006/relationships/image" Target="../media/image4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27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0.png"/><Relationship Id="rId4" Type="http://schemas.openxmlformats.org/officeDocument/2006/relationships/image" Target="../media/image6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7.emf"/><Relationship Id="rId4" Type="http://schemas.openxmlformats.org/officeDocument/2006/relationships/image" Target="../media/image2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4.mp4"/><Relationship Id="rId7" Type="http://schemas.openxmlformats.org/officeDocument/2006/relationships/image" Target="../media/image2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161D911-9CB5-3496-882F-4C4C77EEAAC0}"/>
              </a:ext>
            </a:extLst>
          </p:cNvPr>
          <p:cNvGrpSpPr/>
          <p:nvPr/>
        </p:nvGrpSpPr>
        <p:grpSpPr>
          <a:xfrm>
            <a:off x="448537" y="2326167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4BF0C3C-188D-DF99-3DEC-9CE7C243C1A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32E3327A-B292-E181-2C13-B3A9954AA2A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17F1640E-19E5-A762-10AC-655BAF4AF0E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3882511-6AEA-2456-6240-25F6C8AEA1BB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9C53E38-734B-EE14-17C9-33444B83141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CE6C7D58-6B96-2A27-F043-F66A30EC2BD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7B0B1188-2CBC-80B2-FC97-AD213CA29AD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57C008D-538D-E029-0276-49484CE04B3C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9AF856D9-0B87-1232-4755-21EC01E4993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1" name="Organigramme : Terminateur 21">
              <a:extLst>
                <a:ext uri="{FF2B5EF4-FFF2-40B4-BE49-F238E27FC236}">
                  <a16:creationId xmlns:a16="http://schemas.microsoft.com/office/drawing/2014/main" id="{6E62F0B0-FB7B-201E-C3DC-211697D3BCE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8E0D5C20-6218-CD96-220D-ADF0247E296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المئوية(3)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1AF7CFE-B932-53E6-A385-05683FD661F2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A8FE770-1F49-160B-32C8-154EBFD22DC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45" name="Organigramme : Terminateur 21">
              <a:extLst>
                <a:ext uri="{FF2B5EF4-FFF2-40B4-BE49-F238E27FC236}">
                  <a16:creationId xmlns:a16="http://schemas.microsoft.com/office/drawing/2014/main" id="{70FF68DE-BDA1-5C03-537D-C41A206DD9C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Espace réservé du texte 5">
              <a:extLst>
                <a:ext uri="{FF2B5EF4-FFF2-40B4-BE49-F238E27FC236}">
                  <a16:creationId xmlns:a16="http://schemas.microsoft.com/office/drawing/2014/main" id="{AE4C5C97-4851-4C37-A324-1A1BC015C4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pic>
        <p:nvPicPr>
          <p:cNvPr id="47" name="Image 46">
            <a:extLst>
              <a:ext uri="{FF2B5EF4-FFF2-40B4-BE49-F238E27FC236}">
                <a16:creationId xmlns:a16="http://schemas.microsoft.com/office/drawing/2014/main" id="{007FE3EF-8949-3A7E-ED8E-8FEEB7A87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2554626"/>
            <a:ext cx="3938021" cy="940822"/>
          </a:xfrm>
          <a:prstGeom prst="rect">
            <a:avLst/>
          </a:prstGeom>
        </p:spPr>
      </p:pic>
      <p:sp>
        <p:nvSpPr>
          <p:cNvPr id="48" name="Organigramme : Terminateur 21">
            <a:extLst>
              <a:ext uri="{FF2B5EF4-FFF2-40B4-BE49-F238E27FC236}">
                <a16:creationId xmlns:a16="http://schemas.microsoft.com/office/drawing/2014/main" id="{CA7827AB-D031-9985-3364-C461A660BB44}"/>
              </a:ext>
            </a:extLst>
          </p:cNvPr>
          <p:cNvSpPr/>
          <p:nvPr/>
        </p:nvSpPr>
        <p:spPr>
          <a:xfrm>
            <a:off x="2690107" y="232133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Espace réservé du texte 5">
            <a:extLst>
              <a:ext uri="{FF2B5EF4-FFF2-40B4-BE49-F238E27FC236}">
                <a16:creationId xmlns:a16="http://schemas.microsoft.com/office/drawing/2014/main" id="{37EE77B6-773D-AFDB-D7A3-A2AD880D17B1}"/>
              </a:ext>
            </a:extLst>
          </p:cNvPr>
          <p:cNvSpPr txBox="1">
            <a:spLocks/>
          </p:cNvSpPr>
          <p:nvPr/>
        </p:nvSpPr>
        <p:spPr>
          <a:xfrm>
            <a:off x="607366" y="2698314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النسبة المئوية (2)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0C970AA-1432-6F35-1D1F-28CF6A1F63E8}"/>
              </a:ext>
            </a:extLst>
          </p:cNvPr>
          <p:cNvGrpSpPr/>
          <p:nvPr/>
        </p:nvGrpSpPr>
        <p:grpSpPr>
          <a:xfrm>
            <a:off x="4756648" y="220561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E001291-AEA9-924D-62DD-28BC0B230BD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2D914A45-D517-841E-0803-995193D4AC6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A2A9BD42-B4F8-91F9-E0D1-59A1BBA34A7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المئوية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النسبة المئوية (2)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8E9C96-FA5E-509B-0911-C409FD4A2297}"/>
              </a:ext>
            </a:extLst>
          </p:cNvPr>
          <p:cNvGrpSpPr/>
          <p:nvPr/>
        </p:nvGrpSpPr>
        <p:grpSpPr>
          <a:xfrm>
            <a:off x="1646379" y="2584629"/>
            <a:ext cx="4949434" cy="3557937"/>
            <a:chOff x="1594808" y="2673529"/>
            <a:chExt cx="4949434" cy="355793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50046" y="2698729"/>
              <a:ext cx="2494196" cy="352659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4808" y="2673529"/>
              <a:ext cx="2517495" cy="35579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التعبير عن تمثيلات بكتابة النسبة المئوية 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1BB0E16-2C1D-7F99-1E03-BBB856AAE3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250" y="2119919"/>
            <a:ext cx="7887029" cy="413644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F32A8A9-20AA-D92F-E890-77FF35FA7A89}"/>
              </a:ext>
            </a:extLst>
          </p:cNvPr>
          <p:cNvSpPr txBox="1"/>
          <p:nvPr/>
        </p:nvSpPr>
        <p:spPr>
          <a:xfrm>
            <a:off x="2321310" y="3988086"/>
            <a:ext cx="733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1653E75-EE60-B138-7A56-0CF87F998BC4}"/>
              </a:ext>
            </a:extLst>
          </p:cNvPr>
          <p:cNvSpPr txBox="1"/>
          <p:nvPr/>
        </p:nvSpPr>
        <p:spPr>
          <a:xfrm>
            <a:off x="2321309" y="5226148"/>
            <a:ext cx="733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DCDF2BE-1145-ACE9-CDAF-4DFDCFABC849}"/>
              </a:ext>
            </a:extLst>
          </p:cNvPr>
          <p:cNvSpPr txBox="1"/>
          <p:nvPr/>
        </p:nvSpPr>
        <p:spPr>
          <a:xfrm>
            <a:off x="5521710" y="3429000"/>
            <a:ext cx="733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0BA1CD9-BE9B-65ED-CF09-9B918332F5BA}"/>
              </a:ext>
            </a:extLst>
          </p:cNvPr>
          <p:cNvSpPr txBox="1"/>
          <p:nvPr/>
        </p:nvSpPr>
        <p:spPr>
          <a:xfrm>
            <a:off x="5543480" y="4738081"/>
            <a:ext cx="733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508001" y="881801"/>
            <a:ext cx="7008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 اكتبوا على شكل كسر عشري مقامه 100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15" name="Image 14" descr="Une image contenant Graphiqu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5D60A3A4-1230-1265-69FD-DFE8A585DF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782" y="3779023"/>
            <a:ext cx="925683" cy="745204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DD95BB1-E193-FA06-10C5-3C35C40C7B63}"/>
              </a:ext>
            </a:extLst>
          </p:cNvPr>
          <p:cNvSpPr/>
          <p:nvPr/>
        </p:nvSpPr>
        <p:spPr>
          <a:xfrm>
            <a:off x="3779877" y="3917647"/>
            <a:ext cx="1842811" cy="1023090"/>
          </a:xfrm>
          <a:prstGeom prst="roundRect">
            <a:avLst/>
          </a:prstGeom>
          <a:solidFill>
            <a:schemeClr val="bg1"/>
          </a:solidFill>
          <a:ln>
            <a:solidFill>
              <a:srgbClr val="F6BB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B865D7A-FC25-DCC3-CDC5-A431C31F3A18}"/>
              </a:ext>
            </a:extLst>
          </p:cNvPr>
          <p:cNvSpPr txBox="1"/>
          <p:nvPr/>
        </p:nvSpPr>
        <p:spPr>
          <a:xfrm>
            <a:off x="5622688" y="4408308"/>
            <a:ext cx="20294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اُكْتُبواْ في دَفاتِرِكُمْ: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C3455B9-21E1-1AC6-B978-DDC826CF9593}"/>
              </a:ext>
            </a:extLst>
          </p:cNvPr>
          <p:cNvSpPr/>
          <p:nvPr/>
        </p:nvSpPr>
        <p:spPr>
          <a:xfrm>
            <a:off x="3533677" y="4151625"/>
            <a:ext cx="518787" cy="508234"/>
          </a:xfrm>
          <a:prstGeom prst="ellipse">
            <a:avLst/>
          </a:prstGeom>
          <a:solidFill>
            <a:srgbClr val="FFC000"/>
          </a:solidFill>
          <a:ln>
            <a:solidFill>
              <a:srgbClr val="17AB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6561A19-40B0-DC4B-B145-51EA99B05083}"/>
              </a:ext>
            </a:extLst>
          </p:cNvPr>
          <p:cNvSpPr txBox="1"/>
          <p:nvPr/>
        </p:nvSpPr>
        <p:spPr>
          <a:xfrm>
            <a:off x="3603453" y="4164158"/>
            <a:ext cx="375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ED69B3F-5A16-1106-868F-CC0F307A7DC1}"/>
                  </a:ext>
                </a:extLst>
              </p:cNvPr>
              <p:cNvSpPr txBox="1"/>
              <p:nvPr/>
            </p:nvSpPr>
            <p:spPr>
              <a:xfrm>
                <a:off x="4082901" y="4055271"/>
                <a:ext cx="2743167" cy="791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10486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0" i="1" smtClean="0">
                            <a:solidFill>
                              <a:srgbClr val="10486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104862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104862"/>
                    </a:solidFill>
                  </a:rPr>
                  <a:t>  =</a:t>
                </a:r>
                <a:r>
                  <a:rPr lang="ar-MA" sz="3200" dirty="0">
                    <a:solidFill>
                      <a:srgbClr val="104862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>
                            <a:solidFill>
                              <a:srgbClr val="10486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104862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104862"/>
                    </a:solidFill>
                  </a:rPr>
                  <a:t> </a:t>
                </a:r>
                <a:endParaRPr lang="fr-MA" sz="3200" dirty="0">
                  <a:solidFill>
                    <a:srgbClr val="104862"/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0ED69B3F-5A16-1106-868F-CC0F307A7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901" y="4055271"/>
                <a:ext cx="2743167" cy="791820"/>
              </a:xfrm>
              <a:prstGeom prst="rect">
                <a:avLst/>
              </a:prstGeom>
              <a:blipFill>
                <a:blip r:embed="rId5"/>
                <a:stretch>
                  <a:fillRect b="-1307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e 24">
            <a:extLst>
              <a:ext uri="{FF2B5EF4-FFF2-40B4-BE49-F238E27FC236}">
                <a16:creationId xmlns:a16="http://schemas.microsoft.com/office/drawing/2014/main" id="{D6387550-0E8F-BABC-E4E3-11D7BDFED16D}"/>
              </a:ext>
            </a:extLst>
          </p:cNvPr>
          <p:cNvGrpSpPr/>
          <p:nvPr/>
        </p:nvGrpSpPr>
        <p:grpSpPr>
          <a:xfrm>
            <a:off x="1215541" y="2449692"/>
            <a:ext cx="5848808" cy="1091693"/>
            <a:chOff x="812247" y="1554480"/>
            <a:chExt cx="5848808" cy="1091693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2087F27-67A9-3949-11EB-375FB50EFA1D}"/>
                </a:ext>
              </a:extLst>
            </p:cNvPr>
            <p:cNvGrpSpPr/>
            <p:nvPr/>
          </p:nvGrpSpPr>
          <p:grpSpPr>
            <a:xfrm>
              <a:off x="1092854" y="1554480"/>
              <a:ext cx="5568201" cy="1091693"/>
              <a:chOff x="1848631" y="2616985"/>
              <a:chExt cx="5330312" cy="666842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FCBADC5-F2F9-4147-277D-1A6DAA777B53}"/>
                  </a:ext>
                </a:extLst>
              </p:cNvPr>
              <p:cNvSpPr/>
              <p:nvPr/>
            </p:nvSpPr>
            <p:spPr>
              <a:xfrm>
                <a:off x="1848631" y="2616985"/>
                <a:ext cx="3421088" cy="564279"/>
              </a:xfrm>
              <a:prstGeom prst="roundRect">
                <a:avLst/>
              </a:prstGeom>
              <a:solidFill>
                <a:srgbClr val="FFEFB9"/>
              </a:solidFill>
              <a:ln>
                <a:solidFill>
                  <a:srgbClr val="17AB9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A0E889A-3508-EA6C-FA68-9792C6E30A72}"/>
                  </a:ext>
                </a:extLst>
              </p:cNvPr>
              <p:cNvSpPr txBox="1"/>
              <p:nvPr/>
            </p:nvSpPr>
            <p:spPr>
              <a:xfrm>
                <a:off x="2326931" y="2637496"/>
                <a:ext cx="31090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39000A5-7AE5-E541-2DC4-D779403AD4D7}"/>
                  </a:ext>
                </a:extLst>
              </p:cNvPr>
              <p:cNvSpPr txBox="1"/>
              <p:nvPr/>
            </p:nvSpPr>
            <p:spPr>
              <a:xfrm>
                <a:off x="4896465" y="2768475"/>
                <a:ext cx="228247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مِ</a:t>
                </a:r>
                <a:r>
                  <a:rPr kumimoji="0" lang="ar-M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ثالٌ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: </a:t>
                </a:r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ZoneTexte 1">
                  <a:extLst>
                    <a:ext uri="{FF2B5EF4-FFF2-40B4-BE49-F238E27FC236}">
                      <a16:creationId xmlns:a16="http://schemas.microsoft.com/office/drawing/2014/main" id="{FBE5C5A9-E7DA-AE59-37E0-FE141F9FAFAC}"/>
                    </a:ext>
                  </a:extLst>
                </p:cNvPr>
                <p:cNvSpPr txBox="1"/>
                <p:nvPr/>
              </p:nvSpPr>
              <p:spPr>
                <a:xfrm>
                  <a:off x="2060194" y="1611352"/>
                  <a:ext cx="2743167" cy="804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fr-FR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32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a14:m>
                  <a:r>
                    <a:rPr lang="fr-FR" sz="3200" b="1" dirty="0">
                      <a:solidFill>
                        <a:srgbClr val="002060"/>
                      </a:solidFill>
                    </a:rPr>
                    <a:t>  </a:t>
                  </a:r>
                  <a:r>
                    <a:rPr lang="fr-FR" sz="3200" dirty="0">
                      <a:solidFill>
                        <a:srgbClr val="FF0000"/>
                      </a:solidFill>
                    </a:rPr>
                    <a:t>=</a:t>
                  </a:r>
                  <a:r>
                    <a:rPr lang="ar-MA" sz="3200" dirty="0">
                      <a:solidFill>
                        <a:srgbClr val="FF0000"/>
                      </a:solidFill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fr-FR" sz="32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?</m:t>
                          </m:r>
                        </m:num>
                        <m:den>
                          <m:r>
                            <a:rPr lang="fr-FR" sz="32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a14:m>
                  <a:r>
                    <a:rPr lang="fr-FR" sz="3200" dirty="0">
                      <a:solidFill>
                        <a:srgbClr val="002060"/>
                      </a:solidFill>
                    </a:rPr>
                    <a:t> </a:t>
                  </a:r>
                  <a:endParaRPr lang="fr-MA" sz="3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" name="ZoneTexte 1">
                  <a:extLst>
                    <a:ext uri="{FF2B5EF4-FFF2-40B4-BE49-F238E27FC236}">
                      <a16:creationId xmlns:a16="http://schemas.microsoft.com/office/drawing/2014/main" id="{FBE5C5A9-E7DA-AE59-37E0-FE141F9FAF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0194" y="1611352"/>
                  <a:ext cx="2743167" cy="804387"/>
                </a:xfrm>
                <a:prstGeom prst="rect">
                  <a:avLst/>
                </a:prstGeom>
                <a:blipFill>
                  <a:blip r:embed="rId6"/>
                  <a:stretch>
                    <a:fillRect b="-12879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E88DE8B5-C035-6763-942F-726096B66778}"/>
                </a:ext>
              </a:extLst>
            </p:cNvPr>
            <p:cNvSpPr/>
            <p:nvPr/>
          </p:nvSpPr>
          <p:spPr>
            <a:xfrm>
              <a:off x="812247" y="1752406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166F9B3D-EFC5-D7DC-102B-758BC6608FA2}"/>
                </a:ext>
              </a:extLst>
            </p:cNvPr>
            <p:cNvSpPr txBox="1"/>
            <p:nvPr/>
          </p:nvSpPr>
          <p:spPr>
            <a:xfrm>
              <a:off x="882023" y="1764939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519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CCE467F-971D-10C7-A67C-DE78815D550F}"/>
                  </a:ext>
                </a:extLst>
              </p:cNvPr>
              <p:cNvSpPr txBox="1"/>
              <p:nvPr/>
            </p:nvSpPr>
            <p:spPr>
              <a:xfrm>
                <a:off x="1828833" y="1915702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fr-FR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7CCE467F-971D-10C7-A67C-DE78815D55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33" y="1915702"/>
                <a:ext cx="2743167" cy="834716"/>
              </a:xfrm>
              <a:prstGeom prst="rect">
                <a:avLst/>
              </a:prstGeom>
              <a:blipFill>
                <a:blip r:embed="rId5"/>
                <a:stretch>
                  <a:fillRect b="-87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FBF4A45-1835-9681-DA11-B069DBFBE5E5}"/>
                  </a:ext>
                </a:extLst>
              </p:cNvPr>
              <p:cNvSpPr txBox="1"/>
              <p:nvPr/>
            </p:nvSpPr>
            <p:spPr>
              <a:xfrm>
                <a:off x="1828833" y="3141255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MA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FBF4A45-1835-9681-DA11-B069DBFBE5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33" y="3141255"/>
                <a:ext cx="2743167" cy="834716"/>
              </a:xfrm>
              <a:prstGeom prst="rect">
                <a:avLst/>
              </a:prstGeom>
              <a:blipFill>
                <a:blip r:embed="rId6"/>
                <a:stretch>
                  <a:fillRect b="-87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4401E07-A462-773B-5C03-2CE2D74CB577}"/>
                  </a:ext>
                </a:extLst>
              </p:cNvPr>
              <p:cNvSpPr txBox="1"/>
              <p:nvPr/>
            </p:nvSpPr>
            <p:spPr>
              <a:xfrm>
                <a:off x="4824582" y="2007776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num>
                      <m:den>
                        <m:r>
                          <a:rPr lang="fr-FR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24401E07-A462-773B-5C03-2CE2D74CB5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582" y="2007776"/>
                <a:ext cx="2743167" cy="834716"/>
              </a:xfrm>
              <a:prstGeom prst="rect">
                <a:avLst/>
              </a:prstGeom>
              <a:blipFill>
                <a:blip r:embed="rId7"/>
                <a:stretch>
                  <a:fillRect b="-94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FC9CA8F-EC73-A8FB-873E-707430310876}"/>
                  </a:ext>
                </a:extLst>
              </p:cNvPr>
              <p:cNvSpPr txBox="1"/>
              <p:nvPr/>
            </p:nvSpPr>
            <p:spPr>
              <a:xfrm>
                <a:off x="4750559" y="3141255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FC9CA8F-EC73-A8FB-873E-707430310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559" y="3141255"/>
                <a:ext cx="2743167" cy="834716"/>
              </a:xfrm>
              <a:prstGeom prst="rect">
                <a:avLst/>
              </a:prstGeom>
              <a:blipFill>
                <a:blip r:embed="rId8"/>
                <a:stretch>
                  <a:fillRect b="-87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89053CD-1EC3-F387-973C-E342EB6E50B4}"/>
                  </a:ext>
                </a:extLst>
              </p:cNvPr>
              <p:cNvSpPr txBox="1"/>
              <p:nvPr/>
            </p:nvSpPr>
            <p:spPr>
              <a:xfrm>
                <a:off x="1828832" y="4408372"/>
                <a:ext cx="2743167" cy="804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𝟎𝟓</m:t>
                    </m:r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89053CD-1EC3-F387-973C-E342EB6E5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32" y="4408372"/>
                <a:ext cx="2743167" cy="804387"/>
              </a:xfrm>
              <a:prstGeom prst="rect">
                <a:avLst/>
              </a:prstGeom>
              <a:blipFill>
                <a:blip r:embed="rId9"/>
                <a:stretch>
                  <a:fillRect b="-1287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35781C7-B7C3-2DF6-4B48-805933F27D88}"/>
                  </a:ext>
                </a:extLst>
              </p:cNvPr>
              <p:cNvSpPr txBox="1"/>
              <p:nvPr/>
            </p:nvSpPr>
            <p:spPr>
              <a:xfrm>
                <a:off x="4750558" y="4325245"/>
                <a:ext cx="2743167" cy="804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35781C7-B7C3-2DF6-4B48-805933F27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558" y="4325245"/>
                <a:ext cx="2743167" cy="804387"/>
              </a:xfrm>
              <a:prstGeom prst="rect">
                <a:avLst/>
              </a:prstGeom>
              <a:blipFill>
                <a:blip r:embed="rId10"/>
                <a:stretch>
                  <a:fillRect b="-1374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28D55C81-6240-3D36-595A-771A3CFD7B05}"/>
                  </a:ext>
                </a:extLst>
              </p:cNvPr>
              <p:cNvSpPr txBox="1"/>
              <p:nvPr/>
            </p:nvSpPr>
            <p:spPr>
              <a:xfrm>
                <a:off x="1828833" y="1915702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fr-FR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𝟒𝟎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28D55C81-6240-3D36-595A-771A3CFD7B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33" y="1915702"/>
                <a:ext cx="2743167" cy="834716"/>
              </a:xfrm>
              <a:prstGeom prst="rect">
                <a:avLst/>
              </a:prstGeom>
              <a:blipFill>
                <a:blip r:embed="rId3"/>
                <a:stretch>
                  <a:fillRect b="-87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609899A-0286-C370-7C5B-24107654A1F7}"/>
                  </a:ext>
                </a:extLst>
              </p:cNvPr>
              <p:cNvSpPr txBox="1"/>
              <p:nvPr/>
            </p:nvSpPr>
            <p:spPr>
              <a:xfrm>
                <a:off x="1828833" y="3141255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ar-MA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609899A-0286-C370-7C5B-24107654A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33" y="3141255"/>
                <a:ext cx="2743167" cy="834716"/>
              </a:xfrm>
              <a:prstGeom prst="rect">
                <a:avLst/>
              </a:prstGeom>
              <a:blipFill>
                <a:blip r:embed="rId4"/>
                <a:stretch>
                  <a:fillRect b="-87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1330119-F5D0-604A-F14A-EA1900F35731}"/>
                  </a:ext>
                </a:extLst>
              </p:cNvPr>
              <p:cNvSpPr txBox="1"/>
              <p:nvPr/>
            </p:nvSpPr>
            <p:spPr>
              <a:xfrm>
                <a:off x="4824582" y="2007776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num>
                      <m:den>
                        <m:r>
                          <a:rPr lang="fr-FR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𝟏𝟓𝟎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1330119-F5D0-604A-F14A-EA1900F35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582" y="2007776"/>
                <a:ext cx="2743167" cy="834716"/>
              </a:xfrm>
              <a:prstGeom prst="rect">
                <a:avLst/>
              </a:prstGeom>
              <a:blipFill>
                <a:blip r:embed="rId5"/>
                <a:stretch>
                  <a:fillRect b="-94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76482E-9447-F2C1-C3BE-69FA3F179C8B}"/>
                  </a:ext>
                </a:extLst>
              </p:cNvPr>
              <p:cNvSpPr txBox="1"/>
              <p:nvPr/>
            </p:nvSpPr>
            <p:spPr>
              <a:xfrm>
                <a:off x="4750559" y="3141255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MA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fr-FR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76482E-9447-F2C1-C3BE-69FA3F179C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559" y="3141255"/>
                <a:ext cx="2743167" cy="834716"/>
              </a:xfrm>
              <a:prstGeom prst="rect">
                <a:avLst/>
              </a:prstGeom>
              <a:blipFill>
                <a:blip r:embed="rId6"/>
                <a:stretch>
                  <a:fillRect b="-94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42FE06B-8559-964C-0386-4810BD717CCF}"/>
                  </a:ext>
                </a:extLst>
              </p:cNvPr>
              <p:cNvSpPr txBox="1"/>
              <p:nvPr/>
            </p:nvSpPr>
            <p:spPr>
              <a:xfrm>
                <a:off x="1828832" y="4408372"/>
                <a:ext cx="2743167" cy="804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𝟎𝟓</m:t>
                    </m:r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42FE06B-8559-964C-0386-4810BD717C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32" y="4408372"/>
                <a:ext cx="2743167" cy="804387"/>
              </a:xfrm>
              <a:prstGeom prst="rect">
                <a:avLst/>
              </a:prstGeom>
              <a:blipFill>
                <a:blip r:embed="rId7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E40E239-CC9D-A75D-7FCF-D3844C760A8A}"/>
                  </a:ext>
                </a:extLst>
              </p:cNvPr>
              <p:cNvSpPr txBox="1"/>
              <p:nvPr/>
            </p:nvSpPr>
            <p:spPr>
              <a:xfrm>
                <a:off x="4750558" y="4325245"/>
                <a:ext cx="2743167" cy="804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r>
                  <a:rPr lang="fr-FR" sz="3200" b="1" dirty="0">
                    <a:solidFill>
                      <a:srgbClr val="002060"/>
                    </a:solidFill>
                  </a:rPr>
                  <a:t>  </a:t>
                </a:r>
                <a:r>
                  <a:rPr lang="fr-FR" sz="3200" dirty="0">
                    <a:solidFill>
                      <a:srgbClr val="FF0000"/>
                    </a:solidFill>
                  </a:rPr>
                  <a:t>=</a:t>
                </a:r>
                <a:r>
                  <a:rPr lang="ar-MA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𝟕𝟎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E40E239-CC9D-A75D-7FCF-D3844C760A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558" y="4325245"/>
                <a:ext cx="2743167" cy="804387"/>
              </a:xfrm>
              <a:prstGeom prst="rect">
                <a:avLst/>
              </a:prstGeom>
              <a:blipFill>
                <a:blip r:embed="rId8"/>
                <a:stretch>
                  <a:fillRect b="-1374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أعبر عن تمثيل بكتابة نسبة مئوية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سنتذكر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كيف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نعبر عن تمثيل بنسبة مئوية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1127AC6-F861-6ACD-6FD6-39C0D3A77558}"/>
              </a:ext>
            </a:extLst>
          </p:cNvPr>
          <p:cNvGrpSpPr/>
          <p:nvPr/>
        </p:nvGrpSpPr>
        <p:grpSpPr>
          <a:xfrm>
            <a:off x="1038633" y="1900050"/>
            <a:ext cx="7066734" cy="3901282"/>
            <a:chOff x="1038633" y="1900050"/>
            <a:chExt cx="7066734" cy="3901282"/>
          </a:xfrm>
        </p:grpSpPr>
        <p:pic>
          <p:nvPicPr>
            <p:cNvPr id="6" name="Image 5" descr="Une image contenant texte, Police, ligne, tableau blanc&#10;&#10;Le contenu généré par l’IA peut être incorrect.">
              <a:extLst>
                <a:ext uri="{FF2B5EF4-FFF2-40B4-BE49-F238E27FC236}">
                  <a16:creationId xmlns:a16="http://schemas.microsoft.com/office/drawing/2014/main" id="{B63571B8-A416-B12D-EB41-B5713BDA4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8633" y="1900050"/>
              <a:ext cx="7066734" cy="3901282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90E9AF8-3133-0340-79F4-6969FD203E05}"/>
                </a:ext>
              </a:extLst>
            </p:cNvPr>
            <p:cNvSpPr txBox="1"/>
            <p:nvPr/>
          </p:nvSpPr>
          <p:spPr>
            <a:xfrm>
              <a:off x="1616364" y="2567709"/>
              <a:ext cx="5661891" cy="27432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02C6686D-85BC-41FB-52F0-D606A2C7EF0B}"/>
              </a:ext>
            </a:extLst>
          </p:cNvPr>
          <p:cNvSpPr txBox="1"/>
          <p:nvPr/>
        </p:nvSpPr>
        <p:spPr>
          <a:xfrm>
            <a:off x="2006600" y="3112593"/>
            <a:ext cx="523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أكتب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الكسر العشري للتعبير عن التمثيل </a:t>
            </a:r>
            <a:endParaRPr lang="fr-FR" sz="2400" dirty="0">
              <a:solidFill>
                <a:srgbClr val="10486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7530A1-F553-F17D-00BC-196B220E7FA6}"/>
              </a:ext>
            </a:extLst>
          </p:cNvPr>
          <p:cNvSpPr txBox="1"/>
          <p:nvPr/>
        </p:nvSpPr>
        <p:spPr>
          <a:xfrm>
            <a:off x="2006600" y="3848601"/>
            <a:ext cx="523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أكتب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الكسر العشري المكافئ والذي مقامه 100 </a:t>
            </a:r>
            <a:endParaRPr lang="fr-FR" sz="2400" dirty="0">
              <a:solidFill>
                <a:srgbClr val="10486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1C3A73-0E86-51D4-9373-8EE541D940F1}"/>
              </a:ext>
            </a:extLst>
          </p:cNvPr>
          <p:cNvSpPr txBox="1"/>
          <p:nvPr/>
        </p:nvSpPr>
        <p:spPr>
          <a:xfrm>
            <a:off x="1616364" y="4513151"/>
            <a:ext cx="5661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أعبر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عن التمثيل بكتابة الكسر على شكل </a:t>
            </a:r>
            <a:r>
              <a:rPr lang="ar-MA" sz="24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مئوية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sz="2400" b="1" dirty="0">
              <a:solidFill>
                <a:srgbClr val="10486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4031E-3CCC-FE15-5C42-646269D4B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AC32D24-FA86-5143-9F9E-37309022E523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الآن. سنوظف الكتابة العشرية للكسر قبل التعبير بالنسبة المئوية. 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2F19A0-0392-E03F-EED4-BE7E99D13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cercle, ligne, diagramme, Symétrie&#10;&#10;Le contenu généré par l’IA peut être incorrect.">
            <a:extLst>
              <a:ext uri="{FF2B5EF4-FFF2-40B4-BE49-F238E27FC236}">
                <a16:creationId xmlns:a16="http://schemas.microsoft.com/office/drawing/2014/main" id="{C86DB2CC-D0C8-1378-87B0-CB0264824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02" y="2129629"/>
            <a:ext cx="2552795" cy="253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38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52BD5-DAC6-4BEE-D473-253ED7DCC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006E1A0-04D0-C767-AFA7-963B8C660C71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بداية نعبر عن التمثيل بكتابة كسر عشري مقامه 100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9DA5F7C-80F6-E8A3-1876-A256E316D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cercle, ligne, diagramme, Symétrie&#10;&#10;Le contenu généré par l’IA peut être incorrect.">
            <a:extLst>
              <a:ext uri="{FF2B5EF4-FFF2-40B4-BE49-F238E27FC236}">
                <a16:creationId xmlns:a16="http://schemas.microsoft.com/office/drawing/2014/main" id="{210AC946-C95F-A6FB-9EBD-CB90C9598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02" y="2129629"/>
            <a:ext cx="2552795" cy="25350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22DC682-23E7-EA8A-EB00-A04ACC24C2B2}"/>
                  </a:ext>
                </a:extLst>
              </p:cNvPr>
              <p:cNvSpPr txBox="1"/>
              <p:nvPr/>
            </p:nvSpPr>
            <p:spPr>
              <a:xfrm>
                <a:off x="4164139" y="4972667"/>
                <a:ext cx="2743167" cy="834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fr-FR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fr-FR" sz="3200" dirty="0">
                    <a:solidFill>
                      <a:srgbClr val="002060"/>
                    </a:solidFill>
                  </a:rPr>
                  <a:t> </a:t>
                </a:r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22DC682-23E7-EA8A-EB00-A04ACC24C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4139" y="4972667"/>
                <a:ext cx="2743167" cy="8347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1541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156EF-7EE9-388D-3764-73BEB868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9A080F5-F413-BA5D-AA3D-4F94AA6908B2}"/>
              </a:ext>
            </a:extLst>
          </p:cNvPr>
          <p:cNvSpPr txBox="1"/>
          <p:nvPr/>
        </p:nvSpPr>
        <p:spPr>
          <a:xfrm>
            <a:off x="257679" y="791377"/>
            <a:ext cx="7214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بداية نعبر عن التمثيل بكتابة كسر عشري مقامه 100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يصرح الأستاذ بكيفية استنتاج الكسر العشري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3183088-B84C-C66A-6E67-505A0B66E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cercle, ligne, diagramme, Symétrie&#10;&#10;Le contenu généré par l’IA peut être incorrect.">
            <a:extLst>
              <a:ext uri="{FF2B5EF4-FFF2-40B4-BE49-F238E27FC236}">
                <a16:creationId xmlns:a16="http://schemas.microsoft.com/office/drawing/2014/main" id="{B9D3FA32-3FD0-3311-65CC-5CE66D0DA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02" y="2129629"/>
            <a:ext cx="2552795" cy="25350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0B8EF3E-214A-13BB-F58B-8ABD0E35D44F}"/>
                  </a:ext>
                </a:extLst>
              </p:cNvPr>
              <p:cNvSpPr txBox="1"/>
              <p:nvPr/>
            </p:nvSpPr>
            <p:spPr>
              <a:xfrm>
                <a:off x="3064889" y="5093691"/>
                <a:ext cx="2743167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𝟕𝟎</m:t>
                          </m:r>
                        </m:num>
                        <m:den>
                          <m:r>
                            <a:rPr lang="fr-FR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0B8EF3E-214A-13BB-F58B-8ABD0E35D4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4889" y="5093691"/>
                <a:ext cx="2743167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4259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1DBC9-1DC0-BE08-59E1-DF8209410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6DA5251-5B4F-4C4E-265E-33C2CE82F1AF}"/>
              </a:ext>
            </a:extLst>
          </p:cNvPr>
          <p:cNvSpPr txBox="1"/>
          <p:nvPr/>
        </p:nvSpPr>
        <p:spPr>
          <a:xfrm>
            <a:off x="257679" y="791377"/>
            <a:ext cx="7214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سأكتب الكسر على شكل عدد عشري.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يصرح الأستاذ بكيفية استنتاج العدد العشري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80D0E21-DFE5-54EB-4D29-87EF8B4FC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cercle, ligne, diagramme, Symétrie&#10;&#10;Le contenu généré par l’IA peut être incorrect.">
            <a:extLst>
              <a:ext uri="{FF2B5EF4-FFF2-40B4-BE49-F238E27FC236}">
                <a16:creationId xmlns:a16="http://schemas.microsoft.com/office/drawing/2014/main" id="{56A42CEA-991E-AD80-0D3D-329CE5EFA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02" y="2129629"/>
            <a:ext cx="2552795" cy="25350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921B6CD7-9400-3096-0EE2-72A5CE584631}"/>
                  </a:ext>
                </a:extLst>
              </p:cNvPr>
              <p:cNvSpPr txBox="1"/>
              <p:nvPr/>
            </p:nvSpPr>
            <p:spPr>
              <a:xfrm>
                <a:off x="3064889" y="5093691"/>
                <a:ext cx="2743167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𝟕𝟎</m:t>
                          </m:r>
                        </m:num>
                        <m:den>
                          <m:r>
                            <a:rPr lang="fr-FR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fr-FR" sz="32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70</m:t>
                      </m:r>
                    </m:oMath>
                  </m:oMathPara>
                </a14:m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921B6CD7-9400-3096-0EE2-72A5CE5846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4889" y="5093691"/>
                <a:ext cx="2743167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7332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1BF25-0E60-960E-A113-B7F8C0E84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632ACC-8E30-874F-06D9-0C876DE12FF0}"/>
              </a:ext>
            </a:extLst>
          </p:cNvPr>
          <p:cNvSpPr txBox="1"/>
          <p:nvPr/>
        </p:nvSpPr>
        <p:spPr>
          <a:xfrm>
            <a:off x="257679" y="7913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أخيرا.  أعبر عن التمثيل بالنسبة المئوية التي يمثلها الجزء الملون من الكل.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يقرأ؟ 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C061099-54FB-ECD3-965B-7EF012C6F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cercle, ligne, diagramme, Symétrie&#10;&#10;Le contenu généré par l’IA peut être incorrect.">
            <a:extLst>
              <a:ext uri="{FF2B5EF4-FFF2-40B4-BE49-F238E27FC236}">
                <a16:creationId xmlns:a16="http://schemas.microsoft.com/office/drawing/2014/main" id="{4DA0FB82-8996-A4A5-690E-ADD60F813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02" y="2129629"/>
            <a:ext cx="2552795" cy="25350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F5BEFFE-692B-3982-C678-37EF5740BC1D}"/>
                  </a:ext>
                </a:extLst>
              </p:cNvPr>
              <p:cNvSpPr txBox="1"/>
              <p:nvPr/>
            </p:nvSpPr>
            <p:spPr>
              <a:xfrm>
                <a:off x="2195312" y="5049100"/>
                <a:ext cx="4299617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𝟕𝟎</m:t>
                          </m:r>
                        </m:num>
                        <m:den>
                          <m:r>
                            <a:rPr lang="fr-FR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fr-FR" sz="32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sz="32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32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70</m:t>
                      </m:r>
                      <m:r>
                        <a:rPr lang="fr-FR" sz="32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70</m:t>
                      </m:r>
                      <m:r>
                        <a:rPr lang="fr-FR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fr-MA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7F5BEFFE-692B-3982-C678-37EF5740BC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312" y="5049100"/>
                <a:ext cx="4299617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1570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D41D1-001D-6C0A-63FB-9583E6DBC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36B021D-8F6A-1D81-1398-F12738A9E36D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نتذكر كيفية التعبير عن تمثيلات باستعمال النسب المئوية.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8CD336E-6CC0-8CF3-A7D1-2725B83B7D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D91F205-E5C2-5263-4705-1F2F9CDEE7ED}"/>
              </a:ext>
            </a:extLst>
          </p:cNvPr>
          <p:cNvGrpSpPr/>
          <p:nvPr/>
        </p:nvGrpSpPr>
        <p:grpSpPr>
          <a:xfrm>
            <a:off x="1038633" y="1900050"/>
            <a:ext cx="7066734" cy="3901282"/>
            <a:chOff x="1038633" y="1900050"/>
            <a:chExt cx="7066734" cy="3901282"/>
          </a:xfrm>
        </p:grpSpPr>
        <p:pic>
          <p:nvPicPr>
            <p:cNvPr id="6" name="Image 5" descr="Une image contenant texte, Police, ligne, tableau blanc&#10;&#10;Le contenu généré par l’IA peut être incorrect.">
              <a:extLst>
                <a:ext uri="{FF2B5EF4-FFF2-40B4-BE49-F238E27FC236}">
                  <a16:creationId xmlns:a16="http://schemas.microsoft.com/office/drawing/2014/main" id="{54A98AA8-CC8E-AD3E-8D17-131AF5CFD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8633" y="1900050"/>
              <a:ext cx="7066734" cy="3901282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0CD6C6F-CC10-31C2-1A6C-31DFEB62B619}"/>
                </a:ext>
              </a:extLst>
            </p:cNvPr>
            <p:cNvSpPr txBox="1"/>
            <p:nvPr/>
          </p:nvSpPr>
          <p:spPr>
            <a:xfrm>
              <a:off x="1616364" y="2567709"/>
              <a:ext cx="5661891" cy="27432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0EB2C5F8-3CEE-BD91-2088-BE115AF45AB7}"/>
              </a:ext>
            </a:extLst>
          </p:cNvPr>
          <p:cNvSpPr txBox="1"/>
          <p:nvPr/>
        </p:nvSpPr>
        <p:spPr>
          <a:xfrm>
            <a:off x="2006600" y="3112593"/>
            <a:ext cx="523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أكتب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الكسر العشري  للتعبير عن التمثيل </a:t>
            </a:r>
            <a:endParaRPr lang="fr-FR" sz="2400" dirty="0">
              <a:solidFill>
                <a:srgbClr val="10486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687766E-8A16-430C-2E74-27086C712F28}"/>
              </a:ext>
            </a:extLst>
          </p:cNvPr>
          <p:cNvSpPr txBox="1"/>
          <p:nvPr/>
        </p:nvSpPr>
        <p:spPr>
          <a:xfrm>
            <a:off x="2006600" y="3848601"/>
            <a:ext cx="523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أكتب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العدد العشري </a:t>
            </a:r>
            <a:endParaRPr lang="fr-FR" sz="2400" dirty="0">
              <a:solidFill>
                <a:srgbClr val="10486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D2D58D2-213C-5FCB-ED0F-E96604811451}"/>
              </a:ext>
            </a:extLst>
          </p:cNvPr>
          <p:cNvSpPr txBox="1"/>
          <p:nvPr/>
        </p:nvSpPr>
        <p:spPr>
          <a:xfrm>
            <a:off x="1616364" y="4513151"/>
            <a:ext cx="5661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أعبر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عن التمثيل بكتابة </a:t>
            </a:r>
            <a:r>
              <a:rPr lang="ar-MA" sz="24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النسبة المئوية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sz="2400" b="1" dirty="0">
              <a:solidFill>
                <a:srgbClr val="10486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056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5E1AD22-3CD2-983D-9385-21A8B843ADD9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749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2196A2-E8C5-4971-67D0-2493D9FEB67F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أعبر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CE54C50C-665B-9CFE-5B0D-3B0CAB37CEF5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3981450" y="1733568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carré, Rectangle, grille&#10;&#10;Le contenu généré par l’IA peut être incorrect.">
            <a:extLst>
              <a:ext uri="{FF2B5EF4-FFF2-40B4-BE49-F238E27FC236}">
                <a16:creationId xmlns:a16="http://schemas.microsoft.com/office/drawing/2014/main" id="{90E73593-DC71-406F-CBFB-30F9C704C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9109" y="2407023"/>
            <a:ext cx="2423214" cy="234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A6AA5-0C20-2282-7837-FAE012985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CE25528-087F-8B6D-503F-D0129EA4EC2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الكسر العشري  الذي يمثل الجزء الملون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37FE9A-C417-850B-8168-CB9185CA9F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52F3C0F-B707-6334-043C-A01C0B867349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2445CD6A-8327-A6F1-7EC4-1DF327140AE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CA14086-7593-E389-E41D-B0AD93350A44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أعبر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3AF502CB-D2F2-F201-E76F-9DEC545ECA96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249EDA7-A1D4-FDAE-FD11-13C047BF1046}"/>
              </a:ext>
            </a:extLst>
          </p:cNvPr>
          <p:cNvSpPr/>
          <p:nvPr/>
        </p:nvSpPr>
        <p:spPr>
          <a:xfrm>
            <a:off x="3981450" y="1733568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DD9E6D7-6B9C-7DC5-9EFE-07097F9B27C4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carré, Rectangle, grille&#10;&#10;Le contenu généré par l’IA peut être incorrect.">
            <a:extLst>
              <a:ext uri="{FF2B5EF4-FFF2-40B4-BE49-F238E27FC236}">
                <a16:creationId xmlns:a16="http://schemas.microsoft.com/office/drawing/2014/main" id="{53638DDB-69E8-4D6B-240B-239A715C9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9109" y="2407023"/>
            <a:ext cx="2423214" cy="234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84CAB-2495-18C3-ECC1-2F41A844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9650CD-AA4F-78D9-DD8E-2F23E7391D7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DFC452-10D4-95F8-9E63-FD25DE774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4BD4DD-5A0F-8C22-1A0F-14DB203236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870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A021-893E-249E-5E6A-B65F43FA7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ECA85D7-3747-E899-32B0-8510085724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نصحح؛ من يشرح كيف توصل للجواب؟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8ECA70-E7CF-0F7B-B1E7-3BC2A49A97D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5DD1306-56D7-6515-739B-0C771E7B2660}"/>
              </a:ext>
            </a:extLst>
          </p:cNvPr>
          <p:cNvSpPr/>
          <p:nvPr/>
        </p:nvSpPr>
        <p:spPr>
          <a:xfrm>
            <a:off x="6115050" y="1752495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7157D4E-ED61-3393-5FA5-1D03A183D5F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4B3ED01-E710-D44F-3070-45E3C6557E48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أعبر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FA1D9F7-7ED2-0C67-D317-2083C519E257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E4C2439-4B53-53D4-621A-DCBC7520E059}"/>
              </a:ext>
            </a:extLst>
          </p:cNvPr>
          <p:cNvSpPr/>
          <p:nvPr/>
        </p:nvSpPr>
        <p:spPr>
          <a:xfrm>
            <a:off x="3981450" y="1733568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8F3CF41D-5FEB-E1E3-945C-55DD6288288C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C5F02E9-7654-B707-EF39-55770FE3C12D}"/>
                  </a:ext>
                </a:extLst>
              </p:cNvPr>
              <p:cNvSpPr txBox="1"/>
              <p:nvPr/>
            </p:nvSpPr>
            <p:spPr>
              <a:xfrm>
                <a:off x="2718081" y="5307347"/>
                <a:ext cx="3707838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17</m:t>
                          </m:r>
                        </m:num>
                        <m:den>
                          <m:r>
                            <a:rPr kumimoji="0" lang="fr-FR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kumimoji="0" lang="fr-MA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C5F02E9-7654-B707-EF39-55770FE3C1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081" y="5307347"/>
                <a:ext cx="3707838" cy="11564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 descr="Une image contenant carré, Rectangle, grille&#10;&#10;Le contenu généré par l’IA peut être incorrect.">
            <a:extLst>
              <a:ext uri="{FF2B5EF4-FFF2-40B4-BE49-F238E27FC236}">
                <a16:creationId xmlns:a16="http://schemas.microsoft.com/office/drawing/2014/main" id="{F625D258-29B1-E341-7125-C491A186D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109" y="2407023"/>
            <a:ext cx="2423214" cy="234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8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5177E-487D-11AF-D004-570651582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3277DFD-340C-9495-776E-2C66C60B613C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3BBEF8-0C7C-979D-B986-7AD1C1AC15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0535653-F074-4E72-D34C-B6E5B0093795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AFDB35B7-B123-CF58-8040-E49F07FD606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63E9D22-AD51-ADBE-662A-367D421B8712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أعبر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58022AD7-49E8-7B1A-F14C-44FCB9AB6FA3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78B2409-FE40-00B4-3705-8412AC088DE1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C631BD65-D8FA-213F-AB91-5C12EF730FDF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 1" descr="Une image contenant carré, Rectangle, grille&#10;&#10;Le contenu généré par l’IA peut être incorrect.">
            <a:extLst>
              <a:ext uri="{FF2B5EF4-FFF2-40B4-BE49-F238E27FC236}">
                <a16:creationId xmlns:a16="http://schemas.microsoft.com/office/drawing/2014/main" id="{9240843B-BF3C-89A4-CC49-48097F4C5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9109" y="2407023"/>
            <a:ext cx="2423214" cy="234022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24331618-9865-442E-CC0B-58249A1BC169}"/>
                  </a:ext>
                </a:extLst>
              </p:cNvPr>
              <p:cNvSpPr txBox="1"/>
              <p:nvPr/>
            </p:nvSpPr>
            <p:spPr>
              <a:xfrm>
                <a:off x="2718081" y="5307347"/>
                <a:ext cx="3707838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MA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17</m:t>
                          </m:r>
                        </m:num>
                        <m:den>
                          <m:r>
                            <a:rPr kumimoji="0" lang="fr-FR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kumimoji="0" lang="fr-MA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24331618-9865-442E-CC0B-58249A1BC1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081" y="5307347"/>
                <a:ext cx="3707838" cy="11564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512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2EBF4-B607-E119-547D-BE56FABA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DFAEAD-F9A5-D1E4-66C6-E1EC9205149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اكتبوا على شكل عدد عشري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D9E654-1A99-3F59-5D56-F06E387105B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1985B66-6A14-F41B-66CD-586B5570FC0E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E8C4171E-B8E5-07F5-80AB-7DA3C0E4402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CC759B6-2F1C-F556-179D-122C13B25E71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أعبر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C210BCC1-8012-05B6-164A-097AD32EBCD3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E5EE8AC-09F9-F2DD-D824-70E3CAFEA905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621701F2-8FC3-E6C3-1E5A-C2945FFDED8E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2955058-6BDA-2EFB-63DE-35A2074AF871}"/>
                  </a:ext>
                </a:extLst>
              </p:cNvPr>
              <p:cNvSpPr txBox="1"/>
              <p:nvPr/>
            </p:nvSpPr>
            <p:spPr>
              <a:xfrm>
                <a:off x="3326063" y="5317466"/>
                <a:ext cx="3707838" cy="8900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4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4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17</m:t>
                        </m:r>
                      </m:num>
                      <m:den>
                        <m:r>
                          <a:rPr kumimoji="0" lang="fr-FR" sz="4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ar-M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FR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</a:t>
                </a:r>
                <a:r>
                  <a:rPr kumimoji="0" lang="fr-FR" sz="4000" b="0" i="0" u="none" strike="noStrike" kern="1200" cap="none" spc="0" normalizeH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….</a:t>
                </a:r>
                <a:endParaRPr kumimoji="0" lang="fr-MA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2955058-6BDA-2EFB-63DE-35A2074AF8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063" y="5317466"/>
                <a:ext cx="3707838" cy="890052"/>
              </a:xfrm>
              <a:prstGeom prst="rect">
                <a:avLst/>
              </a:prstGeom>
              <a:blipFill>
                <a:blip r:embed="rId3"/>
                <a:stretch>
                  <a:fillRect l="-164" t="-4795" b="-1849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 descr="Une image contenant carré, Rectangle, grille&#10;&#10;Le contenu généré par l’IA peut être incorrect.">
            <a:extLst>
              <a:ext uri="{FF2B5EF4-FFF2-40B4-BE49-F238E27FC236}">
                <a16:creationId xmlns:a16="http://schemas.microsoft.com/office/drawing/2014/main" id="{1115F35C-E160-09D9-234A-1887C7746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109" y="2407023"/>
            <a:ext cx="2423214" cy="234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4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640BC-44C4-687F-B310-CEED8B53A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B394728-2F15-341B-5406-59CC0D7897F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93A0B8-A533-C9A2-7221-FEED93AC2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11750B-A2A5-014C-1A28-E785DE54FB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114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932AA-E208-5B54-BAB5-C446FD6DA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C7F439E-DA86-4FD2-57DF-996DD1B2E8F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يشرح لنا كيف وجد الجواب؟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C229B-B538-90A1-E8D0-573C7EA77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6956F6C-B80D-3119-37BD-2D8348B94BB8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7C17510-4A64-3BE2-6088-F9541EED050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027E5EA-CEDD-3740-918F-292F40D4EDA5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أعبر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811EC427-A217-068D-49CC-C99C57E28082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C5D33F7-B95D-4E77-076C-22D937F4E175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FEB068E0-51CC-B87C-DAE3-B8E9CFC0EF45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 1" descr="Une image contenant carré, Rectangle, grille&#10;&#10;Le contenu généré par l’IA peut être incorrect.">
            <a:extLst>
              <a:ext uri="{FF2B5EF4-FFF2-40B4-BE49-F238E27FC236}">
                <a16:creationId xmlns:a16="http://schemas.microsoft.com/office/drawing/2014/main" id="{562977E1-7CD1-73FC-EA98-86D298380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9109" y="2407023"/>
            <a:ext cx="2423214" cy="234022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EEE451C-89CC-47E3-4047-1EEAA524D43B}"/>
                  </a:ext>
                </a:extLst>
              </p:cNvPr>
              <p:cNvSpPr txBox="1"/>
              <p:nvPr/>
            </p:nvSpPr>
            <p:spPr>
              <a:xfrm>
                <a:off x="3326063" y="5317466"/>
                <a:ext cx="3707838" cy="8900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4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4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17</m:t>
                        </m:r>
                      </m:num>
                      <m:den>
                        <m:r>
                          <a:rPr kumimoji="0" lang="fr-FR" sz="4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ar-M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FR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</a:t>
                </a:r>
                <a:r>
                  <a:rPr kumimoji="0" lang="fr-FR" sz="4000" b="0" i="0" u="none" strike="noStrike" kern="1200" cap="none" spc="0" normalizeH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0,17</a:t>
                </a:r>
                <a:endParaRPr kumimoji="0" lang="fr-MA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EEE451C-89CC-47E3-4047-1EEAA524D4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063" y="5317466"/>
                <a:ext cx="3707838" cy="890052"/>
              </a:xfrm>
              <a:prstGeom prst="rect">
                <a:avLst/>
              </a:prstGeom>
              <a:blipFill>
                <a:blip r:embed="rId4"/>
                <a:stretch>
                  <a:fillRect l="-164" t="-4795" b="-1849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987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7CDF-93E9-3AE7-5A74-BB62F3D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F578B5E-C665-BDB5-6E5B-302155350DF9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FE9A7B1-1707-1E6E-E3F9-CE97E7C1F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A445AF8-5C9F-8EA5-5010-01BAF073E158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96C66AE-114C-03C2-C62E-7D45F403E81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552BE7C-BF79-F691-2399-30EA1AA4B97C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أعبر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33E9BD11-4C7E-7965-58D7-E29B539C2C7A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688DD3E-03D2-3079-D46D-693F91B2695B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C949B6B-8620-8809-F01A-9E5B3D0004AE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carré, Rectangle, grille&#10;&#10;Le contenu généré par l’IA peut être incorrect.">
            <a:extLst>
              <a:ext uri="{FF2B5EF4-FFF2-40B4-BE49-F238E27FC236}">
                <a16:creationId xmlns:a16="http://schemas.microsoft.com/office/drawing/2014/main" id="{909A47C3-A51A-3F12-26E2-26CB24F24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109" y="2407023"/>
            <a:ext cx="2423214" cy="234022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0FDDF04-1EC0-1E8C-AC33-A852A47325B6}"/>
                  </a:ext>
                </a:extLst>
              </p:cNvPr>
              <p:cNvSpPr txBox="1"/>
              <p:nvPr/>
            </p:nvSpPr>
            <p:spPr>
              <a:xfrm>
                <a:off x="3326063" y="5317466"/>
                <a:ext cx="3707838" cy="8900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4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4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17</m:t>
                        </m:r>
                      </m:num>
                      <m:den>
                        <m:r>
                          <a:rPr kumimoji="0" lang="fr-FR" sz="4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ar-M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FR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</a:t>
                </a:r>
                <a:r>
                  <a:rPr kumimoji="0" lang="fr-FR" sz="4000" b="0" i="0" u="none" strike="noStrike" kern="1200" cap="none" spc="0" normalizeH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0,17 = ….</a:t>
                </a:r>
                <a:endParaRPr kumimoji="0" lang="fr-MA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0FDDF04-1EC0-1E8C-AC33-A852A4732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063" y="5317466"/>
                <a:ext cx="3707838" cy="890052"/>
              </a:xfrm>
              <a:prstGeom prst="rect">
                <a:avLst/>
              </a:prstGeom>
              <a:blipFill>
                <a:blip r:embed="rId5"/>
                <a:stretch>
                  <a:fillRect l="-164" t="-4795" b="-1849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46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CDEDE-EA4E-59AE-9EAB-915F9D27A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872DF0D-A40E-1771-22E5-CF6690CA37E1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اكتبوا على شكل نسبة مئوية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5408D6-8B08-E566-F158-E621BE250D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18C7428-15F7-4331-FB8D-07FB396931BE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0EBE05DB-1782-501B-9DBD-49DDA3FBF68D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09ABD00-3B47-33A4-F74E-1F9827B43273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أعبر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2EC4343E-904F-8A07-01BD-986FAA66EF89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D40D8E-6505-4026-E54F-D69856C6333A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2D8663B-F85C-7653-D1F8-2E87427C5FFB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 1" descr="Une image contenant carré, Rectangle, grille&#10;&#10;Le contenu généré par l’IA peut être incorrect.">
            <a:extLst>
              <a:ext uri="{FF2B5EF4-FFF2-40B4-BE49-F238E27FC236}">
                <a16:creationId xmlns:a16="http://schemas.microsoft.com/office/drawing/2014/main" id="{7DE1A029-C5CF-11B4-A0CC-C5ECD1CA1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109" y="2407023"/>
            <a:ext cx="2423214" cy="234022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66BAA1A-23F6-CCED-0232-EE14397FC3E3}"/>
                  </a:ext>
                </a:extLst>
              </p:cNvPr>
              <p:cNvSpPr txBox="1"/>
              <p:nvPr/>
            </p:nvSpPr>
            <p:spPr>
              <a:xfrm>
                <a:off x="2799960" y="5286089"/>
                <a:ext cx="3707838" cy="8900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4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4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17</m:t>
                        </m:r>
                      </m:num>
                      <m:den>
                        <m:r>
                          <a:rPr kumimoji="0" lang="fr-FR" sz="4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ar-M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FR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</a:t>
                </a:r>
                <a:r>
                  <a:rPr kumimoji="0" lang="fr-FR" sz="4000" b="0" i="0" u="none" strike="noStrike" kern="1200" cap="none" spc="0" normalizeH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0,17 = ….%</a:t>
                </a:r>
                <a:endParaRPr kumimoji="0" lang="fr-MA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66BAA1A-23F6-CCED-0232-EE14397FC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9960" y="5286089"/>
                <a:ext cx="3707838" cy="890052"/>
              </a:xfrm>
              <a:prstGeom prst="rect">
                <a:avLst/>
              </a:prstGeom>
              <a:blipFill>
                <a:blip r:embed="rId5"/>
                <a:stretch>
                  <a:fillRect t="-4795" r="-7389" b="-1849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03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7CA08-11B5-DD3C-F215-A586743B3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853AA30-0F28-4C85-08DC-479C86562A0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FA67A4-382D-2366-7BFB-648217919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0D9DFF-88FB-0557-089D-6E45DC1F3D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0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29A0B-129F-EEDF-351B-BF61F1A83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6EF4DFC-2805-8758-215C-0A496FAC9755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من يشرح لنا كيف وجد الجواب؟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3E0DC19-25E0-F38F-0423-9071F110E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CFDD28-624E-B5D1-FCC5-F129A9451D9A}"/>
              </a:ext>
            </a:extLst>
          </p:cNvPr>
          <p:cNvSpPr/>
          <p:nvPr/>
        </p:nvSpPr>
        <p:spPr>
          <a:xfrm>
            <a:off x="3760619" y="1735638"/>
            <a:ext cx="1376059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6B64C62-879A-23F2-3B89-AB4391512A5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DA3A189-4C0F-4097-2DD7-66F88857A6C7}"/>
              </a:ext>
            </a:extLst>
          </p:cNvPr>
          <p:cNvSpPr/>
          <p:nvPr/>
        </p:nvSpPr>
        <p:spPr>
          <a:xfrm>
            <a:off x="1714500" y="1724103"/>
            <a:ext cx="1085460" cy="4519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أعبر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57AA6CE-1364-DC26-7B61-237F1978320B}"/>
              </a:ext>
            </a:extLst>
          </p:cNvPr>
          <p:cNvSpPr>
            <a:spLocks noChangeAspect="1"/>
          </p:cNvSpPr>
          <p:nvPr/>
        </p:nvSpPr>
        <p:spPr>
          <a:xfrm>
            <a:off x="2825552" y="172617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29D0729-0BD5-E7AF-235E-5E8F3AE1F986}"/>
              </a:ext>
            </a:extLst>
          </p:cNvPr>
          <p:cNvSpPr/>
          <p:nvPr/>
        </p:nvSpPr>
        <p:spPr>
          <a:xfrm>
            <a:off x="6276768" y="1761960"/>
            <a:ext cx="1198532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أكتب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13B3BBF-F972-3109-BBF7-73FB5906AD0A}"/>
              </a:ext>
            </a:extLst>
          </p:cNvPr>
          <p:cNvSpPr>
            <a:spLocks noChangeAspect="1"/>
          </p:cNvSpPr>
          <p:nvPr/>
        </p:nvSpPr>
        <p:spPr>
          <a:xfrm>
            <a:off x="520557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 descr="Une image contenant carré, Rectangle, grille&#10;&#10;Le contenu généré par l’IA peut être incorrect.">
            <a:extLst>
              <a:ext uri="{FF2B5EF4-FFF2-40B4-BE49-F238E27FC236}">
                <a16:creationId xmlns:a16="http://schemas.microsoft.com/office/drawing/2014/main" id="{30C78477-AB38-926D-C1CD-1F2E8CB7C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9109" y="2407023"/>
            <a:ext cx="2423214" cy="234022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F9E3094-20ED-CFA3-5F8F-A524BAC6D9B5}"/>
                  </a:ext>
                </a:extLst>
              </p:cNvPr>
              <p:cNvSpPr txBox="1"/>
              <p:nvPr/>
            </p:nvSpPr>
            <p:spPr>
              <a:xfrm>
                <a:off x="2799960" y="5286089"/>
                <a:ext cx="3707838" cy="8900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MA" sz="4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4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17</m:t>
                        </m:r>
                      </m:num>
                      <m:den>
                        <m:r>
                          <a:rPr kumimoji="0" lang="fr-FR" sz="4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ar-MA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fr-FR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=</a:t>
                </a:r>
                <a:r>
                  <a:rPr kumimoji="0" lang="fr-FR" sz="4000" b="0" i="0" u="none" strike="noStrike" kern="1200" cap="none" spc="0" normalizeH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0,17 = 17%</a:t>
                </a:r>
                <a:endParaRPr kumimoji="0" lang="fr-MA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F9E3094-20ED-CFA3-5F8F-A524BAC6D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9960" y="5286089"/>
                <a:ext cx="3707838" cy="890052"/>
              </a:xfrm>
              <a:prstGeom prst="rect">
                <a:avLst/>
              </a:prstGeom>
              <a:blipFill>
                <a:blip r:embed="rId4"/>
                <a:stretch>
                  <a:fillRect t="-4795" r="-6732" b="-1849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86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C846E-7796-6EF5-135E-D8F0327698B1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3149" y="2058495"/>
            <a:ext cx="2517709" cy="356015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4 صفحة 53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62354" y="2058495"/>
            <a:ext cx="2514600" cy="20288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094" y="2696362"/>
            <a:ext cx="4751939" cy="237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7C76C3-59CB-6D5F-EF85-77F809F49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166" y="2393576"/>
            <a:ext cx="5038975" cy="278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5037CA-3377-63BC-EA1D-EF98DF53CC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781" y="2102257"/>
            <a:ext cx="7282549" cy="363694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80DDE17-8F26-CCC4-BDDC-5B171DAB7AC3}"/>
              </a:ext>
            </a:extLst>
          </p:cNvPr>
          <p:cNvSpPr txBox="1"/>
          <p:nvPr/>
        </p:nvSpPr>
        <p:spPr>
          <a:xfrm>
            <a:off x="1459201" y="4804634"/>
            <a:ext cx="646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0,60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CC1AAA1-6804-4B9F-31EB-0F62ABA78631}"/>
                  </a:ext>
                </a:extLst>
              </p:cNvPr>
              <p:cNvSpPr txBox="1"/>
              <p:nvPr/>
            </p:nvSpPr>
            <p:spPr>
              <a:xfrm>
                <a:off x="3235850" y="4732370"/>
                <a:ext cx="440801" cy="4415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20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CC1AAA1-6804-4B9F-31EB-0F62ABA786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850" y="4732370"/>
                <a:ext cx="440801" cy="441596"/>
              </a:xfrm>
              <a:prstGeom prst="rect">
                <a:avLst/>
              </a:prstGeom>
              <a:blipFill>
                <a:blip r:embed="rId5"/>
                <a:stretch>
                  <a:fillRect l="-138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F76A63C-5404-7E31-7302-9229D82BA8E7}"/>
                  </a:ext>
                </a:extLst>
              </p:cNvPr>
              <p:cNvSpPr txBox="1"/>
              <p:nvPr/>
            </p:nvSpPr>
            <p:spPr>
              <a:xfrm>
                <a:off x="886226" y="4732370"/>
                <a:ext cx="440801" cy="4415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20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9F76A63C-5404-7E31-7302-9229D82BA8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226" y="4732370"/>
                <a:ext cx="440801" cy="4415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7EEA5F8A-3235-A610-B079-8EB060D43F80}"/>
              </a:ext>
            </a:extLst>
          </p:cNvPr>
          <p:cNvSpPr txBox="1"/>
          <p:nvPr/>
        </p:nvSpPr>
        <p:spPr>
          <a:xfrm>
            <a:off x="1984264" y="4804634"/>
            <a:ext cx="646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D07CC6-3AD0-A95F-FE23-D6AED3782A25}"/>
              </a:ext>
            </a:extLst>
          </p:cNvPr>
          <p:cNvSpPr txBox="1"/>
          <p:nvPr/>
        </p:nvSpPr>
        <p:spPr>
          <a:xfrm>
            <a:off x="3756857" y="4778340"/>
            <a:ext cx="646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0,20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009F99-07F7-1658-09E1-F5596ED13F74}"/>
              </a:ext>
            </a:extLst>
          </p:cNvPr>
          <p:cNvSpPr txBox="1"/>
          <p:nvPr/>
        </p:nvSpPr>
        <p:spPr>
          <a:xfrm>
            <a:off x="4281920" y="4778340"/>
            <a:ext cx="646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760B-465E-7B34-B8EF-0975A496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4DE8AC6-8C6B-15FA-94FC-4C98780B6B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0AB24E-6888-8D60-A532-A0E238925570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E9620007-9986-66E7-48A9-5C3B0FB24255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9C557E0-4E35-C3DE-BE2D-DF0CDDD5488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0E4AFA-32F7-FC5B-AE83-3C3AED2A5DC1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198FBF-345B-5224-3900-808F4550F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181" y="4513186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3092E2E-0844-0D9F-3006-C2926DA679C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7C0C712A-2AD3-F5C5-0233-3C6D3CE11EC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D7FA9CE-3F10-7D9D-5206-52A4C3FBF90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246FBE-4415-F266-FB3B-9B549AFE7D0C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FD8ADB-10F2-50C8-38A5-7B559EA834C4}"/>
              </a:ext>
            </a:extLst>
          </p:cNvPr>
          <p:cNvSpPr txBox="1"/>
          <p:nvPr/>
        </p:nvSpPr>
        <p:spPr>
          <a:xfrm>
            <a:off x="2549241" y="467315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282482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C6BA2-96C0-EAD1-CD27-11D8FB922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510B24F-E4E4-51B0-D592-618ADFC24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2743" y="1871308"/>
            <a:ext cx="3049861" cy="4312638"/>
          </a:xfrm>
          <a:prstGeom prst="rect">
            <a:avLst/>
          </a:prstGeom>
        </p:spPr>
      </p:pic>
      <p:sp>
        <p:nvSpPr>
          <p:cNvPr id="9" name="ZoneTexte 2">
            <a:extLst>
              <a:ext uri="{FF2B5EF4-FFF2-40B4-BE49-F238E27FC236}">
                <a16:creationId xmlns:a16="http://schemas.microsoft.com/office/drawing/2014/main" id="{14CCF070-5DB2-E6FD-3B3B-8F2291B3AF4B}"/>
              </a:ext>
            </a:extLst>
          </p:cNvPr>
          <p:cNvSpPr txBox="1"/>
          <p:nvPr/>
        </p:nvSpPr>
        <p:spPr>
          <a:xfrm>
            <a:off x="1078184" y="815723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53 وأنجزوا النشاط 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FE6DA5-27D3-A469-282B-C42224DA9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8EA8DB1-33F8-BB21-77DB-27D3E3E06F0A}"/>
              </a:ext>
            </a:extLst>
          </p:cNvPr>
          <p:cNvSpPr/>
          <p:nvPr/>
        </p:nvSpPr>
        <p:spPr>
          <a:xfrm>
            <a:off x="1492114" y="3710709"/>
            <a:ext cx="2807845" cy="12803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2B9825F-2F5C-271B-928F-93399C8EBAD6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A817896-BB7C-1E6E-C449-491DD1F33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1C9D75A1-F2B5-2C51-55A8-E4117D8D906A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8DC62996-C2E7-C124-3186-A899264553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570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09A8C-13E6-5115-D0D2-7D9683BCF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2">
            <a:extLst>
              <a:ext uri="{FF2B5EF4-FFF2-40B4-BE49-F238E27FC236}">
                <a16:creationId xmlns:a16="http://schemas.microsoft.com/office/drawing/2014/main" id="{9003EEE6-2C44-9D61-BEF6-1CA8E4C0E200}"/>
              </a:ext>
            </a:extLst>
          </p:cNvPr>
          <p:cNvSpPr txBox="1"/>
          <p:nvPr/>
        </p:nvSpPr>
        <p:spPr>
          <a:xfrm>
            <a:off x="-941294" y="815723"/>
            <a:ext cx="8463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انتهى الوقت؛ سأعين من بينكم ممن سيقوم للسبورة ليشرح لنا كيف توصل للجواب. </a:t>
            </a: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7F63CF-BB41-4F50-A0D0-35399EBE1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026DD6-8653-B407-3E6C-299988801A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250" y="2680885"/>
            <a:ext cx="7887029" cy="301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325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D7273-03F9-29F3-D24A-FE2C5AD93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E629101D-9D3E-F8E1-3F1A-78D468CD0BD9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830ACD-7045-2D0D-8D51-2AF06AB05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994BE1-C42E-6A4A-0832-07915E94B2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250" y="2680885"/>
            <a:ext cx="7887029" cy="301451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5544F66-4E90-EF34-37D5-10B1218928DD}"/>
              </a:ext>
            </a:extLst>
          </p:cNvPr>
          <p:cNvSpPr txBox="1"/>
          <p:nvPr/>
        </p:nvSpPr>
        <p:spPr>
          <a:xfrm>
            <a:off x="4054584" y="4992351"/>
            <a:ext cx="646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0,80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D6B5291-3371-68C6-D90D-3EDD3C3D998D}"/>
                  </a:ext>
                </a:extLst>
              </p:cNvPr>
              <p:cNvSpPr txBox="1"/>
              <p:nvPr/>
            </p:nvSpPr>
            <p:spPr>
              <a:xfrm>
                <a:off x="1827959" y="3708445"/>
                <a:ext cx="440801" cy="4415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20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D6B5291-3371-68C6-D90D-3EDD3C3D99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7959" y="3708445"/>
                <a:ext cx="440801" cy="441596"/>
              </a:xfrm>
              <a:prstGeom prst="rect">
                <a:avLst/>
              </a:prstGeom>
              <a:blipFill>
                <a:blip r:embed="rId5"/>
                <a:stretch>
                  <a:fillRect l="-13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BAE9C201-0D80-B127-690E-F614A1137A76}"/>
              </a:ext>
            </a:extLst>
          </p:cNvPr>
          <p:cNvSpPr txBox="1"/>
          <p:nvPr/>
        </p:nvSpPr>
        <p:spPr>
          <a:xfrm>
            <a:off x="6336459" y="4388287"/>
            <a:ext cx="646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D9D1404-89E2-ACF2-6943-7543F1791879}"/>
                  </a:ext>
                </a:extLst>
              </p:cNvPr>
              <p:cNvSpPr txBox="1"/>
              <p:nvPr/>
            </p:nvSpPr>
            <p:spPr>
              <a:xfrm>
                <a:off x="1824616" y="4316023"/>
                <a:ext cx="440801" cy="4415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75</m:t>
                        </m:r>
                      </m:num>
                      <m:den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20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D9D1404-89E2-ACF2-6943-7543F1791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616" y="4316023"/>
                <a:ext cx="440801" cy="4415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23D2B91-7BD0-4AE2-62C4-B51108B98CEF}"/>
                  </a:ext>
                </a:extLst>
              </p:cNvPr>
              <p:cNvSpPr txBox="1"/>
              <p:nvPr/>
            </p:nvSpPr>
            <p:spPr>
              <a:xfrm>
                <a:off x="2265417" y="5005710"/>
                <a:ext cx="646317" cy="4371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fr-MA" sz="2000" dirty="0">
                    <a:solidFill>
                      <a:srgbClr val="C0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MA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80</m:t>
                        </m:r>
                      </m:num>
                      <m:den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20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23D2B91-7BD0-4AE2-62C4-B51108B98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5417" y="5005710"/>
                <a:ext cx="646317" cy="437171"/>
              </a:xfrm>
              <a:prstGeom prst="rect">
                <a:avLst/>
              </a:prstGeom>
              <a:blipFill>
                <a:blip r:embed="rId7"/>
                <a:stretch>
                  <a:fillRect l="-24528" t="-1389" b="-222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0958B73B-BDFC-01A3-7804-A770A1EBE020}"/>
              </a:ext>
            </a:extLst>
          </p:cNvPr>
          <p:cNvSpPr txBox="1"/>
          <p:nvPr/>
        </p:nvSpPr>
        <p:spPr>
          <a:xfrm>
            <a:off x="4096605" y="3780709"/>
            <a:ext cx="646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0,30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48F5510-7664-1B38-F720-C0ED5E54E9B5}"/>
              </a:ext>
            </a:extLst>
          </p:cNvPr>
          <p:cNvSpPr txBox="1"/>
          <p:nvPr/>
        </p:nvSpPr>
        <p:spPr>
          <a:xfrm>
            <a:off x="6336459" y="4992351"/>
            <a:ext cx="646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  <a:endParaRPr lang="a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695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2743" y="1871308"/>
            <a:ext cx="3049861" cy="431263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815723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53 وأنجزوا النشاط 6.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492114" y="4822332"/>
            <a:ext cx="2807845" cy="12803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0F8C-E52E-0D01-934B-76DB6308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6D7457E8-3728-75CD-5A2C-D6A047127B3B}"/>
              </a:ext>
            </a:extLst>
          </p:cNvPr>
          <p:cNvSpPr txBox="1"/>
          <p:nvPr/>
        </p:nvSpPr>
        <p:spPr>
          <a:xfrm>
            <a:off x="515471" y="881857"/>
            <a:ext cx="68486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(في حال اختلف التمرين عما في كراسات المتعلمين يتم التصحيح وفقه على السبورة) </a:t>
            </a:r>
            <a:endParaRPr lang="ar-MA" sz="2000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2CDA9E-A5BC-C91D-14A1-CF7241536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DADE86-4BF5-8FE7-528D-00E0B8729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176" y="3332082"/>
            <a:ext cx="7709647" cy="264406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32E41E71-B990-317E-9BFE-443F0168DB7A}"/>
                  </a:ext>
                </a:extLst>
              </p:cNvPr>
              <p:cNvSpPr txBox="1"/>
              <p:nvPr/>
            </p:nvSpPr>
            <p:spPr>
              <a:xfrm>
                <a:off x="3625383" y="4174610"/>
                <a:ext cx="440801" cy="4415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20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32E41E71-B990-317E-9BFE-443F0168D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383" y="4174610"/>
                <a:ext cx="440801" cy="441596"/>
              </a:xfrm>
              <a:prstGeom prst="rect">
                <a:avLst/>
              </a:prstGeom>
              <a:blipFill>
                <a:blip r:embed="rId4"/>
                <a:stretch>
                  <a:fillRect l="-13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A0954DE-9750-EE99-0862-1872D2C0F249}"/>
                  </a:ext>
                </a:extLst>
              </p:cNvPr>
              <p:cNvSpPr txBox="1"/>
              <p:nvPr/>
            </p:nvSpPr>
            <p:spPr>
              <a:xfrm>
                <a:off x="3625383" y="5075376"/>
                <a:ext cx="440801" cy="4415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MA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ar-MA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fr-MA" sz="20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A0954DE-9750-EE99-0862-1872D2C0F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383" y="5075376"/>
                <a:ext cx="440801" cy="441596"/>
              </a:xfrm>
              <a:prstGeom prst="rect">
                <a:avLst/>
              </a:prstGeom>
              <a:blipFill>
                <a:blip r:embed="rId5"/>
                <a:stretch>
                  <a:fillRect l="-13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3C4ECB05-0403-BCA1-8B69-C19DAF2E9B48}"/>
              </a:ext>
            </a:extLst>
          </p:cNvPr>
          <p:cNvSpPr txBox="1"/>
          <p:nvPr/>
        </p:nvSpPr>
        <p:spPr>
          <a:xfrm>
            <a:off x="5037324" y="4241519"/>
            <a:ext cx="7135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2C7FE90-790F-1998-0F40-309C2E98A94F}"/>
              </a:ext>
            </a:extLst>
          </p:cNvPr>
          <p:cNvSpPr txBox="1"/>
          <p:nvPr/>
        </p:nvSpPr>
        <p:spPr>
          <a:xfrm>
            <a:off x="7563873" y="4241518"/>
            <a:ext cx="7135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50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B911007-D7D0-811B-EDF0-C7B8515DFC73}"/>
              </a:ext>
            </a:extLst>
          </p:cNvPr>
          <p:cNvSpPr txBox="1"/>
          <p:nvPr/>
        </p:nvSpPr>
        <p:spPr>
          <a:xfrm>
            <a:off x="6923309" y="4241518"/>
            <a:ext cx="44080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0,5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7123931-069D-3389-854F-F8B4429ADBE7}"/>
              </a:ext>
            </a:extLst>
          </p:cNvPr>
          <p:cNvSpPr txBox="1"/>
          <p:nvPr/>
        </p:nvSpPr>
        <p:spPr>
          <a:xfrm>
            <a:off x="1867214" y="5142285"/>
            <a:ext cx="44080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0,4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E69B9DE-9F79-5731-5362-0658F3CF26FA}"/>
              </a:ext>
            </a:extLst>
          </p:cNvPr>
          <p:cNvSpPr txBox="1"/>
          <p:nvPr/>
        </p:nvSpPr>
        <p:spPr>
          <a:xfrm>
            <a:off x="2485778" y="5133320"/>
            <a:ext cx="44080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40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F7106B8-940D-BC75-844E-73AB5B9384A0}"/>
              </a:ext>
            </a:extLst>
          </p:cNvPr>
          <p:cNvSpPr txBox="1"/>
          <p:nvPr/>
        </p:nvSpPr>
        <p:spPr>
          <a:xfrm>
            <a:off x="4351598" y="5142285"/>
            <a:ext cx="68572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0,25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ACF4D1F-5D79-CED6-E18B-BA71510598BB}"/>
              </a:ext>
            </a:extLst>
          </p:cNvPr>
          <p:cNvSpPr txBox="1"/>
          <p:nvPr/>
        </p:nvSpPr>
        <p:spPr>
          <a:xfrm>
            <a:off x="6835982" y="5150954"/>
            <a:ext cx="68572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0,6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47531A3-DBAD-A94E-4B39-E529C29ACDFE}"/>
              </a:ext>
            </a:extLst>
          </p:cNvPr>
          <p:cNvSpPr txBox="1"/>
          <p:nvPr/>
        </p:nvSpPr>
        <p:spPr>
          <a:xfrm>
            <a:off x="7563873" y="5150954"/>
            <a:ext cx="44080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17806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A149EA5-FC39-2700-21E2-22D1DC2E03C1}"/>
              </a:ext>
            </a:extLst>
          </p:cNvPr>
          <p:cNvGrpSpPr/>
          <p:nvPr/>
        </p:nvGrpSpPr>
        <p:grpSpPr>
          <a:xfrm>
            <a:off x="2097283" y="2127429"/>
            <a:ext cx="4949434" cy="3557937"/>
            <a:chOff x="1594808" y="2673529"/>
            <a:chExt cx="4949434" cy="355793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D05B86-3B44-3AB7-1308-2ED843F78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50046" y="2698729"/>
              <a:ext cx="2494196" cy="352659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082E313-DA84-D681-BCAE-17691DA33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4808" y="2673529"/>
              <a:ext cx="2517495" cy="35579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16816</TotalTime>
  <Words>832</Words>
  <Application>Microsoft Office PowerPoint</Application>
  <PresentationFormat>Affichage à l'écran (4:3)</PresentationFormat>
  <Paragraphs>267</Paragraphs>
  <Slides>51</Slides>
  <Notes>12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51</vt:i4>
      </vt:variant>
    </vt:vector>
  </HeadingPairs>
  <TitlesOfParts>
    <vt:vector size="64" baseType="lpstr">
      <vt:lpstr>DengXian</vt:lpstr>
      <vt:lpstr>Aptos</vt:lpstr>
      <vt:lpstr>Aptos Display</vt:lpstr>
      <vt:lpstr>Arial</vt:lpstr>
      <vt:lpstr>Calibri</vt:lpstr>
      <vt:lpstr>Cambria Math</vt:lpstr>
      <vt:lpstr>Chalkboard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الخامس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300</cp:revision>
  <cp:lastPrinted>2025-08-13T10:11:39Z</cp:lastPrinted>
  <dcterms:created xsi:type="dcterms:W3CDTF">2025-08-01T12:31:49Z</dcterms:created>
  <dcterms:modified xsi:type="dcterms:W3CDTF">2026-03-23T22:42:19Z</dcterms:modified>
</cp:coreProperties>
</file>