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61"/>
  </p:notesMasterIdLst>
  <p:handoutMasterIdLst>
    <p:handoutMasterId r:id="rId62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52" r:id="rId12"/>
    <p:sldId id="926" r:id="rId13"/>
    <p:sldId id="931" r:id="rId14"/>
    <p:sldId id="1035" r:id="rId15"/>
    <p:sldId id="1036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57" r:id="rId25"/>
    <p:sldId id="1058" r:id="rId26"/>
    <p:sldId id="1059" r:id="rId27"/>
    <p:sldId id="1063" r:id="rId28"/>
    <p:sldId id="1066" r:id="rId29"/>
    <p:sldId id="1064" r:id="rId30"/>
    <p:sldId id="1065" r:id="rId31"/>
    <p:sldId id="1041" r:id="rId32"/>
    <p:sldId id="1054" r:id="rId33"/>
    <p:sldId id="1055" r:id="rId34"/>
    <p:sldId id="1056" r:id="rId35"/>
    <p:sldId id="1067" r:id="rId36"/>
    <p:sldId id="1068" r:id="rId37"/>
    <p:sldId id="1069" r:id="rId38"/>
    <p:sldId id="1070" r:id="rId39"/>
    <p:sldId id="1071" r:id="rId40"/>
    <p:sldId id="1072" r:id="rId41"/>
    <p:sldId id="1073" r:id="rId42"/>
    <p:sldId id="1074" r:id="rId43"/>
    <p:sldId id="1075" r:id="rId44"/>
    <p:sldId id="1077" r:id="rId45"/>
    <p:sldId id="1078" r:id="rId46"/>
    <p:sldId id="1010" r:id="rId47"/>
    <p:sldId id="1011" r:id="rId48"/>
    <p:sldId id="1013" r:id="rId49"/>
    <p:sldId id="914" r:id="rId50"/>
    <p:sldId id="848" r:id="rId51"/>
    <p:sldId id="922" r:id="rId52"/>
    <p:sldId id="924" r:id="rId53"/>
    <p:sldId id="849" r:id="rId54"/>
    <p:sldId id="978" r:id="rId55"/>
    <p:sldId id="644" r:id="rId56"/>
    <p:sldId id="1053" r:id="rId57"/>
    <p:sldId id="809" r:id="rId58"/>
    <p:sldId id="956" r:id="rId59"/>
    <p:sldId id="789" r:id="rId60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3"/>
      <p:bold r:id="rId64"/>
    </p:embeddedFont>
    <p:embeddedFont>
      <p:font typeface="Cambria Math" panose="02040503050406030204" pitchFamily="18" charset="0"/>
      <p:regular r:id="rId65"/>
    </p:embeddedFont>
    <p:embeddedFont>
      <p:font typeface="Dosis" pitchFamily="2" charset="0"/>
      <p:regular r:id="rId66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000"/>
    <a:srgbClr val="B2B3AE"/>
    <a:srgbClr val="104862"/>
    <a:srgbClr val="17AB98"/>
    <a:srgbClr val="BFBFBF"/>
    <a:srgbClr val="7FC5C2"/>
    <a:srgbClr val="106585"/>
    <a:srgbClr val="FC8D00"/>
    <a:srgbClr val="EF7F1C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35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924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1.fntdata"/><Relationship Id="rId68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font" Target="fonts/font4.fntdata"/><Relationship Id="rId5" Type="http://schemas.openxmlformats.org/officeDocument/2006/relationships/slide" Target="slides/slide1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font" Target="fonts/font2.fntdata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font" Target="fonts/font5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handoutMaster" Target="handoutMasters/handoutMaster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DE430-E3B0-0B1B-17D0-958AF9014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2FD3C2-FE78-A36C-3049-0D31CC58A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B00B24-83EF-337F-FCDC-04BB1BCCA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3CBD05-9095-70AD-D9C8-580288FA25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485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E88E5-A54D-C9B8-60BA-2920FFBE1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AB1F43-5F29-2C87-5AF8-00ED349EC8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681EA8-F8D4-7980-FAE4-8CE8E488C4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1AC91D-85E0-8BE7-8882-9A6195CA9B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3864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61CFB-06DB-114B-D6F0-66CA36982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09496F6-BDCD-A440-23F1-780B3822EC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E73EF8F-439F-EDE5-8BE4-01950E0DD0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6D92E77-BE58-3262-E14A-E23DB63AE5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6345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6210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7217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1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emf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24.gif"/><Relationship Id="rId9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gif"/><Relationship Id="rId4" Type="http://schemas.openxmlformats.org/officeDocument/2006/relationships/image" Target="../media/image4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6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8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8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6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5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58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27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7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0.png"/><Relationship Id="rId5" Type="http://schemas.openxmlformats.org/officeDocument/2006/relationships/image" Target="../media/image550.png"/><Relationship Id="rId4" Type="http://schemas.openxmlformats.org/officeDocument/2006/relationships/image" Target="../media/image64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5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161D911-9CB5-3496-882F-4C4C77EEAAC0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4BF0C3C-188D-DF99-3DEC-9CE7C243C1A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32E3327A-B292-E181-2C13-B3A9954AA2A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17F1640E-19E5-A762-10AC-655BAF4AF0E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0C970AA-1432-6F35-1D1F-28CF6A1F63E8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E001291-AEA9-924D-62DD-28BC0B230BD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3" name="Organigramme : Terminateur 21">
              <a:extLst>
                <a:ext uri="{FF2B5EF4-FFF2-40B4-BE49-F238E27FC236}">
                  <a16:creationId xmlns:a16="http://schemas.microsoft.com/office/drawing/2014/main" id="{2D914A45-D517-841E-0803-995193D4AC6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space réservé du texte 5">
              <a:extLst>
                <a:ext uri="{FF2B5EF4-FFF2-40B4-BE49-F238E27FC236}">
                  <a16:creationId xmlns:a16="http://schemas.microsoft.com/office/drawing/2014/main" id="{A2A9BD42-B4F8-91F9-E0D1-59A1BBA34A7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النسبة المئوية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3882511-6AEA-2456-6240-25F6C8AEA1BB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9C53E38-734B-EE14-17C9-33444B83141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7" name="Organigramme : Terminateur 21">
              <a:extLst>
                <a:ext uri="{FF2B5EF4-FFF2-40B4-BE49-F238E27FC236}">
                  <a16:creationId xmlns:a16="http://schemas.microsoft.com/office/drawing/2014/main" id="{CE6C7D58-6B96-2A27-F043-F66A30EC2BD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Espace réservé du texte 5">
              <a:extLst>
                <a:ext uri="{FF2B5EF4-FFF2-40B4-BE49-F238E27FC236}">
                  <a16:creationId xmlns:a16="http://schemas.microsoft.com/office/drawing/2014/main" id="{7B0B1188-2CBC-80B2-FC97-AD213CA29AD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57C008D-538D-E029-0276-49484CE04B3C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9AF856D9-0B87-1232-4755-21EC01E4993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1" name="Organigramme : Terminateur 21">
              <a:extLst>
                <a:ext uri="{FF2B5EF4-FFF2-40B4-BE49-F238E27FC236}">
                  <a16:creationId xmlns:a16="http://schemas.microsoft.com/office/drawing/2014/main" id="{6E62F0B0-FB7B-201E-C3DC-211697D3BCE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8E0D5C20-6218-CD96-220D-ADF0247E296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النسبة المئوية(3)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1AF7CFE-B932-53E6-A385-05683FD661F2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A8FE770-1F49-160B-32C8-154EBFD22DC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70FF68DE-BDA1-5C03-537D-C41A206DD9C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Espace réservé du texte 5">
              <a:extLst>
                <a:ext uri="{FF2B5EF4-FFF2-40B4-BE49-F238E27FC236}">
                  <a16:creationId xmlns:a16="http://schemas.microsoft.com/office/drawing/2014/main" id="{AE4C5C97-4851-4C37-A324-1A1BC015C41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pic>
        <p:nvPicPr>
          <p:cNvPr id="47" name="Image 46">
            <a:extLst>
              <a:ext uri="{FF2B5EF4-FFF2-40B4-BE49-F238E27FC236}">
                <a16:creationId xmlns:a16="http://schemas.microsoft.com/office/drawing/2014/main" id="{007FE3EF-8949-3A7E-ED8E-8FEEB7A87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48" name="Organigramme : Terminateur 21">
            <a:extLst>
              <a:ext uri="{FF2B5EF4-FFF2-40B4-BE49-F238E27FC236}">
                <a16:creationId xmlns:a16="http://schemas.microsoft.com/office/drawing/2014/main" id="{CA7827AB-D031-9985-3364-C461A660BB44}"/>
              </a:ext>
            </a:extLst>
          </p:cNvPr>
          <p:cNvSpPr/>
          <p:nvPr/>
        </p:nvSpPr>
        <p:spPr>
          <a:xfrm>
            <a:off x="6668704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Espace réservé du texte 5">
            <a:extLst>
              <a:ext uri="{FF2B5EF4-FFF2-40B4-BE49-F238E27FC236}">
                <a16:creationId xmlns:a16="http://schemas.microsoft.com/office/drawing/2014/main" id="{37EE77B6-773D-AFDB-D7A3-A2AD880D17B1}"/>
              </a:ext>
            </a:extLst>
          </p:cNvPr>
          <p:cNvSpPr txBox="1">
            <a:spLocks/>
          </p:cNvSpPr>
          <p:nvPr/>
        </p:nvSpPr>
        <p:spPr>
          <a:xfrm>
            <a:off x="4585963" y="2848036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النسبة المئوية (1)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38095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النسبة المئوية (1)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A8E9C96-FA5E-509B-0911-C409FD4A2297}"/>
              </a:ext>
            </a:extLst>
          </p:cNvPr>
          <p:cNvGrpSpPr/>
          <p:nvPr/>
        </p:nvGrpSpPr>
        <p:grpSpPr>
          <a:xfrm>
            <a:off x="1637659" y="2395975"/>
            <a:ext cx="5199174" cy="3746591"/>
            <a:chOff x="1586088" y="2673529"/>
            <a:chExt cx="4974814" cy="355793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33387" y="2698729"/>
              <a:ext cx="2527515" cy="352659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6088" y="2673529"/>
              <a:ext cx="2534936" cy="35579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كتابة نسبة مئوية انطلاقا من تمثيل </a:t>
            </a:r>
            <a:r>
              <a: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83F5D0E-AC49-E6CF-01A4-A8B75A7525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6101" y="1929682"/>
            <a:ext cx="5651864" cy="409137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652859F-C8D1-2CDA-FCB5-C6BADA89DECA}"/>
              </a:ext>
            </a:extLst>
          </p:cNvPr>
          <p:cNvSpPr txBox="1"/>
          <p:nvPr/>
        </p:nvSpPr>
        <p:spPr>
          <a:xfrm>
            <a:off x="2186035" y="2558498"/>
            <a:ext cx="1124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18 ÷ 3 = 6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DD5A97F-2D68-0BB5-F2ED-E8CB8084999C}"/>
              </a:ext>
            </a:extLst>
          </p:cNvPr>
          <p:cNvSpPr txBox="1"/>
          <p:nvPr/>
        </p:nvSpPr>
        <p:spPr>
          <a:xfrm>
            <a:off x="1932035" y="2897052"/>
            <a:ext cx="24875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(6 – 1) + 6 + (6 + 1) = 18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DDBCBD2-F223-83D8-B53B-365269D001DA}"/>
              </a:ext>
            </a:extLst>
          </p:cNvPr>
          <p:cNvSpPr txBox="1"/>
          <p:nvPr/>
        </p:nvSpPr>
        <p:spPr>
          <a:xfrm>
            <a:off x="3454400" y="3141246"/>
            <a:ext cx="35035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dirty="0">
                <a:solidFill>
                  <a:srgbClr val="FF0000"/>
                </a:solidFill>
              </a:rPr>
              <a:t>الأعداد الصحيحة المتتالية هي 5 و6 و7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18C9833-67DC-59E5-F897-B434FA5BCFC4}"/>
              </a:ext>
            </a:extLst>
          </p:cNvPr>
          <p:cNvSpPr txBox="1"/>
          <p:nvPr/>
        </p:nvSpPr>
        <p:spPr>
          <a:xfrm>
            <a:off x="1932035" y="3693313"/>
            <a:ext cx="1124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33 ÷ 3 = 11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D470405-F1BC-1EA5-08B2-4484B925B9E0}"/>
              </a:ext>
            </a:extLst>
          </p:cNvPr>
          <p:cNvSpPr txBox="1"/>
          <p:nvPr/>
        </p:nvSpPr>
        <p:spPr>
          <a:xfrm>
            <a:off x="1621460" y="4026168"/>
            <a:ext cx="24875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(11 – 2) + 11 + (11 + 2) = 33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34F05D-040A-C1D3-CA7F-94AC8A09114D}"/>
              </a:ext>
            </a:extLst>
          </p:cNvPr>
          <p:cNvSpPr txBox="1"/>
          <p:nvPr/>
        </p:nvSpPr>
        <p:spPr>
          <a:xfrm>
            <a:off x="3310282" y="4269258"/>
            <a:ext cx="35035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dirty="0">
                <a:solidFill>
                  <a:srgbClr val="FF0000"/>
                </a:solidFill>
              </a:rPr>
              <a:t>الأعداد الفردية المتتالية هي 9، و11، و13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AFFC13F-A32C-AB91-E7A5-1CE2B4C6F388}"/>
              </a:ext>
            </a:extLst>
          </p:cNvPr>
          <p:cNvSpPr txBox="1"/>
          <p:nvPr/>
        </p:nvSpPr>
        <p:spPr>
          <a:xfrm>
            <a:off x="1805035" y="4878160"/>
            <a:ext cx="1124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60 ÷ 3 = 20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DBDB8A5-898F-38E6-F679-11EBEF665239}"/>
              </a:ext>
            </a:extLst>
          </p:cNvPr>
          <p:cNvSpPr txBox="1"/>
          <p:nvPr/>
        </p:nvSpPr>
        <p:spPr>
          <a:xfrm>
            <a:off x="1494460" y="5211015"/>
            <a:ext cx="24875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(20 – 2) + 20 + (20 + 2) = 60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FB8FB6-B79B-42A8-14A4-54A9D7A16A48}"/>
              </a:ext>
            </a:extLst>
          </p:cNvPr>
          <p:cNvSpPr txBox="1"/>
          <p:nvPr/>
        </p:nvSpPr>
        <p:spPr>
          <a:xfrm>
            <a:off x="3183282" y="5454105"/>
            <a:ext cx="35035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1600" dirty="0">
                <a:solidFill>
                  <a:srgbClr val="FF0000"/>
                </a:solidFill>
              </a:rPr>
              <a:t>الأعداد الزوجية المتتالية هي 18 و20 و22</a:t>
            </a: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508001" y="881801"/>
            <a:ext cx="7008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البحث. اكتبوا على شكل كسر عشري مقامه 100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15" name="Image 14" descr="Une image contenant Graphique, clipart, conception&#10;&#10;Le contenu généré par l’IA peut être incorrect.">
            <a:extLst>
              <a:ext uri="{FF2B5EF4-FFF2-40B4-BE49-F238E27FC236}">
                <a16:creationId xmlns:a16="http://schemas.microsoft.com/office/drawing/2014/main" id="{5D60A3A4-1230-1265-69FD-DFE8A585DF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782" y="3779023"/>
            <a:ext cx="925683" cy="745204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DD95BB1-E193-FA06-10C5-3C35C40C7B63}"/>
              </a:ext>
            </a:extLst>
          </p:cNvPr>
          <p:cNvSpPr/>
          <p:nvPr/>
        </p:nvSpPr>
        <p:spPr>
          <a:xfrm>
            <a:off x="3779877" y="3917647"/>
            <a:ext cx="1842811" cy="1023090"/>
          </a:xfrm>
          <a:prstGeom prst="roundRect">
            <a:avLst/>
          </a:prstGeom>
          <a:solidFill>
            <a:schemeClr val="bg1"/>
          </a:solidFill>
          <a:ln>
            <a:solidFill>
              <a:srgbClr val="F6BB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B865D7A-FC25-DCC3-CDC5-A431C31F3A18}"/>
              </a:ext>
            </a:extLst>
          </p:cNvPr>
          <p:cNvSpPr txBox="1"/>
          <p:nvPr/>
        </p:nvSpPr>
        <p:spPr>
          <a:xfrm>
            <a:off x="5622688" y="4408308"/>
            <a:ext cx="20294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اُكْتُبواْ في دَفاتِرِكُمْ: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C3455B9-21E1-1AC6-B978-DDC826CF9593}"/>
              </a:ext>
            </a:extLst>
          </p:cNvPr>
          <p:cNvSpPr/>
          <p:nvPr/>
        </p:nvSpPr>
        <p:spPr>
          <a:xfrm>
            <a:off x="3533677" y="4151625"/>
            <a:ext cx="518787" cy="508234"/>
          </a:xfrm>
          <a:prstGeom prst="ellipse">
            <a:avLst/>
          </a:prstGeom>
          <a:solidFill>
            <a:srgbClr val="FFC000"/>
          </a:solidFill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6561A19-40B0-DC4B-B145-51EA99B05083}"/>
              </a:ext>
            </a:extLst>
          </p:cNvPr>
          <p:cNvSpPr txBox="1"/>
          <p:nvPr/>
        </p:nvSpPr>
        <p:spPr>
          <a:xfrm>
            <a:off x="3603453" y="4164158"/>
            <a:ext cx="375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0ED69B3F-5A16-1106-868F-CC0F307A7DC1}"/>
                  </a:ext>
                </a:extLst>
              </p:cNvPr>
              <p:cNvSpPr txBox="1"/>
              <p:nvPr/>
            </p:nvSpPr>
            <p:spPr>
              <a:xfrm>
                <a:off x="4082901" y="4055271"/>
                <a:ext cx="2743167" cy="791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10486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0" i="1" smtClean="0">
                            <a:solidFill>
                              <a:srgbClr val="10486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104862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104862"/>
                    </a:solidFill>
                  </a:rPr>
                  <a:t>  =</a:t>
                </a:r>
                <a:r>
                  <a:rPr lang="ar-MA" sz="3200" dirty="0">
                    <a:solidFill>
                      <a:srgbClr val="104862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>
                            <a:solidFill>
                              <a:srgbClr val="10486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104862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104862"/>
                    </a:solidFill>
                  </a:rPr>
                  <a:t> </a:t>
                </a:r>
                <a:endParaRPr lang="fr-MA" sz="3200" dirty="0">
                  <a:solidFill>
                    <a:srgbClr val="104862"/>
                  </a:solidFill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0ED69B3F-5A16-1106-868F-CC0F307A7D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2901" y="4055271"/>
                <a:ext cx="2743167" cy="791820"/>
              </a:xfrm>
              <a:prstGeom prst="rect">
                <a:avLst/>
              </a:prstGeom>
              <a:blipFill>
                <a:blip r:embed="rId5"/>
                <a:stretch>
                  <a:fillRect b="-1307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e 24">
            <a:extLst>
              <a:ext uri="{FF2B5EF4-FFF2-40B4-BE49-F238E27FC236}">
                <a16:creationId xmlns:a16="http://schemas.microsoft.com/office/drawing/2014/main" id="{D6387550-0E8F-BABC-E4E3-11D7BDFED16D}"/>
              </a:ext>
            </a:extLst>
          </p:cNvPr>
          <p:cNvGrpSpPr/>
          <p:nvPr/>
        </p:nvGrpSpPr>
        <p:grpSpPr>
          <a:xfrm>
            <a:off x="1215541" y="2449692"/>
            <a:ext cx="5848808" cy="1091693"/>
            <a:chOff x="812247" y="1554480"/>
            <a:chExt cx="5848808" cy="1091693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2087F27-67A9-3949-11EB-375FB50EFA1D}"/>
                </a:ext>
              </a:extLst>
            </p:cNvPr>
            <p:cNvGrpSpPr/>
            <p:nvPr/>
          </p:nvGrpSpPr>
          <p:grpSpPr>
            <a:xfrm>
              <a:off x="1092854" y="1554480"/>
              <a:ext cx="5568201" cy="1091693"/>
              <a:chOff x="1848631" y="2616985"/>
              <a:chExt cx="5330312" cy="666842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FCBADC5-F2F9-4147-277D-1A6DAA777B53}"/>
                  </a:ext>
                </a:extLst>
              </p:cNvPr>
              <p:cNvSpPr/>
              <p:nvPr/>
            </p:nvSpPr>
            <p:spPr>
              <a:xfrm>
                <a:off x="1848631" y="2616985"/>
                <a:ext cx="3421088" cy="564279"/>
              </a:xfrm>
              <a:prstGeom prst="roundRect">
                <a:avLst/>
              </a:prstGeom>
              <a:solidFill>
                <a:srgbClr val="FFEFB9"/>
              </a:solidFill>
              <a:ln>
                <a:solidFill>
                  <a:srgbClr val="17AB9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A0E889A-3508-EA6C-FA68-9792C6E30A72}"/>
                  </a:ext>
                </a:extLst>
              </p:cNvPr>
              <p:cNvSpPr txBox="1"/>
              <p:nvPr/>
            </p:nvSpPr>
            <p:spPr>
              <a:xfrm>
                <a:off x="2326931" y="2637496"/>
                <a:ext cx="31090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39000A5-7AE5-E541-2DC4-D779403AD4D7}"/>
                  </a:ext>
                </a:extLst>
              </p:cNvPr>
              <p:cNvSpPr txBox="1"/>
              <p:nvPr/>
            </p:nvSpPr>
            <p:spPr>
              <a:xfrm>
                <a:off x="4896465" y="2768475"/>
                <a:ext cx="228247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مِ</a:t>
                </a:r>
                <a:r>
                  <a:rPr kumimoji="0" lang="a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ثالٌ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: 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ZoneTexte 1">
                  <a:extLst>
                    <a:ext uri="{FF2B5EF4-FFF2-40B4-BE49-F238E27FC236}">
                      <a16:creationId xmlns:a16="http://schemas.microsoft.com/office/drawing/2014/main" id="{FBE5C5A9-E7DA-AE59-37E0-FE141F9FAFAC}"/>
                    </a:ext>
                  </a:extLst>
                </p:cNvPr>
                <p:cNvSpPr txBox="1"/>
                <p:nvPr/>
              </p:nvSpPr>
              <p:spPr>
                <a:xfrm>
                  <a:off x="2060194" y="1611352"/>
                  <a:ext cx="2743167" cy="804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fr-FR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32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a14:m>
                  <a:r>
                    <a:rPr lang="fr-FR" sz="3200" b="1" dirty="0">
                      <a:solidFill>
                        <a:srgbClr val="002060"/>
                      </a:solidFill>
                    </a:rPr>
                    <a:t>  </a:t>
                  </a:r>
                  <a:r>
                    <a:rPr lang="fr-FR" sz="3200" dirty="0">
                      <a:solidFill>
                        <a:srgbClr val="FF0000"/>
                      </a:solidFill>
                    </a:rPr>
                    <a:t>=</a:t>
                  </a:r>
                  <a:r>
                    <a:rPr lang="ar-MA" sz="3200" dirty="0">
                      <a:solidFill>
                        <a:srgbClr val="FF0000"/>
                      </a:solidFill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fr-FR" sz="32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?</m:t>
                          </m:r>
                        </m:num>
                        <m:den>
                          <m:r>
                            <a:rPr lang="fr-FR" sz="32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a14:m>
                  <a:r>
                    <a:rPr lang="fr-FR" sz="3200" dirty="0">
                      <a:solidFill>
                        <a:srgbClr val="002060"/>
                      </a:solidFill>
                    </a:rPr>
                    <a:t> </a:t>
                  </a:r>
                  <a:endParaRPr lang="fr-MA" sz="32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" name="ZoneTexte 1">
                  <a:extLst>
                    <a:ext uri="{FF2B5EF4-FFF2-40B4-BE49-F238E27FC236}">
                      <a16:creationId xmlns:a16="http://schemas.microsoft.com/office/drawing/2014/main" id="{FBE5C5A9-E7DA-AE59-37E0-FE141F9FAF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0194" y="1611352"/>
                  <a:ext cx="2743167" cy="804387"/>
                </a:xfrm>
                <a:prstGeom prst="rect">
                  <a:avLst/>
                </a:prstGeom>
                <a:blipFill>
                  <a:blip r:embed="rId6"/>
                  <a:stretch>
                    <a:fillRect b="-12879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E88DE8B5-C035-6763-942F-726096B66778}"/>
                </a:ext>
              </a:extLst>
            </p:cNvPr>
            <p:cNvSpPr/>
            <p:nvPr/>
          </p:nvSpPr>
          <p:spPr>
            <a:xfrm>
              <a:off x="812247" y="1752406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166F9B3D-EFC5-D7DC-102B-758BC6608FA2}"/>
                </a:ext>
              </a:extLst>
            </p:cNvPr>
            <p:cNvSpPr txBox="1"/>
            <p:nvPr/>
          </p:nvSpPr>
          <p:spPr>
            <a:xfrm>
              <a:off x="882023" y="1764939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CCE467F-971D-10C7-A67C-DE78815D550F}"/>
                  </a:ext>
                </a:extLst>
              </p:cNvPr>
              <p:cNvSpPr txBox="1"/>
              <p:nvPr/>
            </p:nvSpPr>
            <p:spPr>
              <a:xfrm>
                <a:off x="1828833" y="1915702"/>
                <a:ext cx="2743167" cy="834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fr-FR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CCE467F-971D-10C7-A67C-DE78815D55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33" y="1915702"/>
                <a:ext cx="2743167" cy="834716"/>
              </a:xfrm>
              <a:prstGeom prst="rect">
                <a:avLst/>
              </a:prstGeom>
              <a:blipFill>
                <a:blip r:embed="rId5"/>
                <a:stretch>
                  <a:fillRect b="-875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2FBF4A45-1835-9681-DA11-B069DBFBE5E5}"/>
                  </a:ext>
                </a:extLst>
              </p:cNvPr>
              <p:cNvSpPr txBox="1"/>
              <p:nvPr/>
            </p:nvSpPr>
            <p:spPr>
              <a:xfrm>
                <a:off x="1828833" y="3141255"/>
                <a:ext cx="2743167" cy="834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num>
                      <m:den>
                        <m:r>
                          <a:rPr lang="fr-FR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2FBF4A45-1835-9681-DA11-B069DBFBE5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33" y="3141255"/>
                <a:ext cx="2743167" cy="834716"/>
              </a:xfrm>
              <a:prstGeom prst="rect">
                <a:avLst/>
              </a:prstGeom>
              <a:blipFill>
                <a:blip r:embed="rId6"/>
                <a:stretch>
                  <a:fillRect b="-875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4401E07-A462-773B-5C03-2CE2D74CB577}"/>
                  </a:ext>
                </a:extLst>
              </p:cNvPr>
              <p:cNvSpPr txBox="1"/>
              <p:nvPr/>
            </p:nvSpPr>
            <p:spPr>
              <a:xfrm>
                <a:off x="4824582" y="2007776"/>
                <a:ext cx="2743167" cy="834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fr-FR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4401E07-A462-773B-5C03-2CE2D74CB5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4582" y="2007776"/>
                <a:ext cx="2743167" cy="834716"/>
              </a:xfrm>
              <a:prstGeom prst="rect">
                <a:avLst/>
              </a:prstGeom>
              <a:blipFill>
                <a:blip r:embed="rId7"/>
                <a:stretch>
                  <a:fillRect b="-94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FC9CA8F-EC73-A8FB-873E-707430310876}"/>
                  </a:ext>
                </a:extLst>
              </p:cNvPr>
              <p:cNvSpPr txBox="1"/>
              <p:nvPr/>
            </p:nvSpPr>
            <p:spPr>
              <a:xfrm>
                <a:off x="4750559" y="3141255"/>
                <a:ext cx="2743167" cy="834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FC9CA8F-EC73-A8FB-873E-7074303108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559" y="3141255"/>
                <a:ext cx="2743167" cy="834716"/>
              </a:xfrm>
              <a:prstGeom prst="rect">
                <a:avLst/>
              </a:prstGeom>
              <a:blipFill>
                <a:blip r:embed="rId8"/>
                <a:stretch>
                  <a:fillRect b="-875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89053CD-1EC3-F387-973C-E342EB6E50B4}"/>
                  </a:ext>
                </a:extLst>
              </p:cNvPr>
              <p:cNvSpPr txBox="1"/>
              <p:nvPr/>
            </p:nvSpPr>
            <p:spPr>
              <a:xfrm>
                <a:off x="1828832" y="4408372"/>
                <a:ext cx="2743167" cy="804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𝟒𝟓</m:t>
                    </m:r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89053CD-1EC3-F387-973C-E342EB6E50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32" y="4408372"/>
                <a:ext cx="2743167" cy="804387"/>
              </a:xfrm>
              <a:prstGeom prst="rect">
                <a:avLst/>
              </a:prstGeom>
              <a:blipFill>
                <a:blip r:embed="rId9"/>
                <a:stretch>
                  <a:fillRect b="-1287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35781C7-B7C3-2DF6-4B48-805933F27D88}"/>
                  </a:ext>
                </a:extLst>
              </p:cNvPr>
              <p:cNvSpPr txBox="1"/>
              <p:nvPr/>
            </p:nvSpPr>
            <p:spPr>
              <a:xfrm>
                <a:off x="4750558" y="4325245"/>
                <a:ext cx="2743167" cy="804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𝟖𝟎</m:t>
                    </m:r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35781C7-B7C3-2DF6-4B48-805933F27D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558" y="4325245"/>
                <a:ext cx="2743167" cy="804387"/>
              </a:xfrm>
              <a:prstGeom prst="rect">
                <a:avLst/>
              </a:prstGeom>
              <a:blipFill>
                <a:blip r:embed="rId10"/>
                <a:stretch>
                  <a:fillRect b="-1374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F55A63D6-FBF6-30B6-41D1-CF4C9DB1084E}"/>
                  </a:ext>
                </a:extLst>
              </p:cNvPr>
              <p:cNvSpPr txBox="1"/>
              <p:nvPr/>
            </p:nvSpPr>
            <p:spPr>
              <a:xfrm>
                <a:off x="1828833" y="1915702"/>
                <a:ext cx="2743167" cy="834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fr-FR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𝟑𝟎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F55A63D6-FBF6-30B6-41D1-CF4C9DB10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33" y="1915702"/>
                <a:ext cx="2743167" cy="834716"/>
              </a:xfrm>
              <a:prstGeom prst="rect">
                <a:avLst/>
              </a:prstGeom>
              <a:blipFill>
                <a:blip r:embed="rId3"/>
                <a:stretch>
                  <a:fillRect b="-875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F695279-298E-BC83-05FC-AADB1B6F50EA}"/>
                  </a:ext>
                </a:extLst>
              </p:cNvPr>
              <p:cNvSpPr txBox="1"/>
              <p:nvPr/>
            </p:nvSpPr>
            <p:spPr>
              <a:xfrm>
                <a:off x="1828833" y="3141255"/>
                <a:ext cx="2743167" cy="834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num>
                      <m:den>
                        <m:r>
                          <a:rPr lang="fr-FR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𝟏𝟐𝟎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F695279-298E-BC83-05FC-AADB1B6F50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33" y="3141255"/>
                <a:ext cx="2743167" cy="834716"/>
              </a:xfrm>
              <a:prstGeom prst="rect">
                <a:avLst/>
              </a:prstGeom>
              <a:blipFill>
                <a:blip r:embed="rId4"/>
                <a:stretch>
                  <a:fillRect b="-875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497A949-672C-9D11-0E3B-8D547522CF32}"/>
                  </a:ext>
                </a:extLst>
              </p:cNvPr>
              <p:cNvSpPr txBox="1"/>
              <p:nvPr/>
            </p:nvSpPr>
            <p:spPr>
              <a:xfrm>
                <a:off x="4824582" y="2007776"/>
                <a:ext cx="2743167" cy="834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fr-FR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497A949-672C-9D11-0E3B-8D547522CF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4582" y="2007776"/>
                <a:ext cx="2743167" cy="834716"/>
              </a:xfrm>
              <a:prstGeom prst="rect">
                <a:avLst/>
              </a:prstGeom>
              <a:blipFill>
                <a:blip r:embed="rId5"/>
                <a:stretch>
                  <a:fillRect b="-94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D63A5AA-EB18-9E0F-DDE1-014B9E34B95B}"/>
                  </a:ext>
                </a:extLst>
              </p:cNvPr>
              <p:cNvSpPr txBox="1"/>
              <p:nvPr/>
            </p:nvSpPr>
            <p:spPr>
              <a:xfrm>
                <a:off x="4750559" y="3141255"/>
                <a:ext cx="2743167" cy="834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D63A5AA-EB18-9E0F-DDE1-014B9E34B9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559" y="3141255"/>
                <a:ext cx="2743167" cy="834716"/>
              </a:xfrm>
              <a:prstGeom prst="rect">
                <a:avLst/>
              </a:prstGeom>
              <a:blipFill>
                <a:blip r:embed="rId6"/>
                <a:stretch>
                  <a:fillRect b="-94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DCD22D1-F74A-7E1F-99F4-3232ED988336}"/>
                  </a:ext>
                </a:extLst>
              </p:cNvPr>
              <p:cNvSpPr txBox="1"/>
              <p:nvPr/>
            </p:nvSpPr>
            <p:spPr>
              <a:xfrm>
                <a:off x="1828832" y="4408372"/>
                <a:ext cx="2743167" cy="804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𝟒𝟓</m:t>
                    </m:r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𝟒𝟓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DCD22D1-F74A-7E1F-99F4-3232ED9883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32" y="4408372"/>
                <a:ext cx="2743167" cy="804387"/>
              </a:xfrm>
              <a:prstGeom prst="rect">
                <a:avLst/>
              </a:prstGeom>
              <a:blipFill>
                <a:blip r:embed="rId7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DE07F32-434D-534D-4332-F129335E7D75}"/>
                  </a:ext>
                </a:extLst>
              </p:cNvPr>
              <p:cNvSpPr txBox="1"/>
              <p:nvPr/>
            </p:nvSpPr>
            <p:spPr>
              <a:xfrm>
                <a:off x="4750558" y="4325245"/>
                <a:ext cx="2743167" cy="804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𝟖𝟎</m:t>
                    </m:r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𝟖𝟎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DE07F32-434D-534D-4332-F129335E7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558" y="4325245"/>
                <a:ext cx="2743167" cy="804387"/>
              </a:xfrm>
              <a:prstGeom prst="rect">
                <a:avLst/>
              </a:prstGeom>
              <a:blipFill>
                <a:blip r:embed="rId8"/>
                <a:stretch>
                  <a:fillRect b="-1374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أتعرف وأمثل النسبة المئوية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نمثل النسبة المئوية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MATHS_N5_P3_SEM5_S1_V1">
            <a:hlinkClick r:id="" action="ppaction://media"/>
            <a:extLst>
              <a:ext uri="{FF2B5EF4-FFF2-40B4-BE49-F238E27FC236}">
                <a16:creationId xmlns:a16="http://schemas.microsoft.com/office/drawing/2014/main" id="{A04FAC26-52AB-A4AB-33DB-B7129FD93B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1500" y="1907688"/>
            <a:ext cx="7833513" cy="440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39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6B33714-CE5F-B474-234F-C9895278C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013" y="2024211"/>
            <a:ext cx="7071973" cy="390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5E1AD22-3CD2-983D-9385-21A8B843ADD9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E2196A2-E8C5-4971-67D0-2493D9FEB67F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أعبر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E54C50C-665B-9CFE-5B0D-3B0CAB37CEF5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8CA257-F73A-EE84-781D-A0FAD115F4C2}"/>
              </a:ext>
            </a:extLst>
          </p:cNvPr>
          <p:cNvSpPr/>
          <p:nvPr/>
        </p:nvSpPr>
        <p:spPr>
          <a:xfrm>
            <a:off x="3981450" y="1733568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5FB14D0-2BD7-8485-732C-75F1F6574996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2" name="Image 1" descr="Une image contenant cercle, ligne, diagramme, Symétrie&#10;&#10;Le contenu généré par l’IA peut être incorrect.">
            <a:extLst>
              <a:ext uri="{FF2B5EF4-FFF2-40B4-BE49-F238E27FC236}">
                <a16:creationId xmlns:a16="http://schemas.microsoft.com/office/drawing/2014/main" id="{6BE9A6A3-C743-BEED-60E1-9E590BFF4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2351" y="2819309"/>
            <a:ext cx="2462699" cy="230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A6AA5-0C20-2282-7837-FAE012985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CE25528-087F-8B6D-503F-D0129EA4EC2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الكسر العشري  الذي يمثل الجزء الملون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القرص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37FE9A-C417-850B-8168-CB9185CA9FF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52F3C0F-B707-6334-043C-A01C0B867349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2445CD6A-8327-A6F1-7EC4-1DF327140AE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CA14086-7593-E389-E41D-B0AD93350A44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أعبر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3AF502CB-D2F2-F201-E76F-9DEC545ECA96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249EDA7-A1D4-FDAE-FD11-13C047BF1046}"/>
              </a:ext>
            </a:extLst>
          </p:cNvPr>
          <p:cNvSpPr/>
          <p:nvPr/>
        </p:nvSpPr>
        <p:spPr>
          <a:xfrm>
            <a:off x="3981450" y="1733568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DD9E6D7-6B9C-7DC5-9EFE-07097F9B27C4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4" name="Image 3" descr="Une image contenant cercle, ligne, diagramme, Symétrie&#10;&#10;Le contenu généré par l’IA peut être incorrect.">
            <a:extLst>
              <a:ext uri="{FF2B5EF4-FFF2-40B4-BE49-F238E27FC236}">
                <a16:creationId xmlns:a16="http://schemas.microsoft.com/office/drawing/2014/main" id="{583EE3F7-8D11-A7C2-5DC7-562DFB10D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2351" y="2819309"/>
            <a:ext cx="2462699" cy="230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3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84CAB-2495-18C3-ECC1-2F41A8449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99650CD-AA4F-78D9-DD8E-2F23E7391D7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FDFC452-10D4-95F8-9E63-FD25DE774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4BD4DD-5A0F-8C22-1A0F-14DB203236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870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FA021-893E-249E-5E6A-B65F43FA7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ECA85D7-3747-E899-32B0-8510085724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 من يشرح كيف توصل للجواب؟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88ECA70-E7CF-0F7B-B1E7-3BC2A49A97D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5DD1306-56D7-6515-739B-0C771E7B2660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7157D4E-ED61-3393-5FA5-1D03A183D5F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4B3ED01-E710-D44F-3070-45E3C6557E48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أعبر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FA1D9F7-7ED2-0C67-D317-2083C519E257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E4C2439-4B53-53D4-621A-DCBC7520E059}"/>
              </a:ext>
            </a:extLst>
          </p:cNvPr>
          <p:cNvSpPr/>
          <p:nvPr/>
        </p:nvSpPr>
        <p:spPr>
          <a:xfrm>
            <a:off x="3981450" y="1733568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8F3CF41D-5FEB-E1E3-945C-55DD6288288C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C5F02E9-7654-B707-EF39-55770FE3C12D}"/>
                  </a:ext>
                </a:extLst>
              </p:cNvPr>
              <p:cNvSpPr txBox="1"/>
              <p:nvPr/>
            </p:nvSpPr>
            <p:spPr>
              <a:xfrm>
                <a:off x="3029781" y="5322084"/>
                <a:ext cx="3707838" cy="1156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40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4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ar-MA" sz="4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fr-MA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C5F02E9-7654-B707-EF39-55770FE3C1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9781" y="5322084"/>
                <a:ext cx="3707838" cy="11564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Image 17" descr="Une image contenant cercle, ligne, diagramme, Symétrie&#10;&#10;Le contenu généré par l’IA peut être incorrect.">
            <a:extLst>
              <a:ext uri="{FF2B5EF4-FFF2-40B4-BE49-F238E27FC236}">
                <a16:creationId xmlns:a16="http://schemas.microsoft.com/office/drawing/2014/main" id="{172829A9-4F78-2DE5-B93E-D4C9FCDDA6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351" y="2819309"/>
            <a:ext cx="2462699" cy="230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88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5177E-487D-11AF-D004-570651582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3277DFD-340C-9495-776E-2C66C60B613C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3BBEF8-0C7C-979D-B986-7AD1C1AC15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0535653-F074-4E72-D34C-B6E5B0093795}"/>
              </a:ext>
            </a:extLst>
          </p:cNvPr>
          <p:cNvSpPr/>
          <p:nvPr/>
        </p:nvSpPr>
        <p:spPr>
          <a:xfrm>
            <a:off x="3760619" y="1735638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AFDB35B7-B123-CF58-8040-E49F07FD606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63E9D22-AD51-ADBE-662A-367D421B8712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أعبر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58022AD7-49E8-7B1A-F14C-44FCB9AB6FA3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078B2409-FE40-00B4-3705-8412AC088DE1}"/>
              </a:ext>
            </a:extLst>
          </p:cNvPr>
          <p:cNvSpPr/>
          <p:nvPr/>
        </p:nvSpPr>
        <p:spPr>
          <a:xfrm>
            <a:off x="6276768" y="176196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C631BD65-D8FA-213F-AB91-5C12EF730FDF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6CCAC99-A56A-0BF2-DB97-F8CBDB326222}"/>
                  </a:ext>
                </a:extLst>
              </p:cNvPr>
              <p:cNvSpPr txBox="1"/>
              <p:nvPr/>
            </p:nvSpPr>
            <p:spPr>
              <a:xfrm>
                <a:off x="3029781" y="5317466"/>
                <a:ext cx="3707838" cy="1156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40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4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ar-MA" sz="4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fr-MA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6CCAC99-A56A-0BF2-DB97-F8CBDB326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9781" y="5317466"/>
                <a:ext cx="3707838" cy="11564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Image 24" descr="Une image contenant cercle, ligne, diagramme, Symétrie&#10;&#10;Le contenu généré par l’IA peut être incorrect.">
            <a:extLst>
              <a:ext uri="{FF2B5EF4-FFF2-40B4-BE49-F238E27FC236}">
                <a16:creationId xmlns:a16="http://schemas.microsoft.com/office/drawing/2014/main" id="{62C2E053-0C07-B6B8-B892-D6813B97E0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351" y="2819309"/>
            <a:ext cx="2462699" cy="230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12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2EBF4-B607-E119-547D-BE56FABA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DDFAEAD-F9A5-D1E4-66C6-E1EC9205149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الكسر المكافئ والذي مقامه 100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D9E654-1A99-3F59-5D56-F06E387105B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1985B66-6A14-F41B-66CD-586B5570FC0E}"/>
              </a:ext>
            </a:extLst>
          </p:cNvPr>
          <p:cNvSpPr/>
          <p:nvPr/>
        </p:nvSpPr>
        <p:spPr>
          <a:xfrm>
            <a:off x="3760619" y="1735638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E8C4171E-B8E5-07F5-80AB-7DA3C0E4402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CC759B6-2F1C-F556-179D-122C13B25E71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أعبر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C210BCC1-8012-05B6-164A-097AD32EBCD3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E5EE8AC-09F9-F2DD-D824-70E3CAFEA905}"/>
              </a:ext>
            </a:extLst>
          </p:cNvPr>
          <p:cNvSpPr/>
          <p:nvPr/>
        </p:nvSpPr>
        <p:spPr>
          <a:xfrm>
            <a:off x="6276768" y="176196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621701F2-8FC3-E6C3-1E5A-C2945FFDED8E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2955058-6BDA-2EFB-63DE-35A2074AF871}"/>
                  </a:ext>
                </a:extLst>
              </p:cNvPr>
              <p:cNvSpPr txBox="1"/>
              <p:nvPr/>
            </p:nvSpPr>
            <p:spPr>
              <a:xfrm>
                <a:off x="3326063" y="5317466"/>
                <a:ext cx="3707838" cy="8900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ar-MA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4000" dirty="0">
                    <a:solidFill>
                      <a:srgbClr val="C00000"/>
                    </a:solidFill>
                  </a:rPr>
                  <a:t> </a:t>
                </a:r>
                <a:r>
                  <a:rPr lang="fr-FR" sz="4000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a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a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endParaRPr lang="fr-MA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2955058-6BDA-2EFB-63DE-35A2074AF8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6063" y="5317466"/>
                <a:ext cx="3707838" cy="890052"/>
              </a:xfrm>
              <a:prstGeom prst="rect">
                <a:avLst/>
              </a:prstGeom>
              <a:blipFill>
                <a:blip r:embed="rId3"/>
                <a:stretch>
                  <a:fillRect l="-164" t="-2740" b="-2054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Image 24" descr="Une image contenant cercle, ligne, diagramme, Symétrie&#10;&#10;Le contenu généré par l’IA peut être incorrect.">
            <a:extLst>
              <a:ext uri="{FF2B5EF4-FFF2-40B4-BE49-F238E27FC236}">
                <a16:creationId xmlns:a16="http://schemas.microsoft.com/office/drawing/2014/main" id="{1B14E013-7740-48EA-4EDB-FF50FC80CC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351" y="2819309"/>
            <a:ext cx="2462699" cy="230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44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640BC-44C4-687F-B310-CEED8B53A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B394728-2F15-341B-5406-59CC0D7897F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93A0B8-A533-C9A2-7221-FEED93AC26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11750B-A2A5-014C-1A28-E785DE54FBA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114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932AA-E208-5B54-BAB5-C446FD6DA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C7F439E-DA86-4FD2-57DF-996DD1B2E8F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من يشرح لنا كيف وجد الجواب؟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DC229B-B538-90A1-E8D0-573C7EA77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6956F6C-B80D-3119-37BD-2D8348B94BB8}"/>
              </a:ext>
            </a:extLst>
          </p:cNvPr>
          <p:cNvSpPr/>
          <p:nvPr/>
        </p:nvSpPr>
        <p:spPr>
          <a:xfrm>
            <a:off x="3760619" y="1735638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37C17510-4A64-3BE2-6088-F9541EED050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027E5EA-CEDD-3740-918F-292F40D4EDA5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أعبر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811EC427-A217-068D-49CC-C99C57E28082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C5D33F7-B95D-4E77-076C-22D937F4E175}"/>
              </a:ext>
            </a:extLst>
          </p:cNvPr>
          <p:cNvSpPr/>
          <p:nvPr/>
        </p:nvSpPr>
        <p:spPr>
          <a:xfrm>
            <a:off x="6276768" y="176196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FEB068E0-51CC-B87C-DAE3-B8E9CFC0EF45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0F470FC-1592-35D2-54D8-BBB428A444C2}"/>
                  </a:ext>
                </a:extLst>
              </p:cNvPr>
              <p:cNvSpPr txBox="1"/>
              <p:nvPr/>
            </p:nvSpPr>
            <p:spPr>
              <a:xfrm>
                <a:off x="3326063" y="5317466"/>
                <a:ext cx="3707838" cy="8743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ar-MA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4000" dirty="0">
                    <a:solidFill>
                      <a:srgbClr val="C00000"/>
                    </a:solidFill>
                  </a:rPr>
                  <a:t> </a:t>
                </a:r>
                <a:r>
                  <a:rPr lang="fr-FR" sz="4000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a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a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endParaRPr lang="fr-MA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0F470FC-1592-35D2-54D8-BBB428A444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6063" y="5317466"/>
                <a:ext cx="3707838" cy="874342"/>
              </a:xfrm>
              <a:prstGeom prst="rect">
                <a:avLst/>
              </a:prstGeom>
              <a:blipFill>
                <a:blip r:embed="rId3"/>
                <a:stretch>
                  <a:fillRect l="-164" t="-4167" b="-208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Image 17" descr="Une image contenant cercle, ligne, diagramme, Symétrie&#10;&#10;Le contenu généré par l’IA peut être incorrect.">
            <a:extLst>
              <a:ext uri="{FF2B5EF4-FFF2-40B4-BE49-F238E27FC236}">
                <a16:creationId xmlns:a16="http://schemas.microsoft.com/office/drawing/2014/main" id="{EA7FDDA8-4071-9719-8BD1-F116D4FB63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351" y="2819309"/>
            <a:ext cx="2462699" cy="230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87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D7CDF-93E9-3AE7-5A74-BB62F3D8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F578B5E-C665-BDB5-6E5B-302155350DF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E9A7B1-1707-1E6E-E3F9-CE97E7C1F7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93194CE-453F-DE38-9D1A-949704050ABE}"/>
                  </a:ext>
                </a:extLst>
              </p:cNvPr>
              <p:cNvSpPr txBox="1"/>
              <p:nvPr/>
            </p:nvSpPr>
            <p:spPr>
              <a:xfrm>
                <a:off x="3326063" y="5317466"/>
                <a:ext cx="3707838" cy="8743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ar-MA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4000" dirty="0">
                    <a:solidFill>
                      <a:srgbClr val="C00000"/>
                    </a:solidFill>
                  </a:rPr>
                  <a:t> </a:t>
                </a:r>
                <a:r>
                  <a:rPr lang="fr-FR" sz="4000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a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a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fr-MA" sz="4000" dirty="0">
                    <a:solidFill>
                      <a:srgbClr val="C00000"/>
                    </a:solidFill>
                  </a:rPr>
                  <a:t> = … %</a:t>
                </a: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93194CE-453F-DE38-9D1A-949704050A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6063" y="5317466"/>
                <a:ext cx="3707838" cy="874342"/>
              </a:xfrm>
              <a:prstGeom prst="rect">
                <a:avLst/>
              </a:prstGeom>
              <a:blipFill>
                <a:blip r:embed="rId4"/>
                <a:stretch>
                  <a:fillRect l="-164" t="-4167" b="-2083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Image 17" descr="Une image contenant cercle, ligne, diagramme, Symétrie&#10;&#10;Le contenu généré par l’IA peut être incorrect.">
            <a:extLst>
              <a:ext uri="{FF2B5EF4-FFF2-40B4-BE49-F238E27FC236}">
                <a16:creationId xmlns:a16="http://schemas.microsoft.com/office/drawing/2014/main" id="{C9CC44A2-BF99-E686-CF4E-8AAD7EAA4E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2351" y="2819309"/>
            <a:ext cx="2462699" cy="230984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A445AF8-5C9F-8EA5-5010-01BAF073E158}"/>
              </a:ext>
            </a:extLst>
          </p:cNvPr>
          <p:cNvSpPr/>
          <p:nvPr/>
        </p:nvSpPr>
        <p:spPr>
          <a:xfrm>
            <a:off x="3760619" y="1735638"/>
            <a:ext cx="1376059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96C66AE-114C-03C2-C62E-7D45F403E81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552BE7C-BF79-F691-2399-30EA1AA4B97C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أعبر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33E9BD11-4C7E-7965-58D7-E29B539C2C7A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688DD3E-03D2-3079-D46D-693F91B2695B}"/>
              </a:ext>
            </a:extLst>
          </p:cNvPr>
          <p:cNvSpPr/>
          <p:nvPr/>
        </p:nvSpPr>
        <p:spPr>
          <a:xfrm>
            <a:off x="6276768" y="176196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C949B6B-8620-8809-F01A-9E5B3D0004AE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8467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CDEDE-EA4E-59AE-9EAB-915F9D27A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72DF0D-A40E-1771-22E5-CF6690CA37E1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الكسر العشري على شكل نسبة مئوية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5408D6-8B08-E566-F158-E621BE250D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76D50BB-63C8-38DD-15AF-498622E5CBEF}"/>
                  </a:ext>
                </a:extLst>
              </p:cNvPr>
              <p:cNvSpPr txBox="1"/>
              <p:nvPr/>
            </p:nvSpPr>
            <p:spPr>
              <a:xfrm>
                <a:off x="3326063" y="5317466"/>
                <a:ext cx="3707838" cy="8743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ar-MA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4000" dirty="0">
                    <a:solidFill>
                      <a:srgbClr val="C00000"/>
                    </a:solidFill>
                  </a:rPr>
                  <a:t> </a:t>
                </a:r>
                <a:r>
                  <a:rPr lang="fr-FR" sz="4000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a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a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fr-MA" sz="4000" dirty="0">
                    <a:solidFill>
                      <a:srgbClr val="C00000"/>
                    </a:solidFill>
                  </a:rPr>
                  <a:t> = … %</a:t>
                </a: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76D50BB-63C8-38DD-15AF-498622E5CB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6063" y="5317466"/>
                <a:ext cx="3707838" cy="874342"/>
              </a:xfrm>
              <a:prstGeom prst="rect">
                <a:avLst/>
              </a:prstGeom>
              <a:blipFill>
                <a:blip r:embed="rId4"/>
                <a:stretch>
                  <a:fillRect l="-164" t="-4167" b="-2083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Image 17" descr="Une image contenant cercle, ligne, diagramme, Symétrie&#10;&#10;Le contenu généré par l’IA peut être incorrect.">
            <a:extLst>
              <a:ext uri="{FF2B5EF4-FFF2-40B4-BE49-F238E27FC236}">
                <a16:creationId xmlns:a16="http://schemas.microsoft.com/office/drawing/2014/main" id="{1FAFC588-94C4-855E-19B4-93A9E7E0A7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2351" y="2819309"/>
            <a:ext cx="2462699" cy="230984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18C7428-15F7-4331-FB8D-07FB396931BE}"/>
              </a:ext>
            </a:extLst>
          </p:cNvPr>
          <p:cNvSpPr/>
          <p:nvPr/>
        </p:nvSpPr>
        <p:spPr>
          <a:xfrm>
            <a:off x="3760619" y="1735638"/>
            <a:ext cx="1376059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0EBE05DB-1782-501B-9DBD-49DDA3FBF68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09ABD00-3B47-33A4-F74E-1F9827B43273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أعبر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2EC4343E-904F-8A07-01BD-986FAA66EF89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5D40D8E-6505-4026-E54F-D69856C6333A}"/>
              </a:ext>
            </a:extLst>
          </p:cNvPr>
          <p:cNvSpPr/>
          <p:nvPr/>
        </p:nvSpPr>
        <p:spPr>
          <a:xfrm>
            <a:off x="6276768" y="176196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E2D8663B-F85C-7653-D1F8-2E87427C5FFB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156031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7CA08-11B5-DD3C-F215-A586743B3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853AA30-0F28-4C85-08DC-479C86562A0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0FA67A4-382D-2366-7BFB-648217919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0D9DFF-88FB-0557-089D-6E45DC1F3D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0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29A0B-129F-EEDF-351B-BF61F1A83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6EF4DFC-2805-8758-215C-0A496FAC975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يشرح لنا كيف وجد الجواب؟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3E0DC19-25E0-F38F-0423-9071F110E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0B80DD9-6A35-171C-815F-14ED381301F9}"/>
                  </a:ext>
                </a:extLst>
              </p:cNvPr>
              <p:cNvSpPr txBox="1"/>
              <p:nvPr/>
            </p:nvSpPr>
            <p:spPr>
              <a:xfrm>
                <a:off x="3326063" y="5317466"/>
                <a:ext cx="3707838" cy="8743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ar-MA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4000" dirty="0">
                    <a:solidFill>
                      <a:srgbClr val="C00000"/>
                    </a:solidFill>
                  </a:rPr>
                  <a:t> </a:t>
                </a:r>
                <a:r>
                  <a:rPr lang="fr-FR" sz="4000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a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a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fr-MA" sz="4000" dirty="0">
                    <a:solidFill>
                      <a:srgbClr val="C00000"/>
                    </a:solidFill>
                  </a:rPr>
                  <a:t> = </a:t>
                </a:r>
                <a:r>
                  <a:rPr lang="ar-MA" sz="4000" dirty="0">
                    <a:solidFill>
                      <a:srgbClr val="C00000"/>
                    </a:solidFill>
                  </a:rPr>
                  <a:t>30</a:t>
                </a:r>
                <a:r>
                  <a:rPr lang="fr-MA" sz="4000" dirty="0">
                    <a:solidFill>
                      <a:srgbClr val="C00000"/>
                    </a:solidFill>
                  </a:rPr>
                  <a:t> %</a:t>
                </a: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0B80DD9-6A35-171C-815F-14ED381301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6063" y="5317466"/>
                <a:ext cx="3707838" cy="874342"/>
              </a:xfrm>
              <a:prstGeom prst="rect">
                <a:avLst/>
              </a:prstGeom>
              <a:blipFill>
                <a:blip r:embed="rId3"/>
                <a:stretch>
                  <a:fillRect l="-164" t="-4167" b="-2083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Image 21" descr="Une image contenant cercle, ligne, diagramme, Symétrie&#10;&#10;Le contenu généré par l’IA peut être incorrect.">
            <a:extLst>
              <a:ext uri="{FF2B5EF4-FFF2-40B4-BE49-F238E27FC236}">
                <a16:creationId xmlns:a16="http://schemas.microsoft.com/office/drawing/2014/main" id="{B17D5F54-D056-AB43-CC6E-D43701370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351" y="2819309"/>
            <a:ext cx="2462699" cy="230984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9CFDD28-624E-B5D1-FCC5-F129A9451D9A}"/>
              </a:ext>
            </a:extLst>
          </p:cNvPr>
          <p:cNvSpPr/>
          <p:nvPr/>
        </p:nvSpPr>
        <p:spPr>
          <a:xfrm>
            <a:off x="3760619" y="1735638"/>
            <a:ext cx="1376059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6B64C62-879A-23F2-3B89-AB4391512A5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DA3A189-4C0F-4097-2DD7-66F88857A6C7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أعبر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57AA6CE-1364-DC26-7B61-237F1978320B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29D0729-0BD5-E7AF-235E-5E8F3AE1F986}"/>
              </a:ext>
            </a:extLst>
          </p:cNvPr>
          <p:cNvSpPr/>
          <p:nvPr/>
        </p:nvSpPr>
        <p:spPr>
          <a:xfrm>
            <a:off x="6276768" y="176196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13B3BBF-F972-3109-BBF7-73FB5906AD0A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125866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48E96-43AE-2611-6B71-75323CD28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86052E7-C148-DB61-D268-85A85916BB0E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ننجز معا مثالا آخر. لاحظوا التمثيل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9EC3798-DB64-C4AE-D710-F885F7C0B4B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663A577C-6F52-62EF-D291-739CD90E6B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25769" y="2785860"/>
            <a:ext cx="2434503" cy="2357416"/>
          </a:xfrm>
          <a:prstGeom prst="rect">
            <a:avLst/>
          </a:prstGeom>
        </p:spPr>
      </p:pic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FB6CC113-8A91-218E-F408-70BBDCAC5CC3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0" name="Oval 80">
            <a:extLst>
              <a:ext uri="{FF2B5EF4-FFF2-40B4-BE49-F238E27FC236}">
                <a16:creationId xmlns:a16="http://schemas.microsoft.com/office/drawing/2014/main" id="{45D94172-263F-EDA7-13DB-CAB6A52FCA3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2F04C3BC-EEF2-C9AF-36D3-FD331CF5DECE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أعبر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2" name="Oval 80">
            <a:extLst>
              <a:ext uri="{FF2B5EF4-FFF2-40B4-BE49-F238E27FC236}">
                <a16:creationId xmlns:a16="http://schemas.microsoft.com/office/drawing/2014/main" id="{0711516F-8E6D-621F-3DC7-1F3991785973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BC92C3A6-5ACC-3EC7-C9A2-A9BF3B989730}"/>
              </a:ext>
            </a:extLst>
          </p:cNvPr>
          <p:cNvSpPr/>
          <p:nvPr/>
        </p:nvSpPr>
        <p:spPr>
          <a:xfrm>
            <a:off x="3981450" y="1733568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4" name="Oval 80">
            <a:extLst>
              <a:ext uri="{FF2B5EF4-FFF2-40B4-BE49-F238E27FC236}">
                <a16:creationId xmlns:a16="http://schemas.microsoft.com/office/drawing/2014/main" id="{17B509E9-6109-B3F1-06C1-1759DE2CBCB4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166156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646F3-47EC-557E-66C8-C7F63DA89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E3D30A2-87D6-1749-9CDE-19EF4711C3C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الكسر الذي يمثل الجزء الملون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القرص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18E57F-E8D5-5995-87E3-50A35DD6F6D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F598450-7F90-972D-7431-DBA8DC8066CF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E7FB3AD7-E0D5-BB26-9D69-45A3CE85CA8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439A78D-9166-FC3C-16C2-08DFD454AFCF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أعبر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D180ABEE-AF96-8DE3-002B-39E7BD8B8746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F99014-6DC7-615C-63BA-E99B5C493FE0}"/>
              </a:ext>
            </a:extLst>
          </p:cNvPr>
          <p:cNvSpPr/>
          <p:nvPr/>
        </p:nvSpPr>
        <p:spPr>
          <a:xfrm>
            <a:off x="3981450" y="1733568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DB06918-A2F1-B80C-7D87-0D7FAACE2B39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1F806CB-D2A0-7814-98FD-C65B169D72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25769" y="2785860"/>
            <a:ext cx="2434503" cy="235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409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A6754-B4B9-A401-4A77-5C75D7B89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959CBA6-8F22-F93F-0C91-01F49A291E52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BA7C36-E5AC-FCBC-914B-F5D3C3868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04E433-9DEF-4547-FE4D-CE4CA635FE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404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C8E51-145C-5021-3E27-21EFCD845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2AC13E-810A-85FD-4F48-35B02EF76F3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 من يشرح كيف توصل للجواب؟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DF0A7BC-D2AB-BC21-BD0A-3E93FB536D8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99BA728-2AB4-26EA-50C9-D43075F58DD6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76793815-212C-0DBD-CB3A-2859330FFB1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0D60E99-89B0-3204-C2CE-E1C30D11BF42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أعبر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1F0C9806-8285-4FF5-417E-EC68DE799CA7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21598D2-1EBD-8669-C53A-067E191F853C}"/>
              </a:ext>
            </a:extLst>
          </p:cNvPr>
          <p:cNvSpPr/>
          <p:nvPr/>
        </p:nvSpPr>
        <p:spPr>
          <a:xfrm>
            <a:off x="3981450" y="1733568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847E56C5-81F7-668F-D39D-1EB744145656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04FA1BD-A807-3B1F-25E6-723B88A66A6A}"/>
                  </a:ext>
                </a:extLst>
              </p:cNvPr>
              <p:cNvSpPr txBox="1"/>
              <p:nvPr/>
            </p:nvSpPr>
            <p:spPr>
              <a:xfrm>
                <a:off x="3029781" y="5322084"/>
                <a:ext cx="3707838" cy="1156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40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4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ar-MA" sz="4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fr-MA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04FA1BD-A807-3B1F-25E6-723B88A66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9781" y="5322084"/>
                <a:ext cx="3707838" cy="11564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1F4A7C3F-5D6E-5A4B-0629-340F600478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5949" y="2482684"/>
            <a:ext cx="3078747" cy="2981202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66036610-678A-3593-6168-BCDE872B1D4A}"/>
              </a:ext>
            </a:extLst>
          </p:cNvPr>
          <p:cNvCxnSpPr/>
          <p:nvPr/>
        </p:nvCxnSpPr>
        <p:spPr>
          <a:xfrm flipV="1">
            <a:off x="4813096" y="2916671"/>
            <a:ext cx="0" cy="10584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A74E2AE9-F51D-3856-958D-9D9068030791}"/>
              </a:ext>
            </a:extLst>
          </p:cNvPr>
          <p:cNvCxnSpPr>
            <a:cxnSpLocks/>
          </p:cNvCxnSpPr>
          <p:nvPr/>
        </p:nvCxnSpPr>
        <p:spPr>
          <a:xfrm flipV="1">
            <a:off x="4813096" y="3110724"/>
            <a:ext cx="612677" cy="8320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158E164F-97B4-DD57-9F57-1A442EB0DB3B}"/>
              </a:ext>
            </a:extLst>
          </p:cNvPr>
          <p:cNvCxnSpPr>
            <a:cxnSpLocks/>
          </p:cNvCxnSpPr>
          <p:nvPr/>
        </p:nvCxnSpPr>
        <p:spPr>
          <a:xfrm flipV="1">
            <a:off x="4863079" y="3622318"/>
            <a:ext cx="976144" cy="35096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D724E-75DD-C716-7604-169B1D0C9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2F0457C-8803-7D78-7D99-A96023AFC63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0FFAA4-9A2A-E1FE-9293-DB9DDC5805B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8CDADF4-94E1-23A7-F6EF-E78DAA9667DB}"/>
              </a:ext>
            </a:extLst>
          </p:cNvPr>
          <p:cNvSpPr/>
          <p:nvPr/>
        </p:nvSpPr>
        <p:spPr>
          <a:xfrm>
            <a:off x="3760619" y="1735638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7A2F88E3-AF11-F427-8F56-5E829E6BC5E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0A1C7F7-8172-07EE-1CB3-403EA48F3425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أعبر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D04B0B6B-663C-7581-188C-046B7B2FA832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A22BDE5-92B7-FB94-67EB-62BB88D903D9}"/>
              </a:ext>
            </a:extLst>
          </p:cNvPr>
          <p:cNvSpPr/>
          <p:nvPr/>
        </p:nvSpPr>
        <p:spPr>
          <a:xfrm>
            <a:off x="6276768" y="176196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0ABB1EB7-C5E4-EFA6-4DE3-4FBA0CE6F50D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807ECF9D-4BCE-F8FF-DF91-8D08A9179B18}"/>
                  </a:ext>
                </a:extLst>
              </p:cNvPr>
              <p:cNvSpPr txBox="1"/>
              <p:nvPr/>
            </p:nvSpPr>
            <p:spPr>
              <a:xfrm>
                <a:off x="3029781" y="5322084"/>
                <a:ext cx="3707838" cy="1156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40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4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ar-MA" sz="4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fr-MA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807ECF9D-4BCE-F8FF-DF91-8D08A9179B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9781" y="5322084"/>
                <a:ext cx="3707838" cy="11564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D484397D-3B3B-DBAD-CE3A-7E679A5DB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5949" y="2482684"/>
            <a:ext cx="3078747" cy="2981202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6DE50256-3613-4201-A030-DD00076303D9}"/>
              </a:ext>
            </a:extLst>
          </p:cNvPr>
          <p:cNvCxnSpPr/>
          <p:nvPr/>
        </p:nvCxnSpPr>
        <p:spPr>
          <a:xfrm flipV="1">
            <a:off x="4813096" y="2916671"/>
            <a:ext cx="0" cy="10584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A7BF118-4E46-435C-C5B0-3DD3BB1CA929}"/>
              </a:ext>
            </a:extLst>
          </p:cNvPr>
          <p:cNvCxnSpPr>
            <a:cxnSpLocks/>
          </p:cNvCxnSpPr>
          <p:nvPr/>
        </p:nvCxnSpPr>
        <p:spPr>
          <a:xfrm flipV="1">
            <a:off x="4813096" y="3110724"/>
            <a:ext cx="612677" cy="8320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4F8651F-C249-8C61-65A1-E5D6FD6BDF9E}"/>
              </a:ext>
            </a:extLst>
          </p:cNvPr>
          <p:cNvCxnSpPr>
            <a:cxnSpLocks/>
          </p:cNvCxnSpPr>
          <p:nvPr/>
        </p:nvCxnSpPr>
        <p:spPr>
          <a:xfrm flipV="1">
            <a:off x="4863079" y="3622318"/>
            <a:ext cx="976144" cy="35096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3692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4D13A-33C6-04A0-9B00-BBB089C69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8190B53-18C5-63C0-624B-D282088AC02E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الكسر المكافئ والذي مقامه 100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1464DA4-44AF-5AE6-FE7C-6B96798D973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43588E1-CD96-32A5-1071-0AE1BDE7EBBC}"/>
              </a:ext>
            </a:extLst>
          </p:cNvPr>
          <p:cNvSpPr/>
          <p:nvPr/>
        </p:nvSpPr>
        <p:spPr>
          <a:xfrm>
            <a:off x="3760619" y="1735638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B0577E2-D13D-02EC-1C96-BC1C47A71F2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6532F96-2129-1B63-DF7A-73DF8EDD62B1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أعبر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58BB1368-3E1C-0787-ADEC-E1154ABC152C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B6CA27C-F53B-3F4D-4274-C3EF339538D7}"/>
              </a:ext>
            </a:extLst>
          </p:cNvPr>
          <p:cNvSpPr/>
          <p:nvPr/>
        </p:nvSpPr>
        <p:spPr>
          <a:xfrm>
            <a:off x="6276768" y="176196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82A55AE5-D2ED-C967-43DC-1F1381FEF6F3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8C9BB28-A95F-526A-8C09-FE083B9281E6}"/>
                  </a:ext>
                </a:extLst>
              </p:cNvPr>
              <p:cNvSpPr txBox="1"/>
              <p:nvPr/>
            </p:nvSpPr>
            <p:spPr>
              <a:xfrm>
                <a:off x="3326063" y="5317466"/>
                <a:ext cx="3707838" cy="8900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ar-MA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ar-MA" sz="4000" dirty="0">
                    <a:solidFill>
                      <a:srgbClr val="C00000"/>
                    </a:solidFill>
                  </a:rPr>
                  <a:t> </a:t>
                </a:r>
                <a:r>
                  <a:rPr lang="fr-FR" sz="4000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a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a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endParaRPr lang="fr-MA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8C9BB28-A95F-526A-8C09-FE083B9281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6063" y="5317466"/>
                <a:ext cx="3707838" cy="890052"/>
              </a:xfrm>
              <a:prstGeom prst="rect">
                <a:avLst/>
              </a:prstGeom>
              <a:blipFill>
                <a:blip r:embed="rId3"/>
                <a:stretch>
                  <a:fillRect l="-164" t="-2740" b="-2054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C11B75B3-12CB-F0B5-0DD1-C7201036B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5949" y="2482684"/>
            <a:ext cx="3078747" cy="2981202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A8E6EA9F-7DE7-BD20-DCA1-84733CC25648}"/>
              </a:ext>
            </a:extLst>
          </p:cNvPr>
          <p:cNvCxnSpPr/>
          <p:nvPr/>
        </p:nvCxnSpPr>
        <p:spPr>
          <a:xfrm flipV="1">
            <a:off x="4813096" y="2916671"/>
            <a:ext cx="0" cy="10584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98BBCE-AE28-A623-0D5B-551138CFA21B}"/>
              </a:ext>
            </a:extLst>
          </p:cNvPr>
          <p:cNvCxnSpPr>
            <a:cxnSpLocks/>
          </p:cNvCxnSpPr>
          <p:nvPr/>
        </p:nvCxnSpPr>
        <p:spPr>
          <a:xfrm flipV="1">
            <a:off x="4813096" y="3110724"/>
            <a:ext cx="612677" cy="8320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17D128E-D885-37FB-B1A0-4ED535DCAE00}"/>
              </a:ext>
            </a:extLst>
          </p:cNvPr>
          <p:cNvCxnSpPr>
            <a:cxnSpLocks/>
          </p:cNvCxnSpPr>
          <p:nvPr/>
        </p:nvCxnSpPr>
        <p:spPr>
          <a:xfrm flipV="1">
            <a:off x="4863079" y="3622318"/>
            <a:ext cx="976144" cy="35096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482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AC39C-FEDF-D7A8-2DDC-2A45B97CD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8E24236-AD33-1DA6-9F8A-00896081A392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D0444F2-F942-8B42-9666-0A3D3E6377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078E75-AC68-DF42-A9CC-65D5800087F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714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5C611-5DAF-13AB-6250-39968BFAF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7FBCAE8-F1D4-4AC6-AD49-F01EB161E5C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من يشرح لنا كيف وجد الجواب؟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EE5256F-704E-941B-5434-B8D71627651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BAE9250-917A-498C-44C5-5ED8C95F27BB}"/>
              </a:ext>
            </a:extLst>
          </p:cNvPr>
          <p:cNvSpPr/>
          <p:nvPr/>
        </p:nvSpPr>
        <p:spPr>
          <a:xfrm>
            <a:off x="3760619" y="1735638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9C803184-923A-6BD7-15DE-59D2719B478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ED64337-563F-8D65-9E0C-DCD708E180C0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أعبر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5BE134A5-2F13-9633-B14C-30650E417487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736D15F-BC50-28BB-BA26-201D57D93AE6}"/>
              </a:ext>
            </a:extLst>
          </p:cNvPr>
          <p:cNvSpPr/>
          <p:nvPr/>
        </p:nvSpPr>
        <p:spPr>
          <a:xfrm>
            <a:off x="6276768" y="176196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9B517B9E-A9A7-DED9-096C-AE3AEBAA27B4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E8516DE1-D024-B123-1E0B-74EF796D0CE3}"/>
                  </a:ext>
                </a:extLst>
              </p:cNvPr>
              <p:cNvSpPr txBox="1"/>
              <p:nvPr/>
            </p:nvSpPr>
            <p:spPr>
              <a:xfrm>
                <a:off x="3326063" y="5317466"/>
                <a:ext cx="3707838" cy="8831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ar-MA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ar-MA" sz="4000" dirty="0">
                    <a:solidFill>
                      <a:srgbClr val="C00000"/>
                    </a:solidFill>
                  </a:rPr>
                  <a:t> </a:t>
                </a:r>
                <a:r>
                  <a:rPr lang="fr-FR" sz="4000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35</m:t>
                        </m:r>
                      </m:num>
                      <m:den>
                        <m:r>
                          <a:rPr lang="a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a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endParaRPr lang="fr-MA" sz="4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E8516DE1-D024-B123-1E0B-74EF796D0C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6063" y="5317466"/>
                <a:ext cx="3707838" cy="883127"/>
              </a:xfrm>
              <a:prstGeom prst="rect">
                <a:avLst/>
              </a:prstGeom>
              <a:blipFill>
                <a:blip r:embed="rId3"/>
                <a:stretch>
                  <a:fillRect l="-164" t="-3448" b="-206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85049C5A-4C7A-3C8F-44AD-FD0FCE7894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5949" y="2482684"/>
            <a:ext cx="3078747" cy="2981202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07E2811-F973-50AF-CEC2-F41E1008DDB1}"/>
              </a:ext>
            </a:extLst>
          </p:cNvPr>
          <p:cNvCxnSpPr/>
          <p:nvPr/>
        </p:nvCxnSpPr>
        <p:spPr>
          <a:xfrm flipV="1">
            <a:off x="4813096" y="2916671"/>
            <a:ext cx="0" cy="10584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CC5444D-4F27-1B32-E5D4-AF89EBDA1C38}"/>
              </a:ext>
            </a:extLst>
          </p:cNvPr>
          <p:cNvCxnSpPr>
            <a:cxnSpLocks/>
          </p:cNvCxnSpPr>
          <p:nvPr/>
        </p:nvCxnSpPr>
        <p:spPr>
          <a:xfrm flipV="1">
            <a:off x="4813096" y="3110724"/>
            <a:ext cx="612677" cy="8320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4A7C0EB-9CBA-AC9E-3D7A-E8118463F279}"/>
              </a:ext>
            </a:extLst>
          </p:cNvPr>
          <p:cNvCxnSpPr>
            <a:cxnSpLocks/>
          </p:cNvCxnSpPr>
          <p:nvPr/>
        </p:nvCxnSpPr>
        <p:spPr>
          <a:xfrm flipV="1">
            <a:off x="4863079" y="3622318"/>
            <a:ext cx="976144" cy="35096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289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1263E-EA4C-4F7E-36B0-7A8BF3557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36A1D13-EB48-6F20-A35A-1C86D68F1CD2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8AE33E-7204-DDAB-BDFC-977A501597A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427137F-2072-630F-C901-B7743B5D6463}"/>
              </a:ext>
            </a:extLst>
          </p:cNvPr>
          <p:cNvSpPr/>
          <p:nvPr/>
        </p:nvSpPr>
        <p:spPr>
          <a:xfrm>
            <a:off x="3760619" y="1735638"/>
            <a:ext cx="1376059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94EAB4C7-25FD-EDD8-B6AA-B82886D8424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66117DA-9B74-51C2-7960-B147FECF94C1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أعبر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7A1FEA6C-5D29-0242-E3F8-E34F7886E3A0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746209D-9B41-7C44-01D0-6013B01D71EE}"/>
              </a:ext>
            </a:extLst>
          </p:cNvPr>
          <p:cNvSpPr/>
          <p:nvPr/>
        </p:nvSpPr>
        <p:spPr>
          <a:xfrm>
            <a:off x="6276768" y="176196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7B5F7956-F0D6-A4C0-6EC1-E1F576053CC4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2567468-2A85-2280-2DF7-CBC74AB0CD1F}"/>
                  </a:ext>
                </a:extLst>
              </p:cNvPr>
              <p:cNvSpPr txBox="1"/>
              <p:nvPr/>
            </p:nvSpPr>
            <p:spPr>
              <a:xfrm>
                <a:off x="3326063" y="5317466"/>
                <a:ext cx="3707838" cy="8831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ar-MA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ar-MA" sz="4000" dirty="0">
                    <a:solidFill>
                      <a:srgbClr val="C00000"/>
                    </a:solidFill>
                  </a:rPr>
                  <a:t> </a:t>
                </a:r>
                <a:r>
                  <a:rPr lang="fr-FR" sz="4000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35</m:t>
                        </m:r>
                      </m:num>
                      <m:den>
                        <m:r>
                          <a:rPr lang="a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a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fr-MA" sz="4000" dirty="0">
                    <a:solidFill>
                      <a:srgbClr val="C00000"/>
                    </a:solidFill>
                  </a:rPr>
                  <a:t> = …%</a:t>
                </a: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2567468-2A85-2280-2DF7-CBC74AB0CD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6063" y="5317466"/>
                <a:ext cx="3707838" cy="883127"/>
              </a:xfrm>
              <a:prstGeom prst="rect">
                <a:avLst/>
              </a:prstGeom>
              <a:blipFill>
                <a:blip r:embed="rId4"/>
                <a:stretch>
                  <a:fillRect l="-164" t="-3448" b="-206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 9">
            <a:extLst>
              <a:ext uri="{FF2B5EF4-FFF2-40B4-BE49-F238E27FC236}">
                <a16:creationId xmlns:a16="http://schemas.microsoft.com/office/drawing/2014/main" id="{77C153B4-635C-8DEB-5D23-2E0BFFE721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5949" y="2482684"/>
            <a:ext cx="3078747" cy="2981202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132360B-94BB-D684-50FA-1955A1196808}"/>
              </a:ext>
            </a:extLst>
          </p:cNvPr>
          <p:cNvCxnSpPr/>
          <p:nvPr/>
        </p:nvCxnSpPr>
        <p:spPr>
          <a:xfrm flipV="1">
            <a:off x="4813096" y="2916671"/>
            <a:ext cx="0" cy="10584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C16EA5B-0124-CA44-FCD5-86F774EACCC4}"/>
              </a:ext>
            </a:extLst>
          </p:cNvPr>
          <p:cNvCxnSpPr>
            <a:cxnSpLocks/>
          </p:cNvCxnSpPr>
          <p:nvPr/>
        </p:nvCxnSpPr>
        <p:spPr>
          <a:xfrm flipV="1">
            <a:off x="4813096" y="3110724"/>
            <a:ext cx="612677" cy="8320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CC60CB4-D637-5B71-E031-1B6D9365165B}"/>
              </a:ext>
            </a:extLst>
          </p:cNvPr>
          <p:cNvCxnSpPr>
            <a:cxnSpLocks/>
          </p:cNvCxnSpPr>
          <p:nvPr/>
        </p:nvCxnSpPr>
        <p:spPr>
          <a:xfrm flipV="1">
            <a:off x="4863079" y="3622318"/>
            <a:ext cx="976144" cy="35096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806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3CFA5-831B-D966-5D6C-8EA216F82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4655B6D-02D2-C95C-A65B-91F805301B1C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F32E735-5620-3DFC-D71D-E416C0673A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C1082C-4568-FB3B-3CBC-16AC3D05DCA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969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A8381-7846-33E5-507F-1FBA4E926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82D6FD37-F8BA-F9F3-613A-9B22C26A539D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يشرح لنا كيف وجد الجواب؟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7CC815F-439C-EA96-83AE-852458F9E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774041E-F2BD-116F-2B78-80618278A126}"/>
                  </a:ext>
                </a:extLst>
              </p:cNvPr>
              <p:cNvSpPr txBox="1"/>
              <p:nvPr/>
            </p:nvSpPr>
            <p:spPr>
              <a:xfrm>
                <a:off x="3326063" y="5317466"/>
                <a:ext cx="3707838" cy="8831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ar-MA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ar-MA" sz="4000" dirty="0">
                    <a:solidFill>
                      <a:srgbClr val="C00000"/>
                    </a:solidFill>
                  </a:rPr>
                  <a:t> </a:t>
                </a:r>
                <a:r>
                  <a:rPr lang="fr-FR" sz="4000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35</m:t>
                        </m:r>
                      </m:num>
                      <m:den>
                        <m:r>
                          <a:rPr lang="a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a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fr-MA" sz="4000" dirty="0">
                    <a:solidFill>
                      <a:srgbClr val="C00000"/>
                    </a:solidFill>
                  </a:rPr>
                  <a:t> = </a:t>
                </a:r>
                <a:r>
                  <a:rPr lang="fr-FR" sz="4000" dirty="0">
                    <a:solidFill>
                      <a:srgbClr val="C00000"/>
                    </a:solidFill>
                  </a:rPr>
                  <a:t>35</a:t>
                </a:r>
                <a:r>
                  <a:rPr lang="fr-MA" sz="4000" dirty="0">
                    <a:solidFill>
                      <a:srgbClr val="C00000"/>
                    </a:solidFill>
                  </a:rPr>
                  <a:t> %</a:t>
                </a: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774041E-F2BD-116F-2B78-80618278A1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6063" y="5317466"/>
                <a:ext cx="3707838" cy="883127"/>
              </a:xfrm>
              <a:prstGeom prst="rect">
                <a:avLst/>
              </a:prstGeom>
              <a:blipFill>
                <a:blip r:embed="rId3"/>
                <a:stretch>
                  <a:fillRect l="-164" t="-3448" b="-206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262999D-353C-835D-14EF-73B4F3A0267E}"/>
              </a:ext>
            </a:extLst>
          </p:cNvPr>
          <p:cNvSpPr/>
          <p:nvPr/>
        </p:nvSpPr>
        <p:spPr>
          <a:xfrm>
            <a:off x="3760619" y="1735638"/>
            <a:ext cx="1376059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D279E371-9166-C978-47C4-5D88E56F6FF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8228724-2DEE-85D3-2309-5FD926D65055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أعبر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6F3BA236-43F9-3982-049A-A0B79EEC24FF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7ACA726-4B3C-6C3D-BBDA-59A215D2A436}"/>
              </a:ext>
            </a:extLst>
          </p:cNvPr>
          <p:cNvSpPr/>
          <p:nvPr/>
        </p:nvSpPr>
        <p:spPr>
          <a:xfrm>
            <a:off x="6276768" y="176196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31A76FFE-6833-0DE9-A10E-68046D268C31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D7574B7-F6C6-3024-B535-EFE7663224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25769" y="2785860"/>
            <a:ext cx="2434503" cy="235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44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53C846E-7796-6EF5-135E-D8F0327698B1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7B5BB-3736-906C-2119-254295AF2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21494A4-B6FD-1594-CC11-08FC6140C688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اكتبوا الكسر العشري والنسبة المئوية للجزء الملون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E28984-8C20-4BB6-C229-27F0FBBC871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cercle, ligne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53E032A4-EA18-165D-4689-41FD4BC6C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3145" y="1881588"/>
            <a:ext cx="3257709" cy="309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44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5B76E-1BE4-BE9E-8DA9-A0EB4BF04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9598A58-345A-2AFE-FD77-B8370816B4A8}"/>
              </a:ext>
            </a:extLst>
          </p:cNvPr>
          <p:cNvSpPr txBox="1"/>
          <p:nvPr/>
        </p:nvSpPr>
        <p:spPr>
          <a:xfrm>
            <a:off x="800100" y="88117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ليشرح لنا الخطوات</a:t>
            </a:r>
          </a:p>
        </p:txBody>
      </p:sp>
      <p:pic>
        <p:nvPicPr>
          <p:cNvPr id="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CD24E4-1984-F695-0A3F-2ED7AB20612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cercle, ligne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4C1AB850-7D82-0038-30A6-026340EE1A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3145" y="1881588"/>
            <a:ext cx="3257709" cy="30948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0902B309-4892-15FA-DF0C-5A19426727DE}"/>
                  </a:ext>
                </a:extLst>
              </p:cNvPr>
              <p:cNvSpPr txBox="1"/>
              <p:nvPr/>
            </p:nvSpPr>
            <p:spPr>
              <a:xfrm>
                <a:off x="2718080" y="5158889"/>
                <a:ext cx="3707838" cy="8831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4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fr-FR" sz="4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a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fr-MA" sz="4000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a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ar-MA" sz="4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fr-MA" sz="4000" dirty="0">
                    <a:solidFill>
                      <a:srgbClr val="C00000"/>
                    </a:solidFill>
                  </a:rPr>
                  <a:t> =</a:t>
                </a:r>
                <a:r>
                  <a:rPr lang="ar-MA" sz="4000" dirty="0">
                    <a:solidFill>
                      <a:srgbClr val="C00000"/>
                    </a:solidFill>
                  </a:rPr>
                  <a:t>15</a:t>
                </a:r>
                <a:r>
                  <a:rPr lang="fr-MA" sz="4000" dirty="0">
                    <a:solidFill>
                      <a:srgbClr val="C00000"/>
                    </a:solidFill>
                  </a:rPr>
                  <a:t> %</a:t>
                </a: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0902B309-4892-15FA-DF0C-5A19426727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8080" y="5158889"/>
                <a:ext cx="3707838" cy="883127"/>
              </a:xfrm>
              <a:prstGeom prst="rect">
                <a:avLst/>
              </a:prstGeom>
              <a:blipFill>
                <a:blip r:embed="rId5"/>
                <a:stretch>
                  <a:fillRect l="-164" t="-3448" b="-206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715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1760B-465E-7B34-B8EF-0975A496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DE8AC6-8C6B-15FA-94FC-4C98780B6B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90AB24E-6888-8D60-A532-A0E238925570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E9620007-9986-66E7-48A9-5C3B0FB2425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9C557E0-4E35-C3DE-BE2D-DF0CDDD5488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0E4AFA-32F7-FC5B-AE83-3C3AED2A5DC1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198FBF-345B-5224-3900-808F4550F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181" y="4513186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3092E2E-0844-0D9F-3006-C2926DA679C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7C0C712A-2AD3-F5C5-0233-3C6D3CE11EC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D7FA9CE-3F10-7D9D-5206-52A4C3FBF90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246FBE-4415-F266-FB3B-9B549AFE7D0C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FD8ADB-10F2-50C8-38A5-7B559EA834C4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0282482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7053" y="2058495"/>
            <a:ext cx="2529901" cy="356015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4 صفحة 51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62354" y="2058495"/>
            <a:ext cx="2514600" cy="202882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094" y="2245948"/>
            <a:ext cx="4751939" cy="327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5CE1A8-4F41-DA59-CF9E-4C0BF124D3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4676" y="2151414"/>
            <a:ext cx="4820323" cy="266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5037CA-3377-63BC-EA1D-EF98DF53CC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1781" y="1411977"/>
            <a:ext cx="7282549" cy="501750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4BA5ED5-CE02-96D5-CE94-97E0E306BACA}"/>
              </a:ext>
            </a:extLst>
          </p:cNvPr>
          <p:cNvSpPr txBox="1"/>
          <p:nvPr/>
        </p:nvSpPr>
        <p:spPr>
          <a:xfrm>
            <a:off x="3133203" y="2805317"/>
            <a:ext cx="5434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80DDE17-8F26-CCC4-BDDC-5B171DAB7AC3}"/>
              </a:ext>
            </a:extLst>
          </p:cNvPr>
          <p:cNvSpPr txBox="1"/>
          <p:nvPr/>
        </p:nvSpPr>
        <p:spPr>
          <a:xfrm>
            <a:off x="3133203" y="5035020"/>
            <a:ext cx="5434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05A48D7-98EF-C723-2B82-9E81C4689727}"/>
              </a:ext>
            </a:extLst>
          </p:cNvPr>
          <p:cNvSpPr txBox="1"/>
          <p:nvPr/>
        </p:nvSpPr>
        <p:spPr>
          <a:xfrm>
            <a:off x="6565831" y="5076691"/>
            <a:ext cx="5434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CC1AAA1-6804-4B9F-31EB-0F62ABA78631}"/>
                  </a:ext>
                </a:extLst>
              </p:cNvPr>
              <p:cNvSpPr txBox="1"/>
              <p:nvPr/>
            </p:nvSpPr>
            <p:spPr>
              <a:xfrm>
                <a:off x="2818577" y="4855893"/>
                <a:ext cx="440801" cy="4415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65</m:t>
                        </m:r>
                      </m:num>
                      <m:den>
                        <m:r>
                          <a:rPr lang="ar-MA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ar-MA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fr-MA" sz="2000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CC1AAA1-6804-4B9F-31EB-0F62ABA786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8577" y="4855893"/>
                <a:ext cx="440801" cy="4415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0B8C844-CA5A-ABFF-4C2D-625BA6BD9817}"/>
                  </a:ext>
                </a:extLst>
              </p:cNvPr>
              <p:cNvSpPr txBox="1"/>
              <p:nvPr/>
            </p:nvSpPr>
            <p:spPr>
              <a:xfrm>
                <a:off x="6264670" y="5064048"/>
                <a:ext cx="440801" cy="4415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65</m:t>
                        </m:r>
                      </m:num>
                      <m:den>
                        <m:r>
                          <a:rPr lang="ar-MA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ar-MA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fr-MA" sz="2000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0B8C844-CA5A-ABFF-4C2D-625BA6BD98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4670" y="5064048"/>
                <a:ext cx="440801" cy="441596"/>
              </a:xfrm>
              <a:prstGeom prst="rect">
                <a:avLst/>
              </a:prstGeom>
              <a:blipFill>
                <a:blip r:embed="rId6"/>
                <a:stretch>
                  <a:fillRect l="-138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F76A63C-5404-7E31-7302-9229D82BA8E7}"/>
                  </a:ext>
                </a:extLst>
              </p:cNvPr>
              <p:cNvSpPr txBox="1"/>
              <p:nvPr/>
            </p:nvSpPr>
            <p:spPr>
              <a:xfrm>
                <a:off x="2802180" y="2757457"/>
                <a:ext cx="440801" cy="4415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40</m:t>
                        </m:r>
                      </m:num>
                      <m:den>
                        <m:r>
                          <a:rPr lang="ar-MA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ar-MA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fr-MA" sz="2000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F76A63C-5404-7E31-7302-9229D82BA8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2180" y="2757457"/>
                <a:ext cx="440801" cy="441596"/>
              </a:xfrm>
              <a:prstGeom prst="rect">
                <a:avLst/>
              </a:prstGeom>
              <a:blipFill>
                <a:blip r:embed="rId7"/>
                <a:stretch>
                  <a:fillRect l="-138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5359" y="1871308"/>
            <a:ext cx="3064630" cy="431263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51 وأنجزوا النشاط 5.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620603" y="4431698"/>
            <a:ext cx="2807845" cy="144198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F0F8C-E52E-0D01-934B-76DB63085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6D7457E8-3728-75CD-5A2C-D6A047127B3B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2CDA9E-A5BC-C91D-14A1-CF7241536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84809B-0FBF-72D9-7613-9C996C844E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250" y="2119919"/>
            <a:ext cx="7887029" cy="413644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2D652B1-4955-ACDB-5FDB-024959B09383}"/>
              </a:ext>
            </a:extLst>
          </p:cNvPr>
          <p:cNvSpPr txBox="1"/>
          <p:nvPr/>
        </p:nvSpPr>
        <p:spPr>
          <a:xfrm>
            <a:off x="2321310" y="3988086"/>
            <a:ext cx="7339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31856D3-CDE2-EC0D-E516-F22628021628}"/>
              </a:ext>
            </a:extLst>
          </p:cNvPr>
          <p:cNvSpPr txBox="1"/>
          <p:nvPr/>
        </p:nvSpPr>
        <p:spPr>
          <a:xfrm>
            <a:off x="2321309" y="5226148"/>
            <a:ext cx="7339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534F186-7C47-97A0-27E2-54D6A8567498}"/>
              </a:ext>
            </a:extLst>
          </p:cNvPr>
          <p:cNvSpPr txBox="1"/>
          <p:nvPr/>
        </p:nvSpPr>
        <p:spPr>
          <a:xfrm>
            <a:off x="5521710" y="3429000"/>
            <a:ext cx="7339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D6F2E7E-1766-3B14-F58D-18FF26F066CF}"/>
              </a:ext>
            </a:extLst>
          </p:cNvPr>
          <p:cNvSpPr txBox="1"/>
          <p:nvPr/>
        </p:nvSpPr>
        <p:spPr>
          <a:xfrm>
            <a:off x="5543480" y="4738081"/>
            <a:ext cx="7339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78064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03B225D-FF52-574E-283D-32891B36D610}"/>
              </a:ext>
            </a:extLst>
          </p:cNvPr>
          <p:cNvGrpSpPr/>
          <p:nvPr/>
        </p:nvGrpSpPr>
        <p:grpSpPr>
          <a:xfrm>
            <a:off x="1828159" y="2070279"/>
            <a:ext cx="4974814" cy="3557937"/>
            <a:chOff x="1586088" y="2673529"/>
            <a:chExt cx="4974814" cy="355793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ACD5086-D8D8-BDA1-7F1B-4E082D9D7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33387" y="2698729"/>
              <a:ext cx="2527515" cy="3526592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EBCB5FD-67C9-8640-69A3-7AC35EE55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6088" y="2673529"/>
              <a:ext cx="2534936" cy="35579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16808</TotalTime>
  <Words>879</Words>
  <Application>Microsoft Office PowerPoint</Application>
  <PresentationFormat>Affichage à l'écran (4:3)</PresentationFormat>
  <Paragraphs>304</Paragraphs>
  <Slides>56</Slides>
  <Notes>12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56</vt:i4>
      </vt:variant>
    </vt:vector>
  </HeadingPairs>
  <TitlesOfParts>
    <vt:vector size="69" baseType="lpstr">
      <vt:lpstr>Aptos</vt:lpstr>
      <vt:lpstr>Calibri</vt:lpstr>
      <vt:lpstr>Arial</vt:lpstr>
      <vt:lpstr>Chalkboard</vt:lpstr>
      <vt:lpstr>DengXian</vt:lpstr>
      <vt:lpstr>Cambria Math</vt:lpstr>
      <vt:lpstr>Dosis</vt:lpstr>
      <vt:lpstr>Aptos Display</vt:lpstr>
      <vt:lpstr>Effra CC Arbc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الخامس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301</cp:revision>
  <cp:lastPrinted>2025-08-13T10:11:39Z</cp:lastPrinted>
  <dcterms:created xsi:type="dcterms:W3CDTF">2025-08-01T12:31:49Z</dcterms:created>
  <dcterms:modified xsi:type="dcterms:W3CDTF">2026-03-23T21:46:26Z</dcterms:modified>
</cp:coreProperties>
</file>