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  <p:sldMasterId id="2147483905" r:id="rId5"/>
    <p:sldMasterId id="2147483909" r:id="rId6"/>
  </p:sldMasterIdLst>
  <p:notesMasterIdLst>
    <p:notesMasterId r:id="rId58"/>
  </p:notesMasterIdLst>
  <p:handoutMasterIdLst>
    <p:handoutMasterId r:id="rId59"/>
  </p:handoutMasterIdLst>
  <p:sldIdLst>
    <p:sldId id="779" r:id="rId7"/>
    <p:sldId id="955" r:id="rId8"/>
    <p:sldId id="738" r:id="rId9"/>
    <p:sldId id="780" r:id="rId10"/>
    <p:sldId id="842" r:id="rId11"/>
    <p:sldId id="834" r:id="rId12"/>
    <p:sldId id="746" r:id="rId13"/>
    <p:sldId id="1052" r:id="rId14"/>
    <p:sldId id="926" r:id="rId15"/>
    <p:sldId id="931" r:id="rId16"/>
    <p:sldId id="1035" r:id="rId17"/>
    <p:sldId id="1036" r:id="rId18"/>
    <p:sldId id="1037" r:id="rId19"/>
    <p:sldId id="837" r:id="rId20"/>
    <p:sldId id="993" r:id="rId21"/>
    <p:sldId id="994" r:id="rId22"/>
    <p:sldId id="995" r:id="rId23"/>
    <p:sldId id="996" r:id="rId24"/>
    <p:sldId id="997" r:id="rId25"/>
    <p:sldId id="913" r:id="rId26"/>
    <p:sldId id="966" r:id="rId27"/>
    <p:sldId id="740" r:id="rId28"/>
    <p:sldId id="967" r:id="rId29"/>
    <p:sldId id="963" r:id="rId30"/>
    <p:sldId id="752" r:id="rId31"/>
    <p:sldId id="806" r:id="rId32"/>
    <p:sldId id="968" r:id="rId33"/>
    <p:sldId id="964" r:id="rId34"/>
    <p:sldId id="807" r:id="rId35"/>
    <p:sldId id="1073" r:id="rId36"/>
    <p:sldId id="1074" r:id="rId37"/>
    <p:sldId id="1075" r:id="rId38"/>
    <p:sldId id="970" r:id="rId39"/>
    <p:sldId id="971" r:id="rId40"/>
    <p:sldId id="972" r:id="rId41"/>
    <p:sldId id="973" r:id="rId42"/>
    <p:sldId id="1067" r:id="rId43"/>
    <p:sldId id="1068" r:id="rId44"/>
    <p:sldId id="1069" r:id="rId45"/>
    <p:sldId id="1010" r:id="rId46"/>
    <p:sldId id="848" r:id="rId47"/>
    <p:sldId id="922" r:id="rId48"/>
    <p:sldId id="1076" r:id="rId49"/>
    <p:sldId id="924" r:id="rId50"/>
    <p:sldId id="849" r:id="rId51"/>
    <p:sldId id="978" r:id="rId52"/>
    <p:sldId id="644" r:id="rId53"/>
    <p:sldId id="1053" r:id="rId54"/>
    <p:sldId id="809" r:id="rId55"/>
    <p:sldId id="956" r:id="rId56"/>
    <p:sldId id="789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FBFBF"/>
    <a:srgbClr val="104862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font" Target="fonts/font4.fntdata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Le gabarit de </a:t>
            </a:r>
            <a:r>
              <a:rPr lang="fr-MA" dirty="0" err="1"/>
              <a:t>houssam</a:t>
            </a:r>
            <a:r>
              <a:rPr lang="fr-MA" dirty="0"/>
              <a:t> se dessine puis se duplique en double et glisse en haut pour former celui de </a:t>
            </a:r>
            <a:r>
              <a:rPr lang="fr-MA" dirty="0" err="1"/>
              <a:t>farid</a:t>
            </a:r>
            <a:r>
              <a:rPr lang="fr-MA" dirty="0"/>
              <a:t> puis s’écrit </a:t>
            </a:r>
            <a:r>
              <a:rPr lang="fr-MA" dirty="0" err="1"/>
              <a:t>farid</a:t>
            </a: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2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80248-DF1D-E8BB-93BA-67F837C3B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422E43-9A6A-073A-E732-850612030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4F9C67-C57A-3985-9B19-ED6B57B8F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9ACE5-3CC7-EA0E-6B36-62D7607437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595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1809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1A7B9-823C-7439-6001-4C97254B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AF72A6-A65B-8151-3AC9-03C8C8AA1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6CAD0E-B295-FF04-3C6F-3504F47C1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A0B42-5649-1BFA-722B-66F70223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20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19560-DF8D-1E06-E823-11415364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900ECC-34C1-DCA4-28A7-34C940338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C51B8E-65B8-FF03-B2EF-FD594F7D3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CBB738-D803-43EF-8703-4635E40BD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247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55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1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5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52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7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45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02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gif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27.gif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3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8537" y="3780070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8529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2690107" y="3775233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607366" y="4152217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EF7564E-119B-A89B-5E83-3394008A61E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E8B234A-E956-A204-80A9-ABD3F7022C9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70CD1B1B-9BDA-A7B8-2A53-7FF457A6F3F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E1CFA57E-4B9A-08BD-E230-74E9300292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3CA0B3-A1CF-A2A7-2875-F7CD7F6E6FEB}"/>
              </a:ext>
            </a:extLst>
          </p:cNvPr>
          <p:cNvGrpSpPr/>
          <p:nvPr/>
        </p:nvGrpSpPr>
        <p:grpSpPr>
          <a:xfrm>
            <a:off x="4638538" y="381224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D4E76B-BD16-2A55-E8FB-6EBB9BDA66A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7B52C292-C959-B79F-A062-9571857C92B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5D575E8D-87FE-8B00-6BAC-0FAA2EF1F8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74A4C3-F5F9-4705-D8D5-33341D888949}"/>
              </a:ext>
            </a:extLst>
          </p:cNvPr>
          <p:cNvGrpSpPr/>
          <p:nvPr/>
        </p:nvGrpSpPr>
        <p:grpSpPr>
          <a:xfrm>
            <a:off x="4546573" y="24976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C90978A-535F-6553-40F3-F8C4D0C5A79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EBBE75BD-8104-5034-4542-E2DB6AE4B54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F18A83B1-5086-E273-BE65-6D79E4E8328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من خطوتين باستعمال نموذج الأشرطة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48513" y="2587134"/>
            <a:ext cx="4949655" cy="3552927"/>
            <a:chOff x="1596942" y="2676034"/>
            <a:chExt cx="4949655" cy="355292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7691" y="2731165"/>
              <a:ext cx="2498906" cy="346171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942" y="2676034"/>
              <a:ext cx="2513228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نموذج الأشرطة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B2E5A45-19B0-5595-AF9C-DF36633AD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55" y="1639630"/>
            <a:ext cx="6812566" cy="41602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943D97-014F-8693-F893-E6C45143CE40}"/>
              </a:ext>
            </a:extLst>
          </p:cNvPr>
          <p:cNvSpPr txBox="1"/>
          <p:nvPr/>
        </p:nvSpPr>
        <p:spPr>
          <a:xfrm>
            <a:off x="4572000" y="5033675"/>
            <a:ext cx="1386454" cy="36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>
                <a:solidFill>
                  <a:srgbClr val="FF0000"/>
                </a:solidFill>
                <a:latin typeface="Calibri" panose="020F0502020204030204" pitchFamily="34" charset="0"/>
              </a:rPr>
              <a:t>20 m /s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CDAC9C8-AAE2-EFC2-E9ED-3D431193A873}"/>
              </a:ext>
            </a:extLst>
          </p:cNvPr>
          <p:cNvCxnSpPr>
            <a:cxnSpLocks/>
          </p:cNvCxnSpPr>
          <p:nvPr/>
        </p:nvCxnSpPr>
        <p:spPr>
          <a:xfrm flipV="1">
            <a:off x="1747062" y="2569029"/>
            <a:ext cx="2041167" cy="2156773"/>
          </a:xfrm>
          <a:prstGeom prst="line">
            <a:avLst/>
          </a:prstGeom>
          <a:ln w="285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16.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86454"/>
            <a:ext cx="3066822" cy="43280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417168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549" y="3184474"/>
            <a:ext cx="7137934" cy="84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510" y="3184880"/>
            <a:ext cx="7532450" cy="8881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7269351" y="3681173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4133471" y="3681173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17,8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4856" y="3693905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23,4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AC907F-B0D2-06CE-CF96-27EAE8410378}"/>
              </a:ext>
            </a:extLst>
          </p:cNvPr>
          <p:cNvSpPr txBox="1"/>
          <p:nvPr/>
        </p:nvSpPr>
        <p:spPr>
          <a:xfrm>
            <a:off x="2643255" y="2658574"/>
            <a:ext cx="4792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النمط في هذه المتسلسلة هو إضافة العدد: 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1DA25-EBC6-00E7-395F-986BEFA0E574}"/>
              </a:ext>
            </a:extLst>
          </p:cNvPr>
          <p:cNvSpPr txBox="1"/>
          <p:nvPr/>
        </p:nvSpPr>
        <p:spPr>
          <a:xfrm>
            <a:off x="7336241" y="3314161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800E9C3-0957-A15C-2409-6961F60E5571}"/>
              </a:ext>
            </a:extLst>
          </p:cNvPr>
          <p:cNvSpPr txBox="1"/>
          <p:nvPr/>
        </p:nvSpPr>
        <p:spPr>
          <a:xfrm>
            <a:off x="4133471" y="3289361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3453DD-AC97-F5A5-87AD-05EA4B42B02E}"/>
              </a:ext>
            </a:extLst>
          </p:cNvPr>
          <p:cNvSpPr txBox="1"/>
          <p:nvPr/>
        </p:nvSpPr>
        <p:spPr>
          <a:xfrm>
            <a:off x="5734856" y="3313143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4A6F67-8021-D9B8-8A71-E263033C7829}"/>
              </a:ext>
            </a:extLst>
          </p:cNvPr>
          <p:cNvSpPr txBox="1"/>
          <p:nvPr/>
        </p:nvSpPr>
        <p:spPr>
          <a:xfrm>
            <a:off x="2543871" y="4216763"/>
            <a:ext cx="4792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النمط في هذه المتسلسلة هو إضافة العدد: 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5,6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من خطوتين باستعمال نموذج الأشرطة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من خطوتين باستعمال نموذج الأشرطة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3_SEM4_S4_V1">
            <a:hlinkClick r:id="" action="ppaction://media"/>
            <a:extLst>
              <a:ext uri="{FF2B5EF4-FFF2-40B4-BE49-F238E27FC236}">
                <a16:creationId xmlns:a16="http://schemas.microsoft.com/office/drawing/2014/main" id="{AAA98E26-0919-8C58-B309-BC01A2D9A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6727" y="1863087"/>
            <a:ext cx="7585385" cy="426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8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F7043DC8-EBE0-26A5-B5DD-091122131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864" y="2138113"/>
            <a:ext cx="6430272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228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0E186-E6A5-45F8-E877-2D6ECC80DDD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07D0EF-1DB2-3BAE-07E2-8D1AA486F7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38B296-1797-9DA1-0837-E2F2A1B1C88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4A44035-C7A6-ED7F-15DC-8418EEA27C9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F0748B-0D08-2025-A30E-9F64E55E291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C96BE18-AC16-9DA5-947C-EF5B261FCC8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D55896-3D29-480A-4329-29A76038C3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25B881-6D48-693D-025A-F504DEDA5D2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FD8DD8B-2CFA-F44F-D7BE-558171F919A6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23C83B-A524-C0D3-C4BB-39FDF27ED7BE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</p:spTree>
    <p:extLst>
      <p:ext uri="{BB962C8B-B14F-4D97-AF65-F5344CB8AC3E}">
        <p14:creationId xmlns:p14="http://schemas.microsoft.com/office/powerpoint/2010/main" val="2406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يقول لنا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هي معطيات المسألة؟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90FCAC-73FE-5388-3DEA-ABA5F0D6653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D64F158-9E48-8854-7875-E401F45CFC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C03866-A36B-7CCB-6299-79FCE711DC7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180A750-D3DE-5CC7-0DB7-19E1087DAE3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264287F-A8C7-FEA3-B1A1-CDCBD6CD9F4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B398796-F016-D978-095E-341394E9BA5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13755F-D4E6-F2B3-91F9-C9462213DF4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63127016-4B8C-AD19-F91A-07E587FEF7B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F5ED10-9317-00B1-B63E-66988AFA5DC1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</a:t>
            </a:r>
            <a:r>
              <a:rPr lang="ar-MA" sz="2400" dirty="0">
                <a:solidFill>
                  <a:srgbClr val="C00000"/>
                </a:solidFill>
              </a:rPr>
              <a:t>25 صُنْدوقًا مِنَ الطَّماطِمِ</a:t>
            </a:r>
            <a:r>
              <a:rPr lang="ar-MA" sz="2400" dirty="0"/>
              <a:t>، وَعَدَدًا مِنْ </a:t>
            </a:r>
            <a:r>
              <a:rPr lang="ar-MA" sz="2400" dirty="0">
                <a:solidFill>
                  <a:srgbClr val="C00000"/>
                </a:solidFill>
              </a:rPr>
              <a:t>صَنادِيقِ الْبَطاطِسِ يَقِلُّ عَنْ عَدَدِ صَنادِيقِ الطَّماطِمِ بِـ 9 صَنادِيقَ</a:t>
            </a:r>
            <a:r>
              <a:rPr lang="ar-MA" sz="2400" dirty="0"/>
              <a:t>.</a:t>
            </a:r>
          </a:p>
          <a:p>
            <a:pPr indent="266700" algn="r" rtl="1"/>
            <a:r>
              <a:rPr lang="ar-MA" sz="2400" dirty="0">
                <a:solidFill>
                  <a:srgbClr val="C00000"/>
                </a:solidFill>
              </a:rPr>
              <a:t>ما عَدَدُ الصَّنادِيقِ الَّتي تَحْمِلُها الشّاحِنَةُ؟</a:t>
            </a:r>
          </a:p>
        </p:txBody>
      </p:sp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5A63A6-B8B1-C521-BDCD-ED0E183F699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C72D799-FF95-D60D-5221-8D59BC4C31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CEFB93-7B67-2C8E-AB5A-8E49C52D429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D366F92-965B-2643-85A8-4D303536924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097960-2DB2-5FE5-36B0-D3A7CBA270A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C0D0AF-9748-A114-0562-899BFAD3157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1F86492-48C3-4D9A-E1C1-C561429E1C60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6ACA158-239E-BB45-B57F-688F61BD724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D22E80-6F72-2CDD-2DB2-A18C5EA17D01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المعطى الناقص 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6E3067-4D9F-9A0A-117C-5D017A5177A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4C281DF-66ED-578C-88C6-9C0EA4CCC2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8063F5-F2B4-78A5-BA38-E2CAF0509B8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6C1F166-F4E3-EA72-F5B5-0EA19922F3C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319100-0893-5E42-520A-34E6417C2D0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62F3470-D886-8406-D8AE-E0D8DCEF531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A838CC-B488-17DB-134B-18F19132318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9AF97F4-D422-C4D5-820C-9EDEAF42D3C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80BD0B-DF85-A43C-929E-D3A8C6DB5FDF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F8F16-2D60-DBEF-B8CE-1EA9D4C1198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CD154BD-EEFB-F915-12CF-FDE13914F1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F284CE-4CF8-61DA-8DE2-80C691B5F02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D88415F-0CEB-65F8-3C9A-BDF031AFB65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EFED2C-EF66-BB22-BCC4-D69E3EECD3D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01BF16D-0F1C-F91E-9D89-B06B802FD205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CCC5DB-B1C6-7C58-D504-9A90AD309C1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60EEFDC-6E32-7327-2CFE-A2A57104D00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148D1D-A04E-A7E9-F296-48F63CF32FB7}"/>
              </a:ext>
            </a:extLst>
          </p:cNvPr>
          <p:cNvSpPr txBox="1"/>
          <p:nvPr/>
        </p:nvSpPr>
        <p:spPr>
          <a:xfrm>
            <a:off x="2012450" y="3786268"/>
            <a:ext cx="5878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المعطى الناقص والذي سنحسبه في الخطوة الأولى هو: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indent="723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عدد صناديق البطاطس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EB9CA3-EB3D-556E-D8C4-251B77D286A3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</a:t>
            </a:r>
            <a:r>
              <a:rPr lang="ar-MA" sz="2400" dirty="0">
                <a:solidFill>
                  <a:srgbClr val="C00000"/>
                </a:solidFill>
              </a:rPr>
              <a:t>وَعَدَدًا مِنْ صَنادِيقِ الْبَطاطِسِ </a:t>
            </a:r>
            <a:r>
              <a:rPr lang="ar-MA" sz="2400" dirty="0"/>
              <a:t>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ED0B3-2BA3-E3B5-FECC-AE4692C4304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67367F4-0EFF-4E82-A184-BA862F222C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8B44C8-8F3B-F474-BC18-92643752E6B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92A8C1F-08A9-80A7-49A7-4E3826A75D6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211B00E-DC96-F8B6-8EBC-88DB24F9AFE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FD604D7-0C77-73CA-5519-A0369F23F62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495D941-EB27-9003-80CF-1021FCFCA81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FA7AF32-7BAA-BEEC-6C3C-7A8C3C1F777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FF5F66-FCBE-58B0-F4FF-E21EF913CD4C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مثلوا الخطوة الأولى لتحديد عدد صناديق البطاطس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4A62377-DF8D-856E-EDA4-94F36F71EC8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1BD0E45-4036-68BB-7ECE-AC1CF5CC617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EDAC12B-D1FF-A74E-7BBC-35768AF45CB3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8085C2B4-86FB-978D-2891-84D72833BDC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51275B7-DB9A-E6A1-3185-6D95AF2E49F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F93ADBC8-7C1F-48A0-6554-C5E8685CF9F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B16FC93-2F71-B405-23F7-1ADA96DD4EC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7B4FA929-554F-267E-2B35-1C3CBDE6076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3E8C3C1-24BA-9A4A-C6BD-37AA644C08C3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679048-DB9F-B2C5-1198-BE7A794479B2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أحسب عدد صناديق البطاطس</a:t>
            </a:r>
          </a:p>
        </p:txBody>
      </p:sp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كيف مثل الخطوة الأولى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0ACCC8D-A7F7-FFFC-856C-7AF86E92E4CA}"/>
              </a:ext>
            </a:extLst>
          </p:cNvPr>
          <p:cNvSpPr/>
          <p:nvPr/>
        </p:nvSpPr>
        <p:spPr>
          <a:xfrm>
            <a:off x="2042710" y="5134147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5F3FAF-FC68-52AD-D123-51A4CC72CAF9}"/>
              </a:ext>
            </a:extLst>
          </p:cNvPr>
          <p:cNvSpPr/>
          <p:nvPr/>
        </p:nvSpPr>
        <p:spPr>
          <a:xfrm>
            <a:off x="2042710" y="4603792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870099C-ED5B-7598-E78C-16BFA5D852B7}"/>
              </a:ext>
            </a:extLst>
          </p:cNvPr>
          <p:cNvSpPr txBox="1"/>
          <p:nvPr/>
        </p:nvSpPr>
        <p:spPr>
          <a:xfrm>
            <a:off x="527978" y="5134147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F451A0F-60F2-23A5-6DE4-CD0BD5E3C69D}"/>
              </a:ext>
            </a:extLst>
          </p:cNvPr>
          <p:cNvSpPr txBox="1"/>
          <p:nvPr/>
        </p:nvSpPr>
        <p:spPr>
          <a:xfrm>
            <a:off x="527978" y="4629739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2FE902D-A194-294C-081E-85D8EF2E237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B3A09E2-02D8-2014-5D43-C7FFB78577A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429B89-DB63-47A3-F339-4820341A861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6F42256-11C1-970D-66C4-40686C93639A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F51297-A8E8-7C06-E87A-468BEEF4A39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061C851-5E69-2B83-5B51-FC9A46BF1CCD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408E0CF-BE16-C3A9-5696-EE55F0D92F5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4615BE7-17F7-EFD8-46DA-C81426E98EE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FB7B5B-18C5-A9A9-4DD3-A2F79F3C661A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E90C1F-538B-6744-766F-BC92E6291FC6}"/>
              </a:ext>
            </a:extLst>
          </p:cNvPr>
          <p:cNvSpPr/>
          <p:nvPr/>
        </p:nvSpPr>
        <p:spPr>
          <a:xfrm>
            <a:off x="3485760" y="5134147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8BC8042-EFDD-6400-C0C6-BC2107613F3A}"/>
              </a:ext>
            </a:extLst>
          </p:cNvPr>
          <p:cNvCxnSpPr/>
          <p:nvPr/>
        </p:nvCxnSpPr>
        <p:spPr>
          <a:xfrm>
            <a:off x="3467831" y="5441965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396A1E7-829A-F8BA-6B06-BDE662E5A897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أحسب عدد صناديق البطاطس</a:t>
            </a:r>
          </a:p>
        </p:txBody>
      </p:sp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3C5D7-69FA-2624-57D7-063779CC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5501A94-6FA2-3C06-AC1E-8D652F73FDE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المتساوية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39B5BC-B286-37D1-080D-E6EAB110777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CC3ED22-BC9E-527E-2810-8BECC672BB6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ECE2E33-B396-8DF8-64FD-ED1FEE79E0D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CDD96F6-7A8C-6850-53EB-DBEC90F8BF2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8F4D45D-2EC3-B9A3-9EAC-40FCB8549C7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3E033A3-392A-F185-3883-537661065B4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15536CCB-2FB1-D3A7-E3C7-E07BD0204D3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A0DE9B3-22C4-70D8-804D-929121437B9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3F5891BC-EDFF-4013-0539-AC4A9AF7054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68AB1A-FEF3-39C7-2EE7-3C43729D7454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587055-5D03-869B-D04F-AC07F2F01EEE}"/>
              </a:ext>
            </a:extLst>
          </p:cNvPr>
          <p:cNvSpPr/>
          <p:nvPr/>
        </p:nvSpPr>
        <p:spPr>
          <a:xfrm>
            <a:off x="2042710" y="5134147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942AF4-359A-A9B6-3CA7-CB508285CB4A}"/>
              </a:ext>
            </a:extLst>
          </p:cNvPr>
          <p:cNvSpPr/>
          <p:nvPr/>
        </p:nvSpPr>
        <p:spPr>
          <a:xfrm>
            <a:off x="2042710" y="4603792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4A8F04-EABA-DC5B-F87B-36C3CC155CB1}"/>
              </a:ext>
            </a:extLst>
          </p:cNvPr>
          <p:cNvSpPr txBox="1"/>
          <p:nvPr/>
        </p:nvSpPr>
        <p:spPr>
          <a:xfrm>
            <a:off x="527978" y="5134147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C522E3-2B00-5DE4-058B-1BC88EEF6C18}"/>
              </a:ext>
            </a:extLst>
          </p:cNvPr>
          <p:cNvSpPr txBox="1"/>
          <p:nvPr/>
        </p:nvSpPr>
        <p:spPr>
          <a:xfrm>
            <a:off x="527978" y="4629739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C0D8F3-8166-B939-74E8-F925E37C17D8}"/>
              </a:ext>
            </a:extLst>
          </p:cNvPr>
          <p:cNvSpPr/>
          <p:nvPr/>
        </p:nvSpPr>
        <p:spPr>
          <a:xfrm>
            <a:off x="3485760" y="5134147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E345D32-C661-9BB4-DFA4-B3839AD2AB81}"/>
              </a:ext>
            </a:extLst>
          </p:cNvPr>
          <p:cNvCxnSpPr/>
          <p:nvPr/>
        </p:nvCxnSpPr>
        <p:spPr>
          <a:xfrm>
            <a:off x="3467831" y="5441965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BB4FCB4-152D-4F80-0A83-E9E6841CF62A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أحسب عدد صناديق البطاطس</a:t>
            </a:r>
          </a:p>
        </p:txBody>
      </p:sp>
    </p:spTree>
    <p:extLst>
      <p:ext uri="{BB962C8B-B14F-4D97-AF65-F5344CB8AC3E}">
        <p14:creationId xmlns:p14="http://schemas.microsoft.com/office/powerpoint/2010/main" val="158742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285EB-EA0F-BD5E-D8B7-05CC72819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431A5F-9530-A68B-EF78-CD6EDDB69B5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B3AFDC-ACD6-DA3B-9CD6-2CFEBD66C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3BF215-9C02-3D36-DBAC-61B847D7B1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674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F57E5-37DF-B172-4B84-D77AA5562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9DB27DE-1DC7-348D-9E56-E6ACDCE4CA0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كيف مثل الخطوة الأولى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B89F133-9372-1017-0E38-FD867869F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E6EF30-22D9-A47D-091F-2908E0E4146E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CF1E659-CA81-7E6E-EEA3-8DEE9B9A52E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33A05A-FA58-D903-930B-1939DA6166E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93A082B-AA2D-9C8D-3558-148B4F6C5CF1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B71B72D-D1EF-3C4B-1ADC-5E9955FDDFD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EF7E50F-2390-4AF3-E1FB-E15CE0886E3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DA116F0-09A6-B2D9-5B1B-06863F5D68C9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BB6D1EA5-8F02-8E0C-4D83-BCB72329E1C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F003DF9-B062-4FB4-6960-61937961AABD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28123A-B5C4-F364-D807-94D1937208A8}"/>
              </a:ext>
            </a:extLst>
          </p:cNvPr>
          <p:cNvSpPr/>
          <p:nvPr/>
        </p:nvSpPr>
        <p:spPr>
          <a:xfrm>
            <a:off x="2042710" y="5134147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C63C07-2594-2C8E-D47E-25FFC6F67868}"/>
              </a:ext>
            </a:extLst>
          </p:cNvPr>
          <p:cNvSpPr/>
          <p:nvPr/>
        </p:nvSpPr>
        <p:spPr>
          <a:xfrm>
            <a:off x="2042710" y="4603792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287211-F9BF-CE93-A3D4-4EEF0819704E}"/>
              </a:ext>
            </a:extLst>
          </p:cNvPr>
          <p:cNvSpPr txBox="1"/>
          <p:nvPr/>
        </p:nvSpPr>
        <p:spPr>
          <a:xfrm>
            <a:off x="527978" y="5134147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B7B035-81D7-A9C5-11B6-ED9CDFF9D6A8}"/>
              </a:ext>
            </a:extLst>
          </p:cNvPr>
          <p:cNvSpPr txBox="1"/>
          <p:nvPr/>
        </p:nvSpPr>
        <p:spPr>
          <a:xfrm>
            <a:off x="527978" y="4629739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82B887-F4C0-6A6A-1C2D-748FDC2B007E}"/>
              </a:ext>
            </a:extLst>
          </p:cNvPr>
          <p:cNvSpPr/>
          <p:nvPr/>
        </p:nvSpPr>
        <p:spPr>
          <a:xfrm>
            <a:off x="3485760" y="5134147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7937FF4-DD16-AEDF-8EF3-CE87DFE0CC66}"/>
              </a:ext>
            </a:extLst>
          </p:cNvPr>
          <p:cNvCxnSpPr/>
          <p:nvPr/>
        </p:nvCxnSpPr>
        <p:spPr>
          <a:xfrm>
            <a:off x="3467831" y="5441965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21E9D13-0EE6-0C6A-C8AC-5BB73F71A2E3}"/>
              </a:ext>
            </a:extLst>
          </p:cNvPr>
          <p:cNvSpPr/>
          <p:nvPr/>
        </p:nvSpPr>
        <p:spPr>
          <a:xfrm>
            <a:off x="5618132" y="4380680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– 9 = 16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932135-D3FB-6982-7D33-1E3B86860A33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أحسب عدد صناديق البطاطس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9D7804C-7BA7-372B-96A2-32C2C648AC94}"/>
              </a:ext>
            </a:extLst>
          </p:cNvPr>
          <p:cNvSpPr txBox="1"/>
          <p:nvPr/>
        </p:nvSpPr>
        <p:spPr>
          <a:xfrm>
            <a:off x="4395101" y="4758237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صناديق البطاطس هو 16 صندوقا.</a:t>
            </a:r>
          </a:p>
        </p:txBody>
      </p:sp>
    </p:spTree>
    <p:extLst>
      <p:ext uri="{BB962C8B-B14F-4D97-AF65-F5344CB8AC3E}">
        <p14:creationId xmlns:p14="http://schemas.microsoft.com/office/powerpoint/2010/main" val="425932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63E7-1B3A-3A1E-61E7-7B9B3EE7D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0A04D6-EE86-1A13-2625-9BCAB3DE0F8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2DD4A1-DC13-7757-99F6-69C8599A46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B94085-9CD4-F6E0-86CF-A4D22A85678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64DDDE3-181B-9F5E-9C05-D61CE0B7BF1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DE733B-1201-1D53-5B91-ED745FCE44B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8A459F1-B66E-B5CB-3789-8BD653206F8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A6FE8E1-F58B-CB60-738D-A0D89CE6940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ADB0842-FDB3-9C30-7EBD-7ED41F1AA49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B6B218C-4302-452B-83B7-D2320E7EF94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85DB106-C383-F504-A900-C2F8F44A22F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6C7B6D-D539-4451-6E26-6973D9FCB5B8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507F6D-944F-014A-8BD6-A20D3D1F37B7}"/>
              </a:ext>
            </a:extLst>
          </p:cNvPr>
          <p:cNvSpPr/>
          <p:nvPr/>
        </p:nvSpPr>
        <p:spPr>
          <a:xfrm>
            <a:off x="2042710" y="5134147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5ED00E-1A35-1A5A-424F-1979C6EB8B0B}"/>
              </a:ext>
            </a:extLst>
          </p:cNvPr>
          <p:cNvSpPr/>
          <p:nvPr/>
        </p:nvSpPr>
        <p:spPr>
          <a:xfrm>
            <a:off x="2042710" y="4603792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C3CF5F-BB5E-3F5E-FC04-93AEA357F340}"/>
              </a:ext>
            </a:extLst>
          </p:cNvPr>
          <p:cNvSpPr txBox="1"/>
          <p:nvPr/>
        </p:nvSpPr>
        <p:spPr>
          <a:xfrm>
            <a:off x="527978" y="5134147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CD9B6A5-8E39-AA64-97E5-2A4054A924B7}"/>
              </a:ext>
            </a:extLst>
          </p:cNvPr>
          <p:cNvSpPr txBox="1"/>
          <p:nvPr/>
        </p:nvSpPr>
        <p:spPr>
          <a:xfrm>
            <a:off x="527978" y="4629739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2C4DC7-9B3C-1962-FF69-99F32E634078}"/>
              </a:ext>
            </a:extLst>
          </p:cNvPr>
          <p:cNvSpPr/>
          <p:nvPr/>
        </p:nvSpPr>
        <p:spPr>
          <a:xfrm>
            <a:off x="3485760" y="5134147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BBFA422-49CC-6689-B488-07D77C50A130}"/>
              </a:ext>
            </a:extLst>
          </p:cNvPr>
          <p:cNvCxnSpPr/>
          <p:nvPr/>
        </p:nvCxnSpPr>
        <p:spPr>
          <a:xfrm>
            <a:off x="3467831" y="5441965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3DFB30B-0B10-07A7-E07E-B35788072AFD}"/>
              </a:ext>
            </a:extLst>
          </p:cNvPr>
          <p:cNvSpPr/>
          <p:nvPr/>
        </p:nvSpPr>
        <p:spPr>
          <a:xfrm>
            <a:off x="5618132" y="4380680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– 9 = 16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67D0333-F725-91CE-F482-A40227A626D4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أحسب عدد صناديق البطاطس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E60BFBA-B118-4F40-C962-9E7BFFC77BB7}"/>
              </a:ext>
            </a:extLst>
          </p:cNvPr>
          <p:cNvSpPr txBox="1"/>
          <p:nvPr/>
        </p:nvSpPr>
        <p:spPr>
          <a:xfrm>
            <a:off x="4395101" y="4758237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صناديق البطاطس هو 16 صندوقا.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2F61AC3-EC4F-8A04-7BF6-35729C143F10}"/>
              </a:ext>
            </a:extLst>
          </p:cNvPr>
          <p:cNvSpPr txBox="1"/>
          <p:nvPr/>
        </p:nvSpPr>
        <p:spPr>
          <a:xfrm>
            <a:off x="4055700" y="5653714"/>
            <a:ext cx="4990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2: أحسب عدد صناديق في الشاحنة</a:t>
            </a:r>
          </a:p>
        </p:txBody>
      </p:sp>
    </p:spTree>
    <p:extLst>
      <p:ext uri="{BB962C8B-B14F-4D97-AF65-F5344CB8AC3E}">
        <p14:creationId xmlns:p14="http://schemas.microsoft.com/office/powerpoint/2010/main" val="342514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C1281-A091-DEBF-F168-20C1EE8B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E085A5-289E-DB32-6BDE-3E31FA507C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مجموع الصناديق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CB3A3E-00A6-33BB-61BA-1B38FBB1E5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9FB6E8-6651-8916-A3EE-2A16BC66FB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96C9463-F07F-0DFA-D342-930EA8A315E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B518BA-F1BE-E24A-22EF-CAFC68C02FD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4A664E2-057F-F0F3-7FA8-7C796C2635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0870665-CAB9-9A5C-C46F-8A5708D0E4D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F748351-5C6B-05DD-B93E-36200F80A87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B28B39F-B9D3-36E1-7E4F-DE9234501F53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13C4764-6125-B74F-4111-3DC422E5F89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6BDA9B-4512-21B5-EB9E-68088A698F03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FF5C7-A234-6D5E-165B-4798235ED354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MA" b="1" dirty="0">
                <a:solidFill>
                  <a:srgbClr val="C00000"/>
                </a:solidFill>
              </a:rPr>
              <a:t>16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626F44-2760-034B-B3CE-1025451C97E5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F53D84-BEC0-7E16-084A-CC213BC98E49}"/>
              </a:ext>
            </a:extLst>
          </p:cNvPr>
          <p:cNvSpPr txBox="1"/>
          <p:nvPr/>
        </p:nvSpPr>
        <p:spPr>
          <a:xfrm>
            <a:off x="-157958" y="4706036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526F63-F96D-B1B2-63BF-752B74B62D06}"/>
              </a:ext>
            </a:extLst>
          </p:cNvPr>
          <p:cNvSpPr txBox="1"/>
          <p:nvPr/>
        </p:nvSpPr>
        <p:spPr>
          <a:xfrm>
            <a:off x="-157958" y="4201628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1BA1D2-C65C-E846-DF0A-CDB862A6B1F6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F7EB6D8-8C9C-735B-E63D-2081CC9B157E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52C8F24-7C7B-C921-47B6-561B14D1FD83}"/>
              </a:ext>
            </a:extLst>
          </p:cNvPr>
          <p:cNvSpPr/>
          <p:nvPr/>
        </p:nvSpPr>
        <p:spPr>
          <a:xfrm>
            <a:off x="5618132" y="4380680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– 9 = 16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68C68AF-BE5D-AF64-74FA-23F2CCB7B0CF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1: أحسب عدد صناديق البطاطس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CD31C18-1D05-985D-DD70-6B61ABDDFCC6}"/>
              </a:ext>
            </a:extLst>
          </p:cNvPr>
          <p:cNvSpPr txBox="1"/>
          <p:nvPr/>
        </p:nvSpPr>
        <p:spPr>
          <a:xfrm>
            <a:off x="4145801" y="4844535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صناديق البطاطس هو 16 صندوقا.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CC9DA8A-A7FF-2A05-C9ED-7AC3BE21A5C9}"/>
              </a:ext>
            </a:extLst>
          </p:cNvPr>
          <p:cNvSpPr txBox="1"/>
          <p:nvPr/>
        </p:nvSpPr>
        <p:spPr>
          <a:xfrm>
            <a:off x="3806400" y="5558476"/>
            <a:ext cx="4990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2: أحسب عدد صناديق في الشاحنة</a:t>
            </a:r>
          </a:p>
        </p:txBody>
      </p:sp>
      <p:sp>
        <p:nvSpPr>
          <p:cNvPr id="36" name="Accolade fermante 35">
            <a:extLst>
              <a:ext uri="{FF2B5EF4-FFF2-40B4-BE49-F238E27FC236}">
                <a16:creationId xmlns:a16="http://schemas.microsoft.com/office/drawing/2014/main" id="{7CD47D72-0088-343D-BB61-96F5BFC98144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B12F259-760F-7843-5DD9-5C10B7350A80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0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8351C-1A97-59B1-2238-210F6468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9B17BA-6143-B367-EE93-8A72DD2D9A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DD9486-ED06-D2F5-D4CA-067547CEC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05677A-93AE-58F4-FC65-9F6CF7C08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4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BB0B-9328-72ED-E755-91CB59D1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974FB2B-5A0F-8200-9FDC-6A81295E131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03F1C1-50AF-9E4A-BF07-108B5FFFA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F06BCF-6E57-1CFA-E08A-02B3A42D784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B6D251E-D01E-062D-5012-8259E2A2C4E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AD9CD7-32A5-4983-EA1B-09770761AA5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810A5B-21A7-D217-2DBB-061A0A4E94C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2D5C309-0095-47D7-21EA-8EF90245D62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BD01437-D549-1DF8-8AA8-A7223C6FE40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84330AA-5735-4034-0C70-90506A18D1F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9421B1A-A57B-2B83-F0B6-6003B721113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EB6ACD61-4835-9CDF-AAB4-C2D966377CF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9B32DCF5-8A7F-3DA6-3B7C-290459EA4DF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27218ABA-0A2E-9936-50A9-FCBF061CD4F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B692BCE7-6BE8-1E3E-9B5E-24B96D064E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EBD211D4-867F-D127-F02A-ED4043F53C2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C480D063-776C-2E44-1431-41CDCC69F59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672E4768-BACF-9048-54F3-D8CEFBA6E16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1781EF79-6C29-582D-FF7E-C5C746E9EEFD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9D589B0-D2C0-578B-BF9E-7E7C0812A21F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E78107-9D85-61EE-8E8B-B6CDD7762454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MA" b="1" dirty="0">
                <a:solidFill>
                  <a:srgbClr val="C00000"/>
                </a:solidFill>
              </a:rPr>
              <a:t>16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CC705C-DBE5-CC42-08C9-BB96C8ED6BD6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ABD3B1-97E4-82BD-D5D4-9B4392E66CEC}"/>
              </a:ext>
            </a:extLst>
          </p:cNvPr>
          <p:cNvSpPr txBox="1"/>
          <p:nvPr/>
        </p:nvSpPr>
        <p:spPr>
          <a:xfrm>
            <a:off x="-157958" y="4706036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4E6CD0-5FAE-4D80-D89F-3C1DE4DFC733}"/>
              </a:ext>
            </a:extLst>
          </p:cNvPr>
          <p:cNvSpPr txBox="1"/>
          <p:nvPr/>
        </p:nvSpPr>
        <p:spPr>
          <a:xfrm>
            <a:off x="-157958" y="4201628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B648A-CD37-0CCB-1929-0904A3534398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7EC715F-2797-424A-56D5-B3BAD390F8E9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6C0D86E-6F85-BCF8-BEE8-06EF4206B1CE}"/>
              </a:ext>
            </a:extLst>
          </p:cNvPr>
          <p:cNvSpPr/>
          <p:nvPr/>
        </p:nvSpPr>
        <p:spPr>
          <a:xfrm>
            <a:off x="5618132" y="4380680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– 9 = 16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3381EA-EBD4-ABC9-ABD9-1AF64DB3EE2A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1: أحسب عدد صناديق البطاطس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E0B265-F821-3166-429B-443269C25982}"/>
              </a:ext>
            </a:extLst>
          </p:cNvPr>
          <p:cNvSpPr txBox="1"/>
          <p:nvPr/>
        </p:nvSpPr>
        <p:spPr>
          <a:xfrm>
            <a:off x="4075197" y="4750522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صناديق البطاطس هو 16 صندوقا.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A6046A5-2647-7622-CA19-6729927968B3}"/>
              </a:ext>
            </a:extLst>
          </p:cNvPr>
          <p:cNvSpPr txBox="1"/>
          <p:nvPr/>
        </p:nvSpPr>
        <p:spPr>
          <a:xfrm>
            <a:off x="3925750" y="5368738"/>
            <a:ext cx="4990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2: أحسب عدد صناديق في الشاحنة</a:t>
            </a:r>
          </a:p>
        </p:txBody>
      </p:sp>
      <p:sp>
        <p:nvSpPr>
          <p:cNvPr id="29" name="Accolade fermante 28">
            <a:extLst>
              <a:ext uri="{FF2B5EF4-FFF2-40B4-BE49-F238E27FC236}">
                <a16:creationId xmlns:a16="http://schemas.microsoft.com/office/drawing/2014/main" id="{FF9D4573-ABEE-141F-7E9D-F525ED29600A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9DC39FB-C997-0450-7557-178E768DA1C8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A809-FFE7-F62B-FE5F-D98B1805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089F27-0D63-77FC-7B0B-D775CCA87C6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عدد الصناديق التي تحملها الشاحنة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E52C58-C4C0-CD78-D3D7-13B927C42D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481DF0-1497-2354-4709-462A9C6D4C0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C776D5B-D2EC-E0A9-4E8F-7CC8DC03227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13D4A35-0156-1A4D-1FC5-0A22277ADBE2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54FC54C-84D1-5391-F9D9-C63B0F59313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E1A32C-95FF-42E0-5BD2-316658CB2F1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D56F578-A061-2916-2938-FBD71384710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0EC918-4930-529D-1917-A331BF34521E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3BCF12E-3837-E5E5-4DCD-4B824A7836B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5B171D-5C87-82AF-AB80-11EDE394C782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40C325-2137-76B4-9061-DD30DECD43B5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MA" b="1" dirty="0">
                <a:solidFill>
                  <a:srgbClr val="C00000"/>
                </a:solidFill>
              </a:rPr>
              <a:t>16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5EF2D1-542F-3637-2F42-5C5A97A84C25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D15604F-6565-8136-4494-D5D42F887E01}"/>
              </a:ext>
            </a:extLst>
          </p:cNvPr>
          <p:cNvSpPr txBox="1"/>
          <p:nvPr/>
        </p:nvSpPr>
        <p:spPr>
          <a:xfrm>
            <a:off x="-157958" y="4706036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1F276B-4CB3-58BD-C321-A15F572969B0}"/>
              </a:ext>
            </a:extLst>
          </p:cNvPr>
          <p:cNvSpPr txBox="1"/>
          <p:nvPr/>
        </p:nvSpPr>
        <p:spPr>
          <a:xfrm>
            <a:off x="-157958" y="4201628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DCE633-5AB6-D0A0-A731-339B174E98AB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74A3780-9BD2-8107-BF89-3DC334BDED13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ACE1767-BCDF-84C3-27EA-D7AF1AFF03F6}"/>
              </a:ext>
            </a:extLst>
          </p:cNvPr>
          <p:cNvSpPr/>
          <p:nvPr/>
        </p:nvSpPr>
        <p:spPr>
          <a:xfrm>
            <a:off x="5618132" y="4380680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– 9 = 16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E001B3B-58DE-D558-5A3E-D2066C7AE162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1: أحسب عدد صناديق البطاطس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6064875-788D-8E1A-7048-6EFD2AA2C0DE}"/>
              </a:ext>
            </a:extLst>
          </p:cNvPr>
          <p:cNvSpPr txBox="1"/>
          <p:nvPr/>
        </p:nvSpPr>
        <p:spPr>
          <a:xfrm>
            <a:off x="4075197" y="4750522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صناديق البطاطس هو 16 صندوقا.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676D4E0-04AA-24C7-7C46-B60A8DCA0751}"/>
              </a:ext>
            </a:extLst>
          </p:cNvPr>
          <p:cNvSpPr txBox="1"/>
          <p:nvPr/>
        </p:nvSpPr>
        <p:spPr>
          <a:xfrm>
            <a:off x="3925750" y="5368738"/>
            <a:ext cx="4990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2: أحسب عدد صناديق في الشاحنة</a:t>
            </a:r>
          </a:p>
        </p:txBody>
      </p:sp>
      <p:sp>
        <p:nvSpPr>
          <p:cNvPr id="38" name="Accolade fermante 37">
            <a:extLst>
              <a:ext uri="{FF2B5EF4-FFF2-40B4-BE49-F238E27FC236}">
                <a16:creationId xmlns:a16="http://schemas.microsoft.com/office/drawing/2014/main" id="{2E2EA6BA-4036-0FCB-270B-88B2EB64CF4F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ADA771F-7B7B-F972-8D2C-177CEB49607B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62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7435-8BD6-979B-C3F9-82F115DC5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44FFD5-504F-2751-5EC0-F79A1CB8F91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792F45-12D0-8AF8-B30C-153B85A39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B8FEA2-B680-D7C7-875A-6B24DDDD4F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6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C701-29E4-081A-07D9-BEAD8C92C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AB2D83C-E415-35C3-37CC-BA29CDE1C36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3D1DF51-BF40-2EB8-1C4A-0F5601092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FF7107-7646-EEB8-089E-18F08354694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4114D2E-2297-5309-193A-924662F4A29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4186B3E-9B6E-DE7C-3B87-113514454C5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0373B70-2283-91E0-2147-C1D847D5A473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B4C2BAE-45C4-F81F-3BEF-C57D6F5526E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5EF82E3-2633-F9AB-AB20-A219967FD07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B416C1B-2246-F5AA-FF7F-6553E47DCD9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08C9015-1EE4-2182-46D1-190FBF8C4E7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AB387FF0-CFC1-DFED-D343-7DE94BEDBA2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BB4D1EB9-6208-6727-DCF1-06D224AF865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DD513CB6-03BE-B407-53B6-5773415AB6FC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FE6877D5-4375-CDF3-2542-CB530D7AECA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D0F1AD30-CFB5-A02A-5D8B-1A05BCC81C4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DBE88AED-2DCA-E4DB-C7D2-E5667E2B7A4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BC66BED0-44E9-7AF9-709D-CC777A90476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DF6D774C-EEEC-C7BF-17F2-604F40D4181B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D6E9B281-78BA-B96E-21B5-C8344C05E488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611BDA-ABDB-9A69-6DF9-BA2C0D9464F1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9447E6-7937-F0DD-0B57-C1F292763C9F}"/>
              </a:ext>
            </a:extLst>
          </p:cNvPr>
          <p:cNvSpPr txBox="1"/>
          <p:nvPr/>
        </p:nvSpPr>
        <p:spPr>
          <a:xfrm>
            <a:off x="422098" y="2322840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تَحْمِلُ شاحِنَةٌ 25 صُنْدوقًا مِنَ الطَّماطِمِ، وَعَدَدًا مِنْ صَنادِيقِ الْبَطاطِسِ يَقِلُّ عَنْ عَدَدِ صَنادِيقِ الطَّماطِمِ بِـ 9 صَنادِيقَ.</a:t>
            </a:r>
          </a:p>
          <a:p>
            <a:pPr indent="266700" algn="r" rtl="1"/>
            <a:r>
              <a:rPr lang="ar-MA" sz="2400" dirty="0"/>
              <a:t>ما عَدَدُ الصَّنادِيقِ الَّتي تَحْمِلُها الشّاحِنَةُ؟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A159F-2839-D3B8-507F-5C8B7FCD39DE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MA" b="1" dirty="0">
                <a:solidFill>
                  <a:srgbClr val="C00000"/>
                </a:solidFill>
              </a:rPr>
              <a:t>16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A9CF16-1160-3CF7-3B1C-0091ECEEDADC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25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9839C4-1FD5-9A8B-259E-B0CF73209D2E}"/>
              </a:ext>
            </a:extLst>
          </p:cNvPr>
          <p:cNvSpPr txBox="1"/>
          <p:nvPr/>
        </p:nvSpPr>
        <p:spPr>
          <a:xfrm>
            <a:off x="-157958" y="4706036"/>
            <a:ext cx="1579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البطاطس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5E399BA-A51D-4BDE-9DFA-DACC35ED08D0}"/>
              </a:ext>
            </a:extLst>
          </p:cNvPr>
          <p:cNvSpPr txBox="1"/>
          <p:nvPr/>
        </p:nvSpPr>
        <p:spPr>
          <a:xfrm>
            <a:off x="-157958" y="4201628"/>
            <a:ext cx="148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صناديق الطماطم</a:t>
            </a:r>
            <a:endParaRPr lang="fr-M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27333D-85CB-9C03-69D5-8CFF995C9B8D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C860B20-1480-9D85-466E-0AFCA9D51B30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D0ABC55-C1B9-DFBD-2FA3-504F3EF2FB4E}"/>
              </a:ext>
            </a:extLst>
          </p:cNvPr>
          <p:cNvSpPr/>
          <p:nvPr/>
        </p:nvSpPr>
        <p:spPr>
          <a:xfrm>
            <a:off x="5618132" y="4380680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– 9 = 16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FB8EB9B-ABB9-65E3-FD2D-157E5821C6BF}"/>
              </a:ext>
            </a:extLst>
          </p:cNvPr>
          <p:cNvSpPr txBox="1"/>
          <p:nvPr/>
        </p:nvSpPr>
        <p:spPr>
          <a:xfrm>
            <a:off x="3951749" y="3892831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1: أحسب عدد صناديق البطاطس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BF813C2-620C-0917-08C8-42E5FEBD8ACB}"/>
              </a:ext>
            </a:extLst>
          </p:cNvPr>
          <p:cNvSpPr txBox="1"/>
          <p:nvPr/>
        </p:nvSpPr>
        <p:spPr>
          <a:xfrm>
            <a:off x="4075197" y="4750522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صناديق البطاطس هو 16 صندوقا.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7AEA6E8-C4AB-E2C8-451D-E9323BEBFD8B}"/>
              </a:ext>
            </a:extLst>
          </p:cNvPr>
          <p:cNvSpPr txBox="1"/>
          <p:nvPr/>
        </p:nvSpPr>
        <p:spPr>
          <a:xfrm>
            <a:off x="3925750" y="5368738"/>
            <a:ext cx="4990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2: أحسب عدد صناديق في الشاحنة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57E908-0D9E-4095-473B-194CDD50C2B1}"/>
              </a:ext>
            </a:extLst>
          </p:cNvPr>
          <p:cNvSpPr/>
          <p:nvPr/>
        </p:nvSpPr>
        <p:spPr>
          <a:xfrm>
            <a:off x="5475446" y="5772344"/>
            <a:ext cx="2041255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 + 16 = 41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56FBD80-42DD-2A44-FA48-246BD7DC49AD}"/>
              </a:ext>
            </a:extLst>
          </p:cNvPr>
          <p:cNvSpPr txBox="1"/>
          <p:nvPr/>
        </p:nvSpPr>
        <p:spPr>
          <a:xfrm>
            <a:off x="4197215" y="6100629"/>
            <a:ext cx="4650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873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الصناديق هو 41 صندوقا.</a:t>
            </a:r>
          </a:p>
        </p:txBody>
      </p:sp>
    </p:spTree>
    <p:extLst>
      <p:ext uri="{BB962C8B-B14F-4D97-AF65-F5344CB8AC3E}">
        <p14:creationId xmlns:p14="http://schemas.microsoft.com/office/powerpoint/2010/main" val="305630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361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832" y="2114939"/>
            <a:ext cx="2488343" cy="344726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46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4073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قبل الإنجاز. يرجى تصحيح السؤال الأول. أحسب عدد الكلل الحمراء عوض الزرقاء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5E60CC-C40F-E2B3-2A7C-2DF2D45D8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760" y="1665910"/>
            <a:ext cx="6779124" cy="437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28DEE-7795-6F76-5208-63431EE98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9D547D-46ED-2246-CACA-709DD58705F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1D9577-DD2D-5FB4-99D6-22E1818272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BB91BBCC-C0AF-09CC-0012-893DD9234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A46EE9-8C96-10CB-C802-65951409B2DC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D4BC41E-B8B7-D6B4-0253-E429F302E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8EEC8FD-8125-B4D2-9AFD-3A95EB5B83B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0DCAD93-7BB9-6248-1141-C593860B7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66" y="2300926"/>
            <a:ext cx="4245673" cy="273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9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0D2531D-5508-6CE0-325A-8C1CAFF0C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14" y="2484837"/>
            <a:ext cx="4758186" cy="264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1F6F5-6242-55E0-531F-F62CE63DE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241" y="1715139"/>
            <a:ext cx="6646316" cy="4289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285099-20C8-065A-688C-CA2302CA7003}"/>
              </a:ext>
            </a:extLst>
          </p:cNvPr>
          <p:cNvSpPr txBox="1"/>
          <p:nvPr/>
        </p:nvSpPr>
        <p:spPr>
          <a:xfrm>
            <a:off x="4585126" y="351512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+120 = 170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69F93A-C4F1-6865-47A2-0C121EA8FA5F}"/>
              </a:ext>
            </a:extLst>
          </p:cNvPr>
          <p:cNvSpPr txBox="1"/>
          <p:nvPr/>
        </p:nvSpPr>
        <p:spPr>
          <a:xfrm>
            <a:off x="4833311" y="4810865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170 + 50 = 220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0B5C42-EC2B-F315-72AF-797BA0A30406}"/>
              </a:ext>
            </a:extLst>
          </p:cNvPr>
          <p:cNvSpPr txBox="1"/>
          <p:nvPr/>
        </p:nvSpPr>
        <p:spPr>
          <a:xfrm>
            <a:off x="4070399" y="3930071"/>
            <a:ext cx="2839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الكلل الحمراء 170 كلة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DAEF62-76AF-C860-A698-C8891D7353F9}"/>
              </a:ext>
            </a:extLst>
          </p:cNvPr>
          <p:cNvSpPr txBox="1"/>
          <p:nvPr/>
        </p:nvSpPr>
        <p:spPr>
          <a:xfrm>
            <a:off x="4310690" y="5407637"/>
            <a:ext cx="2839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الكلل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كلة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36BD05-27E0-57F5-D149-78533E7F1B75}"/>
              </a:ext>
            </a:extLst>
          </p:cNvPr>
          <p:cNvSpPr txBox="1"/>
          <p:nvPr/>
        </p:nvSpPr>
        <p:spPr>
          <a:xfrm>
            <a:off x="2340028" y="3915234"/>
            <a:ext cx="7805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418CA4B-CF38-BC19-1A83-EEAAC2BEA390}"/>
              </a:ext>
            </a:extLst>
          </p:cNvPr>
          <p:cNvSpPr txBox="1"/>
          <p:nvPr/>
        </p:nvSpPr>
        <p:spPr>
          <a:xfrm>
            <a:off x="1949756" y="4257288"/>
            <a:ext cx="7805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84883F8-E807-199A-9B36-C8D78AD4D023}"/>
              </a:ext>
            </a:extLst>
          </p:cNvPr>
          <p:cNvSpPr txBox="1"/>
          <p:nvPr/>
        </p:nvSpPr>
        <p:spPr>
          <a:xfrm>
            <a:off x="2930226" y="4307789"/>
            <a:ext cx="7805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743" y="1875001"/>
            <a:ext cx="3049861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47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166546"/>
            <a:ext cx="2807845" cy="20244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9CBDB-CE72-4DCD-6EB0-DFBDBCA0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500" y="1639630"/>
            <a:ext cx="6669522" cy="470080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AD42EC8-788C-0CFD-1CA1-5BAEC32E9A9D}"/>
              </a:ext>
            </a:extLst>
          </p:cNvPr>
          <p:cNvSpPr txBox="1"/>
          <p:nvPr/>
        </p:nvSpPr>
        <p:spPr>
          <a:xfrm>
            <a:off x="5070095" y="362748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220 – 80 = 140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329EA3A-49D7-8703-9995-B49C1F909E4A}"/>
              </a:ext>
            </a:extLst>
          </p:cNvPr>
          <p:cNvSpPr txBox="1"/>
          <p:nvPr/>
        </p:nvSpPr>
        <p:spPr>
          <a:xfrm>
            <a:off x="4239373" y="4293957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الذكور 140 تلميذا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87DA9D-316A-7A80-9942-690D00533824}"/>
              </a:ext>
            </a:extLst>
          </p:cNvPr>
          <p:cNvSpPr txBox="1"/>
          <p:nvPr/>
        </p:nvSpPr>
        <p:spPr>
          <a:xfrm>
            <a:off x="5041078" y="499463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 + 140 = 360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F95DCC1-14AA-2BA8-0026-CDB8D59713C6}"/>
              </a:ext>
            </a:extLst>
          </p:cNvPr>
          <p:cNvSpPr txBox="1"/>
          <p:nvPr/>
        </p:nvSpPr>
        <p:spPr>
          <a:xfrm>
            <a:off x="4178522" y="5576033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الإناث 360 تلميذة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F4DD22C3-76DD-3956-1670-D6CA320756C6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1B2C12-7DFD-F91C-F2E3-741DD1C235FB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BD3C20-0963-0B8A-507D-398F34AE76F5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140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6DA75-9B57-55D6-E4D5-27F73C8BBFB9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220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1259A8-5D23-D96C-2406-4FB74730AAC6}"/>
              </a:ext>
            </a:extLst>
          </p:cNvPr>
          <p:cNvSpPr txBox="1"/>
          <p:nvPr/>
        </p:nvSpPr>
        <p:spPr>
          <a:xfrm>
            <a:off x="662700" y="4706036"/>
            <a:ext cx="758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الذكور</a:t>
            </a:r>
            <a:endParaRPr lang="fr-MA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38C0382-0307-B56B-0D7E-4DA45F35A261}"/>
              </a:ext>
            </a:extLst>
          </p:cNvPr>
          <p:cNvSpPr txBox="1"/>
          <p:nvPr/>
        </p:nvSpPr>
        <p:spPr>
          <a:xfrm>
            <a:off x="662700" y="4201628"/>
            <a:ext cx="663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الإناث</a:t>
            </a:r>
            <a:endParaRPr lang="fr-MA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668A55-0C04-A887-7BFB-98F429267621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80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376052E-EB0E-8D38-F8F3-6099D8FC5DE5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F19BF3C-AE6B-34A7-05F5-C48D2EB61926}"/>
              </a:ext>
            </a:extLst>
          </p:cNvPr>
          <p:cNvGrpSpPr/>
          <p:nvPr/>
        </p:nvGrpSpPr>
        <p:grpSpPr>
          <a:xfrm>
            <a:off x="1800913" y="2053734"/>
            <a:ext cx="4949655" cy="3552927"/>
            <a:chOff x="1596942" y="2676034"/>
            <a:chExt cx="4949655" cy="35529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D6ECCC-3243-1B47-2B29-DD8E68143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7691" y="2731165"/>
              <a:ext cx="2498906" cy="346171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44660D1-A646-4720-4FC3-5BEF8A120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942" y="2676034"/>
              <a:ext cx="2513228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16457</TotalTime>
  <Words>1420</Words>
  <Application>Microsoft Office PowerPoint</Application>
  <PresentationFormat>Affichage à l'écran (4:3)</PresentationFormat>
  <Paragraphs>406</Paragraphs>
  <Slides>51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4" baseType="lpstr">
      <vt:lpstr>Arial</vt:lpstr>
      <vt:lpstr>Aptos</vt:lpstr>
      <vt:lpstr>Dosis</vt:lpstr>
      <vt:lpstr>Calibri</vt:lpstr>
      <vt:lpstr>DengXian</vt:lpstr>
      <vt:lpstr>Effra CC Arbc</vt:lpstr>
      <vt:lpstr>Aptos Display</vt:lpstr>
      <vt:lpstr>2_Conception personnalisée</vt:lpstr>
      <vt:lpstr>Page d'entree</vt:lpstr>
      <vt:lpstr>partie 1</vt:lpstr>
      <vt:lpstr>3_Conception personnalisée</vt:lpstr>
      <vt:lpstr>4_Conception personnalisée</vt:lpstr>
      <vt:lpstr>1_partie 1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316</cp:revision>
  <cp:lastPrinted>2025-08-13T10:11:39Z</cp:lastPrinted>
  <dcterms:created xsi:type="dcterms:W3CDTF">2025-08-01T12:31:49Z</dcterms:created>
  <dcterms:modified xsi:type="dcterms:W3CDTF">2026-03-01T23:14:58Z</dcterms:modified>
</cp:coreProperties>
</file>