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7"/>
  </p:notesMasterIdLst>
  <p:handoutMasterIdLst>
    <p:handoutMasterId r:id="rId58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3" r:id="rId28"/>
    <p:sldId id="1064" r:id="rId29"/>
    <p:sldId id="1065" r:id="rId30"/>
    <p:sldId id="1006" r:id="rId31"/>
    <p:sldId id="1007" r:id="rId32"/>
    <p:sldId id="1008" r:id="rId33"/>
    <p:sldId id="1009" r:id="rId34"/>
    <p:sldId id="1041" r:id="rId35"/>
    <p:sldId id="1054" r:id="rId36"/>
    <p:sldId id="1055" r:id="rId37"/>
    <p:sldId id="1056" r:id="rId38"/>
    <p:sldId id="1060" r:id="rId39"/>
    <p:sldId id="1066" r:id="rId40"/>
    <p:sldId id="1061" r:id="rId41"/>
    <p:sldId id="1062" r:id="rId42"/>
    <p:sldId id="1010" r:id="rId43"/>
    <p:sldId id="1011" r:id="rId44"/>
    <p:sldId id="1013" r:id="rId45"/>
    <p:sldId id="914" r:id="rId46"/>
    <p:sldId id="848" r:id="rId47"/>
    <p:sldId id="922" r:id="rId48"/>
    <p:sldId id="924" r:id="rId49"/>
    <p:sldId id="849" r:id="rId50"/>
    <p:sldId id="978" r:id="rId51"/>
    <p:sldId id="644" r:id="rId52"/>
    <p:sldId id="1053" r:id="rId53"/>
    <p:sldId id="809" r:id="rId54"/>
    <p:sldId id="956" r:id="rId55"/>
    <p:sldId id="789" r:id="rId5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FC055-B948-3941-5477-26F2DE0E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BA0848-E9E5-64F9-A799-582497B52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868F31-4B57-2E3F-042B-A460B1E3B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DDCC43-CF0D-0594-B3E2-1EC3965CE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18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29586-485A-1192-3564-398EB4DD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20645E-86FF-53FA-BDC9-5BC286551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FB72D3-E973-C6C7-7CC4-5602DB812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819769-9C08-642C-914F-1C948DC76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169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(1)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السرعة المتوسطة (1)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24426" y="2584629"/>
            <a:ext cx="4988047" cy="3560082"/>
            <a:chOff x="1572855" y="2673529"/>
            <a:chExt cx="4988047" cy="356008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690439"/>
              <a:ext cx="2527515" cy="354317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2855" y="2673529"/>
              <a:ext cx="2561403" cy="3557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مسألة بتوظيف السرعة المتوسطة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83F5D0E-AC49-E6CF-01A4-A8B75A752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6101" y="1672966"/>
            <a:ext cx="5651864" cy="460480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C19082B-9FAA-7CC3-1C81-A7E478653679}"/>
              </a:ext>
            </a:extLst>
          </p:cNvPr>
          <p:cNvSpPr/>
          <p:nvPr/>
        </p:nvSpPr>
        <p:spPr>
          <a:xfrm flipH="1">
            <a:off x="2419349" y="5185034"/>
            <a:ext cx="1362175" cy="810906"/>
          </a:xfrm>
          <a:custGeom>
            <a:avLst/>
            <a:gdLst>
              <a:gd name="csX0" fmla="*/ 0 w 1362175"/>
              <a:gd name="csY0" fmla="*/ 405453 h 810906"/>
              <a:gd name="csX1" fmla="*/ 681088 w 1362175"/>
              <a:gd name="csY1" fmla="*/ 0 h 810906"/>
              <a:gd name="csX2" fmla="*/ 1362176 w 1362175"/>
              <a:gd name="csY2" fmla="*/ 405453 h 810906"/>
              <a:gd name="csX3" fmla="*/ 681088 w 1362175"/>
              <a:gd name="csY3" fmla="*/ 810906 h 810906"/>
              <a:gd name="csX4" fmla="*/ 0 w 1362175"/>
              <a:gd name="csY4" fmla="*/ 405453 h 810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62175" h="810906" extrusionOk="0">
                <a:moveTo>
                  <a:pt x="0" y="405453"/>
                </a:moveTo>
                <a:cubicBezTo>
                  <a:pt x="-69195" y="184487"/>
                  <a:pt x="345302" y="39689"/>
                  <a:pt x="681088" y="0"/>
                </a:cubicBezTo>
                <a:cubicBezTo>
                  <a:pt x="1060754" y="7205"/>
                  <a:pt x="1363319" y="216400"/>
                  <a:pt x="1362176" y="405453"/>
                </a:cubicBezTo>
                <a:cubicBezTo>
                  <a:pt x="1323338" y="570785"/>
                  <a:pt x="1098629" y="860945"/>
                  <a:pt x="681088" y="810906"/>
                </a:cubicBezTo>
                <a:cubicBezTo>
                  <a:pt x="316199" y="769000"/>
                  <a:pt x="18314" y="663524"/>
                  <a:pt x="0" y="405453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16.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86454"/>
            <a:ext cx="3066822" cy="43280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28133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952" y="3184474"/>
            <a:ext cx="7637130" cy="84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19" y="3184880"/>
            <a:ext cx="8059234" cy="8881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7579675" y="3586257"/>
            <a:ext cx="112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4138336" y="3598965"/>
            <a:ext cx="112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6,2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9721" y="3622747"/>
            <a:ext cx="112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6,6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AC907F-B0D2-06CE-CF96-27EAE8410378}"/>
              </a:ext>
            </a:extLst>
          </p:cNvPr>
          <p:cNvSpPr txBox="1"/>
          <p:nvPr/>
        </p:nvSpPr>
        <p:spPr>
          <a:xfrm>
            <a:off x="2732155" y="5083071"/>
            <a:ext cx="4792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rgbClr val="FF0000"/>
                </a:solidFill>
              </a:rPr>
              <a:t>النمط في هذه المتسلسلة هو إضافة العدد: </a:t>
            </a:r>
            <a:r>
              <a:rPr lang="fr-MA" sz="2400" dirty="0">
                <a:solidFill>
                  <a:srgbClr val="FF0000"/>
                </a:solidFill>
              </a:rPr>
              <a:t>0,4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بتوظيف السرعة المتوسطة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بتوظيف السرعة المتوسطة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5_P3_SEM4_S1_V1">
            <a:hlinkClick r:id="" action="ppaction://media"/>
            <a:extLst>
              <a:ext uri="{FF2B5EF4-FFF2-40B4-BE49-F238E27FC236}">
                <a16:creationId xmlns:a16="http://schemas.microsoft.com/office/drawing/2014/main" id="{829B8FC2-EE39-3E4C-8DF0-1390F0E6C4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70" y="1862666"/>
            <a:ext cx="7796861" cy="438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9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DA31D58-8A13-6E22-3205-63D68658D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52" y="2199299"/>
            <a:ext cx="5926667" cy="330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8EB085-1F02-9076-5066-9A105B63E778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142042-7DFA-CEBC-5199-94307B2FBDC0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9B91452-2651-2E61-1EFA-E1C213A8E99E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المسافة التي تقطعها السيارة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8E80D8-7C35-A2BB-D1EF-134709A886A0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4385273-75CB-95CB-A244-D3BAB498802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33B7F75-ED92-61E6-4F39-F1C23C593BB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C1F79F6-87F9-D4EE-BF83-CAEB3A32B837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6DF6AA6-C4F4-839D-5E0D-E310A469C203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863C6E1-8A85-91AF-6910-61E35FD900B7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F130C2F-8647-F94C-9845-640953D1EBFA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1BA42D6-6D6D-6278-0B02-7F488A5B3097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FDC8D11C-79DA-F60A-BBA6-04DB8D77A2A9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98544A0-666B-FA26-05FF-61011507C5EC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FA0F23C-6844-AA5A-8002-7EC122EA5FB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987C251-8313-04D5-54E5-E04195606BC1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1290F78-B790-3AD7-44BB-210003129ABD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D60AE9E-8C9C-EB64-DAEE-DFD686486F3C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90744F8-F696-CB61-5B65-D9A8FDEE47E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37D516-D160-C299-D2A3-46238762A83F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</a:t>
            </a:r>
            <a:r>
              <a:rPr lang="ar-MA" sz="2800" b="1" u="sng" dirty="0">
                <a:solidFill>
                  <a:srgbClr val="106585"/>
                </a:solidFill>
                <a:latin typeface="Calibri" panose="020F0502020204030204" pitchFamily="34" charset="0"/>
              </a:rPr>
              <a:t>مَسافَةَ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360 كيلومِتْراً 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970061-6C7E-01F1-18E4-EF8337BB9077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B593D5A6-23E5-DE65-1F42-5CAED4B7BD69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177E-487D-11AF-D004-57065158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277DFD-340C-9495-776E-2C66C60B61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المدة التي تقطع فيها السيارة هذه المسافة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BBEF8-0C7C-979D-B986-7AD1C1AC1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409E2A-B079-13CA-D0A1-74A2C33463A2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1081136-7AA2-0AA7-3B86-5A6CB48210C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8FA31C-76DB-4974-9E0F-9027F4026CD6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D1BEE6E-52D2-1CCC-6B54-6CAAD65034C3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81D768B-3A09-DA50-96E0-8F1779CB3645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11FD193-581C-48C6-8935-3DF5844B487C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62EC540-9DC9-7453-266A-EE50AF324D29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</a:t>
            </a:r>
            <a:r>
              <a:rPr lang="ar-MA" sz="2800" b="1" u="sng" dirty="0">
                <a:solidFill>
                  <a:srgbClr val="106585"/>
                </a:solidFill>
                <a:latin typeface="Calibri" panose="020F0502020204030204" pitchFamily="34" charset="0"/>
              </a:rPr>
              <a:t>مَسافَةَ 360 كيلومِتْراً 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56D33DC-294E-AC8C-99F8-17EE29664E46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8B68B0B2-5CE2-1F22-AD40-62D1049F59F7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4151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40BC-44C4-687F-B310-CEED8B53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394728-2F15-341B-5406-59CC0D7897F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93A0B8-A533-C9A2-7221-FEED93AC2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11750B-A2A5-014C-1A28-E785DE54F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32AA-E208-5B54-BAB5-C446FD6D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7F439E-DA86-4FD2-57DF-996DD1B2E8F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C229B-B538-90A1-E8D0-573C7EA77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57DE7F-B4AD-00D7-83FA-4B5B1D939F91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F2A3017-0519-95D5-06DE-DFB98AF9346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95527F-1304-494D-2580-EBC3A7CF1B60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FAEF824-5B70-D664-535A-976B0D0987C0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B6CD598-C4AF-5A68-316F-F750DAADFF35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C9EB0EED-99B1-724A-6403-5E70C5885DFA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5BF982-E57F-8710-0476-B5E3242525C6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3 ساعَاتٍ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E3E35F-89F2-D2D1-EE11-BB25262B8791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2762585B-0CFE-EE49-2307-5ECB31D78BD9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5398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234923-E780-9469-A4B4-B14C838BDB5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A8F5AD1-C920-542B-0110-21FEF009883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08C223-06A2-5273-46E1-704DAFF5E074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9BD9269-B5CF-4B4A-C1B5-336224605D7F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5B8101B-AB8F-14F9-09A6-04C67E33000E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237BE0A-A79B-EB86-D4E6-BE0AE7522BCD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600BBB-4232-A297-44F6-DCD457CF35BD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C952B33-1544-E1EF-2767-C0497426CAC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FF598A0-1E69-76B0-A235-140289D246D1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ارسموا  جدول التناسبية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3ECEC0-B538-7CB1-84D6-312D170B14B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F45D2C9-5F51-5C64-3187-CD5F12FD9D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2C253B9-9D93-FC44-3ADB-0868BB9BD1B9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AB6EFED-9137-AA23-6FA9-EF4BFE3235E5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9C63CE-0EC4-BFFA-74EE-871E1F38B447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74A49DB-64CB-F349-C02F-EF8B5F679C52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58B889-9FC8-4C78-6790-44A28841B062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688AAF4-F4E0-74C9-79E9-7F925DC8805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2B31A72-D600-B604-D41B-F9E6891188F6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89EC25E-C920-569C-76B4-D64266E58954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F071302-5543-10C2-227F-414FAF0D74B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181D83D-D8F3-ECE6-148B-3410F8011DE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8D63ACA-1F9B-E375-4E34-FB342FD85FA7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68002D8-6CA1-E96D-ECCE-1161841CC551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F2DC584-19A0-E1B0-7CC6-4B0A92360934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5A3A48-009C-52D0-7717-5AED8E12178E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A1FB73A-8518-BAD4-7D3D-640093447D24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45C4FAD-3429-A92F-6BFB-BBC1E5F667F2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2784A459-3E34-55BD-9BA6-04986088D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005663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D298F3-9226-A4F5-4CE9-F14DA34D7D5A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E5738F9-63EE-FA8C-3CCE-F3F54491C45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F3923D0-B974-EE88-C49F-BE07104816CC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73DD282-F2D3-AB28-3B5B-578745820A51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838E157-2BBD-34EB-C473-44098460699C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9B19E70-21D2-CD14-D6B4-7EC8E727B84A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12A6BF-2D8A-09F6-6050-81CFA51F74A0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56D2EF4-3851-940B-C972-5C013597CEB9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02C918E-2EE2-B8B3-403E-33432910037B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A1FD892-0FD0-FD2D-D6A2-94EB9CCF2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410144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الرابع المتناسب باستعمال القاعدة الثلاثية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729F33-1621-1430-B12E-A99564683A9B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ED1ECBF-DBD6-2A6B-4B6B-AD665376EB4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CBCCBE-E4A3-31D9-67F8-29AD7CE028CC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09F9D20-3325-5B6D-238D-763B93B2CAE6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2A9866-6C1C-A116-C493-391398EF5E9B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3075A24-50BA-2B2F-3415-EA3564F3DC65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0DCA18-E9AF-EC7A-52F6-D9C046282894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BCFBD2D-FA7F-7588-A806-8119C5822194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C57EC908-52C2-A410-2B0F-BCCC397A6C0B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DF78A5DE-CCA6-5A32-5234-397E5C84B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965635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7F20593-DC47-6BCB-D927-962223866ADD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39A687-D18E-8758-6E64-AE9CDBA8825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2B44BD-038E-14B6-EAF5-9F28B42D674D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EDBED28-D766-432C-9359-0CCE22F71700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C2AC6FD-C7F5-560D-7526-C38FDE74C2F1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C00A0E2-62FC-9E89-C3A8-FA3BB809121E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399BE7-3E93-9048-DAC5-FCD3992195E2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0FEF1B-39D2-DE64-A991-91622BF2A19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3531FD7-FCD8-FC18-1EB1-B3BBB49F6F2D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E8F47A7-B97F-C0E8-F931-87F3CA20A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452687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58CDC6-6C5E-59B1-C19E-39A2F787BCD4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𝟑𝟔𝟎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120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58CDC6-6C5E-59B1-C19E-39A2F787B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E30E-97D4-CA44-3A82-3A4597EF6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FDC5F5-5AAB-2764-131D-2631E3C1CBD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3A8C3-145D-A88F-D292-09282A7BBA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043D8B-AC80-AA2C-88FA-E83EDD203C4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53C889A-A26F-1977-F35D-0DB6C03831A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1DF50B0-FE79-4C8C-B461-5ED51BF3331A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7A24AF9-6080-0566-D776-8D3CCE3C1B37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CA694F-68C4-2527-1163-23D548676E3B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025F468-3C97-1FFD-9AA9-37E971C529C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D7731F-DB7A-04F5-BB7C-C9C4D5132CBF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9906F8A-263B-A560-A173-9B7109420AF6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149C6181-CAF7-7E01-0FB5-53E396F331D3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1207CB2D-F32F-1556-633A-715008BA7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780535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AAB8EBC-CF27-6731-E80D-D5BC7A5504EB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𝟑𝟔𝟎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120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AAB8EBC-CF27-6731-E80D-D5BC7A550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05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75A0-5872-6FF2-8096-B3061B8FE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E94A05-284B-404F-637D-9FAF2C8F58B0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السرعة المتوسطة لهذه السيارة.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D81BA9-9917-011D-3A3A-746E50747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3430E17-CFE8-BADD-4B42-02D356399B5B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B709BC3-BF30-14A3-B276-71EBDB65E8DC}"/>
              </a:ext>
            </a:extLst>
          </p:cNvPr>
          <p:cNvGraphicFramePr>
            <a:graphicFrameLocks noGrp="1"/>
          </p:cNvGraphicFramePr>
          <p:nvPr/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807E925-5CCE-8FDC-59AF-BB81BB315E35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𝟑𝟔𝟎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120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807E925-5CCE-8FDC-59AF-BB81BB315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A3D95344-D946-3DFF-7503-E39CF92E2DDA}"/>
              </a:ext>
            </a:extLst>
          </p:cNvPr>
          <p:cNvSpPr txBox="1"/>
          <p:nvPr/>
        </p:nvSpPr>
        <p:spPr>
          <a:xfrm>
            <a:off x="1736420" y="5731400"/>
            <a:ext cx="643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السرعة المتوسطة لهذه السيارة هي: .................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013E50-6B20-B35E-BEAB-73945D64048F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DD39937-E686-3E5A-680F-7FF788921CF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A280EAD-6217-507F-BA4F-3AE61A79B078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EA538D8-B4EC-E763-D684-A96BCD2CFCC4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66F3BC9-AA77-F25F-F612-AF147C6A2816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80595F2-F79E-0E1A-82BC-54EB83A32D53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383A93C-734D-14BF-72ED-DE9618FB2071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0E2FACA-AB8F-BD20-6691-8664864ADE2B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6502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CFA9-906E-924B-7243-2B6C181E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3BD3A7F-A11B-33B2-2792-D83834C66C4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301724-35AA-FAE5-7A6F-E74F9F40E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37E900-B3EA-6CF6-89A6-739D17FE3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9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3DE-3FE6-9B34-D290-09DF78DC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DF9EDC5-95EC-C381-2F57-FB699F1B2F7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791E865-81A8-DD3B-8B75-CBA7AFFE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E52FF9F-B460-E22E-EC22-63B5F35A1951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تَقْطَعُ سَيّارَةٌ مَسافَةَ 360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لِهَذِهِ السَّيّارَةِ؟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A834B4F-D782-3649-8C11-30911E643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780535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F5961D85-F6E4-4C20-57A2-0D77EB35A4F0}"/>
              </a:ext>
            </a:extLst>
          </p:cNvPr>
          <p:cNvSpPr txBox="1"/>
          <p:nvPr/>
        </p:nvSpPr>
        <p:spPr>
          <a:xfrm>
            <a:off x="1736420" y="5731400"/>
            <a:ext cx="643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</a:rPr>
              <a:t>السرعة المتوسطة لهذه السيارة هي</a:t>
            </a:r>
            <a:r>
              <a:rPr lang="ar-MA" sz="2800" b="1" dirty="0">
                <a:solidFill>
                  <a:srgbClr val="C00000"/>
                </a:solidFill>
              </a:rPr>
              <a:t>: </a:t>
            </a:r>
            <a:r>
              <a:rPr lang="fr-MA" sz="2800" b="1" dirty="0">
                <a:solidFill>
                  <a:srgbClr val="C00000"/>
                </a:solidFill>
              </a:rPr>
              <a:t>120 km/h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D1AFD50-EE6C-33DC-9B65-9AFC61F854D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0985FF0E-7339-23BB-65B8-9A0DA130D1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1FC7B9E-CECD-29CD-6AA2-E1DD85DB86B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9807D9B0-178E-9830-B00B-E5773AF04F71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3A92C35-92F7-E97F-CE58-7710E9AA0C0E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1A5C39C1-361D-A7BE-C203-1B3F8AB4481E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73BF7F6-E088-CF87-5F5A-C0990AE0F29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AAA3E654-A0D6-14D4-CA2A-231561F486E7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4158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السرعة المتوسطة للقطار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A183980-CC5B-D089-51C0-7D18EF783858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يَقْطَعُ قِطارُ مَسافَةَ 480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لِهَذا القِطارِ؟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E1EAF98-67C4-A8AA-29CC-2F8F16F1AF5D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يَقْطَعُ قِطارُ مَسافَةَ 480 كيلومِتْراً خِلالَ 3 ساعَاتٍ.</a:t>
            </a:r>
            <a:b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</a:b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السُّرْعَةُ الْمُتَوَسِّطَةُ لِهَذا القِطارِ؟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794BBA7-E387-7953-879E-71D175340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109998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chemeClr val="tx1"/>
                          </a:solidFill>
                        </a:rPr>
                        <a:t>480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40C1F5E-EB55-113C-3E77-22A966019700}"/>
              </a:ext>
            </a:extLst>
          </p:cNvPr>
          <p:cNvSpPr txBox="1"/>
          <p:nvPr/>
        </p:nvSpPr>
        <p:spPr>
          <a:xfrm>
            <a:off x="1736420" y="5731400"/>
            <a:ext cx="643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</a:rPr>
              <a:t>السرعة المتوسطة 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لِهَذا القِطارِ </a:t>
            </a:r>
            <a:r>
              <a:rPr lang="ar-MA" sz="2800" b="1" dirty="0">
                <a:solidFill>
                  <a:srgbClr val="104862"/>
                </a:solidFill>
              </a:rPr>
              <a:t>هي</a:t>
            </a:r>
            <a:r>
              <a:rPr lang="ar-MA" sz="2800" b="1" dirty="0">
                <a:solidFill>
                  <a:srgbClr val="C00000"/>
                </a:solidFill>
              </a:rPr>
              <a:t>: </a:t>
            </a:r>
            <a:r>
              <a:rPr lang="fr-MA" sz="2800" b="1" dirty="0">
                <a:solidFill>
                  <a:srgbClr val="C00000"/>
                </a:solidFill>
              </a:rPr>
              <a:t>160 km/h</a:t>
            </a: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521" y="2058495"/>
            <a:ext cx="2542965" cy="356015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40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13522" y="3429000"/>
            <a:ext cx="2514600" cy="20288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94" y="1842961"/>
            <a:ext cx="4751939" cy="407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80" y="3429000"/>
            <a:ext cx="1522673" cy="152267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479CB45-B3C8-29C9-9FCD-389B5CDCE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53" y="2440599"/>
            <a:ext cx="4833648" cy="2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8883C8A-8FE6-F4C9-592F-89F0296D1937}"/>
              </a:ext>
            </a:extLst>
          </p:cNvPr>
          <p:cNvGrpSpPr/>
          <p:nvPr/>
        </p:nvGrpSpPr>
        <p:grpSpPr>
          <a:xfrm>
            <a:off x="349731" y="1411977"/>
            <a:ext cx="7486650" cy="5017504"/>
            <a:chOff x="349731" y="1411977"/>
            <a:chExt cx="7486650" cy="5017504"/>
          </a:xfrm>
        </p:grpSpPr>
        <p:pic>
          <p:nvPicPr>
            <p:cNvPr id="3" name="Image 2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A75037CA-3377-63BC-EA1D-EF98DF53C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9731" y="1411977"/>
              <a:ext cx="7486650" cy="501750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4BA5ED5-CE02-96D5-CE94-97E0E306BACA}"/>
                </a:ext>
              </a:extLst>
            </p:cNvPr>
            <p:cNvSpPr txBox="1"/>
            <p:nvPr/>
          </p:nvSpPr>
          <p:spPr>
            <a:xfrm>
              <a:off x="2923652" y="3720674"/>
              <a:ext cx="7339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125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32EFE55-8F7F-6E81-52D7-255A3D467B78}"/>
                </a:ext>
              </a:extLst>
            </p:cNvPr>
            <p:cNvSpPr txBox="1"/>
            <p:nvPr/>
          </p:nvSpPr>
          <p:spPr>
            <a:xfrm>
              <a:off x="5157529" y="3720674"/>
              <a:ext cx="7339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110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2CF82C5-3C7D-913C-72F9-4F17D1E279AF}"/>
                </a:ext>
              </a:extLst>
            </p:cNvPr>
            <p:cNvSpPr txBox="1"/>
            <p:nvPr/>
          </p:nvSpPr>
          <p:spPr>
            <a:xfrm>
              <a:off x="2806600" y="4636867"/>
              <a:ext cx="223387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 × 250) ÷ 2 = 125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0FE2A98-8B38-ADAB-C453-FB4A1232DF2F}"/>
                </a:ext>
              </a:extLst>
            </p:cNvPr>
            <p:cNvSpPr txBox="1"/>
            <p:nvPr/>
          </p:nvSpPr>
          <p:spPr>
            <a:xfrm>
              <a:off x="5263469" y="4674967"/>
              <a:ext cx="223387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 × 440) ÷ 4 = 110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5F78F69-8CCA-9B28-9184-A54C7D8FE993}"/>
                </a:ext>
              </a:extLst>
            </p:cNvPr>
            <p:cNvSpPr txBox="1"/>
            <p:nvPr/>
          </p:nvSpPr>
          <p:spPr>
            <a:xfrm>
              <a:off x="4482008" y="5844450"/>
              <a:ext cx="111693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رقم 1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76A938B-1700-3505-68EC-34F052E299DB}"/>
              </a:ext>
            </a:extLst>
          </p:cNvPr>
          <p:cNvSpPr txBox="1"/>
          <p:nvPr/>
        </p:nvSpPr>
        <p:spPr>
          <a:xfrm>
            <a:off x="3793067" y="5344847"/>
            <a:ext cx="567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125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62AEE8-3959-0119-E06E-402BC51900D0}"/>
              </a:ext>
            </a:extLst>
          </p:cNvPr>
          <p:cNvSpPr txBox="1"/>
          <p:nvPr/>
        </p:nvSpPr>
        <p:spPr>
          <a:xfrm>
            <a:off x="6096775" y="5344847"/>
            <a:ext cx="567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71308"/>
            <a:ext cx="3108939" cy="431263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41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120369"/>
            <a:ext cx="2807845" cy="14419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75F79CB9-E428-84FE-908A-398C8FEB555F}"/>
              </a:ext>
            </a:extLst>
          </p:cNvPr>
          <p:cNvGrpSpPr/>
          <p:nvPr/>
        </p:nvGrpSpPr>
        <p:grpSpPr>
          <a:xfrm>
            <a:off x="476250" y="1961964"/>
            <a:ext cx="7887029" cy="4452355"/>
            <a:chOff x="476250" y="1961964"/>
            <a:chExt cx="7887029" cy="4452355"/>
          </a:xfrm>
        </p:grpSpPr>
        <p:pic>
          <p:nvPicPr>
            <p:cNvPr id="4" name="Image 3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D84809B-0FBF-72D9-7613-9C996C844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250" y="1961964"/>
              <a:ext cx="7887029" cy="4452355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2D652B1-4955-ACDB-5FDB-024959B09383}"/>
                </a:ext>
              </a:extLst>
            </p:cNvPr>
            <p:cNvSpPr txBox="1"/>
            <p:nvPr/>
          </p:nvSpPr>
          <p:spPr>
            <a:xfrm>
              <a:off x="3076052" y="3949986"/>
              <a:ext cx="7339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B0AF529-4C50-8FEA-B5BC-0F53BC46229F}"/>
                </a:ext>
              </a:extLst>
            </p:cNvPr>
            <p:cNvSpPr txBox="1"/>
            <p:nvPr/>
          </p:nvSpPr>
          <p:spPr>
            <a:xfrm>
              <a:off x="5675854" y="3949986"/>
              <a:ext cx="7339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3856395-BD51-63A7-A037-A47CDBDE8DE7}"/>
                </a:ext>
              </a:extLst>
            </p:cNvPr>
            <p:cNvSpPr txBox="1"/>
            <p:nvPr/>
          </p:nvSpPr>
          <p:spPr>
            <a:xfrm>
              <a:off x="2931934" y="5360767"/>
              <a:ext cx="223387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 × 60) ÷ 10 = 6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002C389-28F2-AEAE-FB7A-227C1A03F302}"/>
                </a:ext>
              </a:extLst>
            </p:cNvPr>
            <p:cNvSpPr txBox="1"/>
            <p:nvPr/>
          </p:nvSpPr>
          <p:spPr>
            <a:xfrm>
              <a:off x="5387618" y="5360767"/>
              <a:ext cx="223387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 × 60) ÷ 20 = 3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7852A1B-84BE-BF43-2973-0BD6105C13E2}"/>
                </a:ext>
              </a:extLst>
            </p:cNvPr>
            <p:cNvSpPr txBox="1"/>
            <p:nvPr/>
          </p:nvSpPr>
          <p:spPr>
            <a:xfrm>
              <a:off x="3808949" y="5883156"/>
              <a:ext cx="223387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ياسر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197A0ED-C235-CD85-97A3-67EF9D4D1ACF}"/>
              </a:ext>
            </a:extLst>
          </p:cNvPr>
          <p:cNvGrpSpPr/>
          <p:nvPr/>
        </p:nvGrpSpPr>
        <p:grpSpPr>
          <a:xfrm>
            <a:off x="2077976" y="1936929"/>
            <a:ext cx="4988047" cy="3560082"/>
            <a:chOff x="1572855" y="2673529"/>
            <a:chExt cx="4988047" cy="356008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C07919A-D1FC-2DC6-E1D7-649DE597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690439"/>
              <a:ext cx="2527515" cy="354317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06492CE-7C56-B759-321B-73A984C16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2855" y="2673529"/>
              <a:ext cx="2561403" cy="3557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16698</TotalTime>
  <Words>1047</Words>
  <Application>Microsoft Office PowerPoint</Application>
  <PresentationFormat>Affichage à l'écran (4:3)</PresentationFormat>
  <Paragraphs>363</Paragraphs>
  <Slides>52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4" baseType="lpstr">
      <vt:lpstr>DengXian</vt:lpstr>
      <vt:lpstr>Aptos</vt:lpstr>
      <vt:lpstr>Aptos Display</vt:lpstr>
      <vt:lpstr>Arial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الرابع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290</cp:revision>
  <cp:lastPrinted>2025-08-13T10:11:39Z</cp:lastPrinted>
  <dcterms:created xsi:type="dcterms:W3CDTF">2025-08-01T12:31:49Z</dcterms:created>
  <dcterms:modified xsi:type="dcterms:W3CDTF">2026-03-01T19:37:52Z</dcterms:modified>
</cp:coreProperties>
</file>