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0" r:id="rId1"/>
    <p:sldMasterId id="2147483905" r:id="rId2"/>
    <p:sldMasterId id="2147483910" r:id="rId3"/>
    <p:sldMasterId id="2147483919" r:id="rId4"/>
  </p:sldMasterIdLst>
  <p:notesMasterIdLst>
    <p:notesMasterId r:id="rId47"/>
  </p:notesMasterIdLst>
  <p:handoutMasterIdLst>
    <p:handoutMasterId r:id="rId48"/>
  </p:handoutMasterIdLst>
  <p:sldIdLst>
    <p:sldId id="735" r:id="rId5"/>
    <p:sldId id="828" r:id="rId6"/>
    <p:sldId id="835" r:id="rId7"/>
    <p:sldId id="2134806699" r:id="rId8"/>
    <p:sldId id="974" r:id="rId9"/>
    <p:sldId id="2134806722" r:id="rId10"/>
    <p:sldId id="2134806720" r:id="rId11"/>
    <p:sldId id="2134806650" r:id="rId12"/>
    <p:sldId id="1005" r:id="rId13"/>
    <p:sldId id="768" r:id="rId14"/>
    <p:sldId id="2134806678" r:id="rId15"/>
    <p:sldId id="758" r:id="rId16"/>
    <p:sldId id="2134807116" r:id="rId17"/>
    <p:sldId id="2134807117" r:id="rId18"/>
    <p:sldId id="2134807119" r:id="rId19"/>
    <p:sldId id="2134807139" r:id="rId20"/>
    <p:sldId id="2134807140" r:id="rId21"/>
    <p:sldId id="2134807142" r:id="rId22"/>
    <p:sldId id="2134807161" r:id="rId23"/>
    <p:sldId id="2134807145" r:id="rId24"/>
    <p:sldId id="2134807162" r:id="rId25"/>
    <p:sldId id="2134807146" r:id="rId26"/>
    <p:sldId id="2134807149" r:id="rId27"/>
    <p:sldId id="2134807163" r:id="rId28"/>
    <p:sldId id="2134807150" r:id="rId29"/>
    <p:sldId id="2134807151" r:id="rId30"/>
    <p:sldId id="2134807152" r:id="rId31"/>
    <p:sldId id="2134807153" r:id="rId32"/>
    <p:sldId id="2134807154" r:id="rId33"/>
    <p:sldId id="2134807164" r:id="rId34"/>
    <p:sldId id="2134807120" r:id="rId35"/>
    <p:sldId id="2134807160" r:id="rId36"/>
    <p:sldId id="2134807159" r:id="rId37"/>
    <p:sldId id="2134806782" r:id="rId38"/>
    <p:sldId id="2134807158" r:id="rId39"/>
    <p:sldId id="2134807156" r:id="rId40"/>
    <p:sldId id="2134807157" r:id="rId41"/>
    <p:sldId id="2134807135" r:id="rId42"/>
    <p:sldId id="2134807136" r:id="rId43"/>
    <p:sldId id="2134807138" r:id="rId44"/>
    <p:sldId id="2134806639" r:id="rId45"/>
    <p:sldId id="980" r:id="rId46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49"/>
      <p:bold r:id="rId50"/>
    </p:embeddedFont>
    <p:embeddedFont>
      <p:font typeface="Dosis" pitchFamily="2" charset="0"/>
      <p:regular r:id="rId51"/>
      <p:bold r:id="rId5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98301"/>
    <a:srgbClr val="FC8E00"/>
    <a:srgbClr val="F2F2F2"/>
    <a:srgbClr val="A6A6A6"/>
    <a:srgbClr val="FFC000"/>
    <a:srgbClr val="FFEFB8"/>
    <a:srgbClr val="7DC3C1"/>
    <a:srgbClr val="3A8F98"/>
    <a:srgbClr val="FFDA6D"/>
    <a:srgbClr val="00AB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033" autoAdjust="0"/>
  </p:normalViewPr>
  <p:slideViewPr>
    <p:cSldViewPr snapToGrid="0">
      <p:cViewPr varScale="1">
        <p:scale>
          <a:sx n="79" d="100"/>
          <a:sy n="79" d="100"/>
        </p:scale>
        <p:origin x="152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2.fntdata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handoutMaster" Target="handoutMasters/handoutMaster1.xml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1.fntdata"/><Relationship Id="rId57" Type="http://schemas.microsoft.com/office/2018/10/relationships/authors" Target="author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‹#›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‹#›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323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7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9023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102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49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  <p:sldLayoutId id="214748392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0009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2.mp4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7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4.mp4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4.mp4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779990" y="5991696"/>
            <a:ext cx="1414384" cy="288630"/>
          </a:xfrm>
          <a:prstGeom prst="roundRect">
            <a:avLst>
              <a:gd name="adj" fmla="val 50000"/>
            </a:avLst>
          </a:prstGeom>
          <a:solidFill>
            <a:srgbClr val="7DC3C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  تصحيح الرائز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910967" y="600230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6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537731" y="6021421"/>
            <a:ext cx="1193292" cy="288630"/>
            <a:chOff x="5303276" y="5877672"/>
            <a:chExt cx="1193292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المراجعة 2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940943" y="6021421"/>
            <a:ext cx="1193292" cy="288630"/>
            <a:chOff x="5303276" y="5877672"/>
            <a:chExt cx="1193292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المراجعة 3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409472" y="6021421"/>
            <a:ext cx="1221282" cy="288630"/>
            <a:chOff x="5368593" y="5877672"/>
            <a:chExt cx="1221282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6859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تمرير الرائز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6320824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83460" cy="288630"/>
            <a:chOff x="5313108" y="5877672"/>
            <a:chExt cx="1183460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  المراجعة 1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184C27F-EBB5-EA25-5E03-20AB97417F2F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السادس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b="1" dirty="0">
              <a:solidFill>
                <a:srgbClr val="17AB98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D095A7E-A379-EA18-B138-54D21A20C7AC}"/>
              </a:ext>
            </a:extLst>
          </p:cNvPr>
          <p:cNvGrpSpPr/>
          <p:nvPr/>
        </p:nvGrpSpPr>
        <p:grpSpPr>
          <a:xfrm>
            <a:off x="486520" y="237497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24367C7-60A6-A27F-AE16-6637F49123F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0" name="Organigramme : Terminateur 21">
              <a:extLst>
                <a:ext uri="{FF2B5EF4-FFF2-40B4-BE49-F238E27FC236}">
                  <a16:creationId xmlns:a16="http://schemas.microsoft.com/office/drawing/2014/main" id="{79590542-5CAA-0A11-201B-84F51647800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E331EB9E-76C7-1365-1D3B-897D4D3C1AB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المراجعة 2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05EE40-D7BD-0BC0-F6F2-D25C62D52833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C12620E3-3EC4-573E-104B-741598070BC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D95E1010-C00C-0080-FFF3-AAD52690BD4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9F8C0768-BA5E-38FA-DBBF-E8BC8F7BD80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8"/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AFF026-3091-547C-4DDD-F3331C609108}"/>
              </a:ext>
            </a:extLst>
          </p:cNvPr>
          <p:cNvGrpSpPr/>
          <p:nvPr/>
        </p:nvGrpSpPr>
        <p:grpSpPr>
          <a:xfrm>
            <a:off x="2106250" y="509433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7783116F-3B8B-F69F-55D2-12C11B957A2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ADA19724-CC97-7A1F-C77C-1D66133F259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762B3B97-D557-5FA1-2BEF-9670C77294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0" name="ZoneTexte 49">
            <a:extLst>
              <a:ext uri="{FF2B5EF4-FFF2-40B4-BE49-F238E27FC236}">
                <a16:creationId xmlns:a16="http://schemas.microsoft.com/office/drawing/2014/main" id="{27A632B3-8261-AA11-58F1-E4D045F22075}"/>
              </a:ext>
            </a:extLst>
          </p:cNvPr>
          <p:cNvSpPr txBox="1"/>
          <p:nvPr/>
        </p:nvSpPr>
        <p:spPr>
          <a:xfrm>
            <a:off x="2285312" y="5582572"/>
            <a:ext cx="33761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تصحيح الرائز  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7061DAA-D2D0-C7E2-9F92-657CDD6C4A74}"/>
              </a:ext>
            </a:extLst>
          </p:cNvPr>
          <p:cNvSpPr txBox="1"/>
          <p:nvPr/>
        </p:nvSpPr>
        <p:spPr>
          <a:xfrm>
            <a:off x="4700548" y="4343792"/>
            <a:ext cx="32705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المراجعة 3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D8CCD350-2E9D-3311-7EC7-FCB11958E97E}"/>
              </a:ext>
            </a:extLst>
          </p:cNvPr>
          <p:cNvGrpSpPr/>
          <p:nvPr/>
        </p:nvGrpSpPr>
        <p:grpSpPr>
          <a:xfrm>
            <a:off x="486520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934165EB-C3A6-0FA4-E942-B470DF2D53A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4" name="Organigramme : Terminateur 21">
              <a:extLst>
                <a:ext uri="{FF2B5EF4-FFF2-40B4-BE49-F238E27FC236}">
                  <a16:creationId xmlns:a16="http://schemas.microsoft.com/office/drawing/2014/main" id="{D2CC5C29-E318-83B5-D54E-91822BC1632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" name="Espace réservé du texte 5">
              <a:extLst>
                <a:ext uri="{FF2B5EF4-FFF2-40B4-BE49-F238E27FC236}">
                  <a16:creationId xmlns:a16="http://schemas.microsoft.com/office/drawing/2014/main" id="{32501A1D-365B-5E25-84D7-30848C5A65F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تمرير الرائز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4AABC776-8495-3814-2BF7-4E5CCEF8731A}"/>
              </a:ext>
            </a:extLst>
          </p:cNvPr>
          <p:cNvGrpSpPr/>
          <p:nvPr/>
        </p:nvGrpSpPr>
        <p:grpSpPr>
          <a:xfrm>
            <a:off x="4582740" y="252593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B7F4C946-3C95-866C-0BA7-6CDCDAC52A6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9E5A492B-C8D8-823C-398B-1F7101AC2F2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1</a:t>
              </a: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F851138A-EB1E-034C-E9A0-15AFCC52B2E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 المراجعة 1</a:t>
              </a:r>
              <a:endParaRPr lang="ar-MA" sz="20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86491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أراجع ما تعلمته في المرحلة </a:t>
            </a:r>
            <a:r>
              <a:rPr lang="ar-MA" sz="3200" b="1" kern="0" dirty="0" err="1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</a:t>
            </a:r>
            <a:r>
              <a:rPr lang="ar-S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لثة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C06C36E-9E42-64DC-33BD-144C991693FC}"/>
              </a:ext>
            </a:extLst>
          </p:cNvPr>
          <p:cNvGrpSpPr/>
          <p:nvPr/>
        </p:nvGrpSpPr>
        <p:grpSpPr>
          <a:xfrm>
            <a:off x="1034844" y="2503390"/>
            <a:ext cx="6713376" cy="3664146"/>
            <a:chOff x="569166" y="2391421"/>
            <a:chExt cx="7455161" cy="4168489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00BE68E-9B49-366E-43E1-A4F538D77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166"/>
            <a:stretch>
              <a:fillRect/>
            </a:stretch>
          </p:blipFill>
          <p:spPr>
            <a:xfrm>
              <a:off x="4391533" y="2391421"/>
              <a:ext cx="3632794" cy="4168489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4C8ED99-CB09-F126-05D4-FC80BC3001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03"/>
            <a:stretch>
              <a:fillRect/>
            </a:stretch>
          </p:blipFill>
          <p:spPr>
            <a:xfrm>
              <a:off x="569166" y="2391421"/>
              <a:ext cx="3822365" cy="41684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806182" y="21908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250923" y="3120490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63279" y="2494424"/>
              <a:ext cx="533987" cy="598182"/>
              <a:chOff x="945619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45619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30041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269690" y="4551655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269690" y="3836072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157591" y="3320730"/>
            <a:ext cx="6331186" cy="19363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ar-S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جاز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ويلات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لى ال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</a:t>
            </a:r>
            <a:r>
              <a:rPr lang="ar-S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عات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457200" lvl="0" indent="-457200" algn="r" rt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ar-S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مَسائِل وَضْعِيَاتِ الْبَحْثِ عَنِ الْكُلِّ أَوِ الْجُزْءِ</a:t>
            </a:r>
            <a:endParaRPr lang="ar-MA" sz="26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lnSpc>
                <a:spcPct val="150000"/>
              </a:lnSpc>
              <a:defRPr/>
            </a:pPr>
            <a:r>
              <a:rPr lang="ar-S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الْأَجْزَاءُ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مُتَسَاوِيَةٌ)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وَضْعِيَاتِ التَّحَوُّلِ</a:t>
            </a:r>
            <a:r>
              <a:rPr lang="ar-MA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sz="26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 rtl="1">
              <a:defRPr/>
            </a:pPr>
            <a:endParaRPr lang="ar-SA" sz="2000" b="1" kern="0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507414" y="3436148"/>
            <a:ext cx="842578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2659225" y="876816"/>
            <a:ext cx="541758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بعض الدروس السابقة.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C3F2A0F-292B-8E99-8F5F-2B43C5E80A52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B85FA0F-0B86-628C-6007-76D71EDFFFEA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896ED39E-C253-962E-0679-19B954DC24E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CE9B07EC-ED5B-85DD-6810-E0844750A4F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D4B4079A-283A-171F-95E3-2A3CAA3F4BA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9997DE1A-9FA2-3AAA-540A-3ACFE21463B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F16AC420-2973-440C-1F6D-CD72E6ED266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7">
                  <a:extLst>
                    <a:ext uri="{FF2B5EF4-FFF2-40B4-BE49-F238E27FC236}">
                      <a16:creationId xmlns:a16="http://schemas.microsoft.com/office/drawing/2014/main" id="{CC07AD12-B398-A660-0BCA-D95EA707CF8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FE47517F-32B9-5978-EFB9-32999EE16B2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0" name="Organigramme : Connecteur 29">
                  <a:extLst>
                    <a:ext uri="{FF2B5EF4-FFF2-40B4-BE49-F238E27FC236}">
                      <a16:creationId xmlns:a16="http://schemas.microsoft.com/office/drawing/2014/main" id="{83FEA691-A3AF-1B06-7270-C9EB7625602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0AA88D2-A961-15BA-265F-9C5E4639270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1BC9E72-B283-8F3A-9E1D-834F91254E26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61002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242066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34301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40242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7AC6C2-084D-1C29-E725-B3EA54770A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191B7B33-7CEC-7EAC-2D0C-812E88937993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405C3062-C3C4-27AA-AF60-D36912F56DB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F88C45ED-2952-E872-CEF7-EA20087A0BA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69FF24A7-08DF-5763-F19C-DE155D602B9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D67013AF-5D5C-7D7E-86A9-93024C5BB8F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78E78AAA-D009-EC2D-83C2-59207042D52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ACFCF220-59C9-3186-9AC0-17396B30AFA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42769E7E-4813-7137-19CE-8A1C55D5894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80B5C28D-55B8-44BE-C60B-36EA55F535B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2F90D924-6100-821E-2716-2CE4555F05D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61C91E8-4D16-47C9-A55A-4142C083A38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1CE3A05-3870-0ED0-024E-376ACFFFB01C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068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 دوّنوا النتيجة فقط على دفاتركم.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512095" y="2656023"/>
              <a:ext cx="13372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dirty="0"/>
                <a:t>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ضِعْفُ</a:t>
              </a:r>
              <a:r>
                <a:rPr lang="ar-MA" sz="2400" b="1" dirty="0"/>
                <a:t> 16</a:t>
              </a:r>
              <a:endParaRPr lang="fr-MA" sz="2400" b="1" dirty="0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714541" y="2768475"/>
              <a:ext cx="246440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rgbClr val="FF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32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على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25F2C-3CF5-6F11-BE7D-1AEF3A49DD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6A4A3479-C8E9-11FA-494D-3435D43F149D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DDC5590-94C7-31BE-34D9-1690DB4BEBFD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66EF191A-AC07-6FC4-6E59-7124296C39B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E06AA22-FAD2-A8E6-8D84-3F990D113DC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25A06B86-FFE7-8203-4211-EE96D2618A1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6" name="Organigramme : Connecteur 35">
                  <a:extLst>
                    <a:ext uri="{FF2B5EF4-FFF2-40B4-BE49-F238E27FC236}">
                      <a16:creationId xmlns:a16="http://schemas.microsoft.com/office/drawing/2014/main" id="{3367BE1E-2298-E6E7-4046-B8A72358E3E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57EE4C01-A306-22B7-1469-C4B68479221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8" name="Organigramme : Connecteur 37">
                  <a:extLst>
                    <a:ext uri="{FF2B5EF4-FFF2-40B4-BE49-F238E27FC236}">
                      <a16:creationId xmlns:a16="http://schemas.microsoft.com/office/drawing/2014/main" id="{268ED231-A4C8-7FDD-872F-CEAE942A9A2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39" name="ZoneTexte 38">
                  <a:extLst>
                    <a:ext uri="{FF2B5EF4-FFF2-40B4-BE49-F238E27FC236}">
                      <a16:creationId xmlns:a16="http://schemas.microsoft.com/office/drawing/2014/main" id="{1197FD17-14E1-5360-6DD1-80C0AB0F123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0" name="Organigramme : Connecteur 39">
                  <a:extLst>
                    <a:ext uri="{FF2B5EF4-FFF2-40B4-BE49-F238E27FC236}">
                      <a16:creationId xmlns:a16="http://schemas.microsoft.com/office/drawing/2014/main" id="{A899616E-50C9-F608-7C68-475FAC785AD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9BE80CAB-3C9E-4325-2876-E96158FBD6F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E2E9E2B-5E0C-468D-831C-F0774041089A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769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910593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الذهني. </a:t>
            </a: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AD948FE5-5FF6-077C-4030-EBB82161138D}"/>
              </a:ext>
            </a:extLst>
          </p:cNvPr>
          <p:cNvGrpSpPr/>
          <p:nvPr/>
        </p:nvGrpSpPr>
        <p:grpSpPr>
          <a:xfrm>
            <a:off x="336368" y="3602834"/>
            <a:ext cx="8335915" cy="2786894"/>
            <a:chOff x="519486" y="3680655"/>
            <a:chExt cx="8335915" cy="2786894"/>
          </a:xfrm>
        </p:grpSpPr>
        <p:pic>
          <p:nvPicPr>
            <p:cNvPr id="4" name="Image 3" descr="Une image contenant logo, Graphique, Police, symbole&#10;&#10;Le contenu généré par l’IA peut être incorrect.">
              <a:extLst>
                <a:ext uri="{FF2B5EF4-FFF2-40B4-BE49-F238E27FC236}">
                  <a16:creationId xmlns:a16="http://schemas.microsoft.com/office/drawing/2014/main" id="{2AD31042-9EC4-A96C-3DEF-A3AA67C41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3097" y="5844424"/>
              <a:ext cx="862304" cy="623125"/>
            </a:xfrm>
            <a:prstGeom prst="rect">
              <a:avLst/>
            </a:prstGeom>
          </p:spPr>
        </p:pic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E9B58E24-E4E3-68BF-73E5-51F4AD206EB2}"/>
                </a:ext>
              </a:extLst>
            </p:cNvPr>
            <p:cNvSpPr/>
            <p:nvPr/>
          </p:nvSpPr>
          <p:spPr>
            <a:xfrm>
              <a:off x="938033" y="4452279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rtl="1"/>
              <a:r>
                <a:rPr lang="f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=</a:t>
              </a:r>
              <a:r>
                <a:rPr lang="fr-MA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…</a:t>
              </a:r>
              <a:r>
                <a:rPr lang="fr-MA" b="1" dirty="0">
                  <a:solidFill>
                    <a:schemeClr val="tx1"/>
                  </a:solidFill>
                </a:rPr>
                <a:t> 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نِصْفُ</a:t>
              </a:r>
              <a:r>
                <a:rPr lang="ar-MA" b="1" dirty="0">
                  <a:solidFill>
                    <a:schemeClr val="tx1"/>
                  </a:solidFill>
                </a:rPr>
                <a:t> 15</a:t>
              </a:r>
              <a:r>
                <a:rPr lang="ar-SA" b="1" dirty="0">
                  <a:solidFill>
                    <a:schemeClr val="tx1"/>
                  </a:solidFill>
                </a:rPr>
                <a:t> </a:t>
              </a:r>
              <a:endParaRPr lang="fr-MA" b="1" dirty="0">
                <a:solidFill>
                  <a:schemeClr val="tx1"/>
                </a:solidFill>
              </a:endParaRPr>
            </a:p>
          </p:txBody>
        </p:sp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CD9CA83-04C3-3EE7-BFAC-A34D270E7FDE}"/>
                </a:ext>
              </a:extLst>
            </p:cNvPr>
            <p:cNvSpPr/>
            <p:nvPr/>
          </p:nvSpPr>
          <p:spPr>
            <a:xfrm>
              <a:off x="2930488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MA" b="1" dirty="0">
                  <a:solidFill>
                    <a:schemeClr val="tx1"/>
                  </a:solidFill>
                </a:rPr>
                <a:t>7 x 8  =</a:t>
              </a:r>
              <a:r>
                <a:rPr lang="fr-MA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…</a:t>
              </a:r>
              <a:r>
                <a:rPr lang="fr-MA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37F999B-C1B0-3D96-6F6D-186E40EC04A9}"/>
                </a:ext>
              </a:extLst>
            </p:cNvPr>
            <p:cNvSpPr/>
            <p:nvPr/>
          </p:nvSpPr>
          <p:spPr>
            <a:xfrm>
              <a:off x="4905074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MA" b="1" dirty="0">
                  <a:solidFill>
                    <a:schemeClr val="tx1"/>
                  </a:solidFill>
                </a:rPr>
                <a:t>24  ÷ 4= </a:t>
              </a:r>
              <a:r>
                <a:rPr lang="fr-MA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…</a:t>
              </a:r>
              <a:endParaRPr lang="fr-MA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30FCB7D-AD4A-909E-52F6-CA416B4CE154}"/>
                </a:ext>
              </a:extLst>
            </p:cNvPr>
            <p:cNvSpPr/>
            <p:nvPr/>
          </p:nvSpPr>
          <p:spPr>
            <a:xfrm>
              <a:off x="6879660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MA" b="1" dirty="0">
                  <a:solidFill>
                    <a:schemeClr val="tx1"/>
                  </a:solidFill>
                </a:rPr>
                <a:t>12</a:t>
              </a:r>
              <a:r>
                <a:rPr lang="ar-SA" b="1" dirty="0">
                  <a:solidFill>
                    <a:schemeClr val="tx1"/>
                  </a:solidFill>
                </a:rPr>
                <a:t> </a:t>
              </a:r>
              <a:r>
                <a:rPr lang="fr-MA" b="1" dirty="0">
                  <a:solidFill>
                    <a:schemeClr val="tx1"/>
                  </a:solidFill>
                </a:rPr>
                <a:t>x 100 =</a:t>
              </a:r>
              <a:r>
                <a:rPr lang="fr-MA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……</a:t>
              </a:r>
              <a:endParaRPr lang="fr-MA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717F820-561F-6A95-B3F5-3064692B1A09}"/>
                </a:ext>
              </a:extLst>
            </p:cNvPr>
            <p:cNvSpPr/>
            <p:nvPr/>
          </p:nvSpPr>
          <p:spPr>
            <a:xfrm>
              <a:off x="6879659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MA" b="1" dirty="0">
                  <a:solidFill>
                    <a:schemeClr val="tx1"/>
                  </a:solidFill>
                </a:rPr>
                <a:t>9 x 1000= </a:t>
              </a:r>
              <a:r>
                <a:rPr lang="fr-MA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……</a:t>
              </a:r>
              <a:endParaRPr lang="fr-MA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E11B8C0-7561-EBCD-CF60-14E7A35E6209}"/>
                </a:ext>
              </a:extLst>
            </p:cNvPr>
            <p:cNvSpPr/>
            <p:nvPr/>
          </p:nvSpPr>
          <p:spPr>
            <a:xfrm>
              <a:off x="2930487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5 </a:t>
              </a:r>
              <a:r>
                <a:rPr lang="fr-MA" b="1" dirty="0">
                  <a:solidFill>
                    <a:schemeClr val="tx1"/>
                  </a:solidFill>
                </a:rPr>
                <a:t>x</a:t>
              </a:r>
              <a:r>
                <a:rPr lang="fr-MA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…</a:t>
              </a:r>
              <a:r>
                <a:rPr lang="fr-MA" b="1" dirty="0">
                  <a:solidFill>
                    <a:schemeClr val="tx1"/>
                  </a:solidFill>
                </a:rPr>
                <a:t>= 5</a:t>
              </a:r>
              <a:r>
                <a:rPr lang="ar-SA" b="1" dirty="0">
                  <a:solidFill>
                    <a:schemeClr val="tx1"/>
                  </a:solidFill>
                </a:rPr>
                <a:t>5</a:t>
              </a:r>
              <a:endParaRPr lang="fr-MA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3EB206C-AF4E-A324-0413-7AEF205874F8}"/>
                </a:ext>
              </a:extLst>
            </p:cNvPr>
            <p:cNvSpPr/>
            <p:nvPr/>
          </p:nvSpPr>
          <p:spPr>
            <a:xfrm>
              <a:off x="4905073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MA" b="1" dirty="0">
                  <a:solidFill>
                    <a:schemeClr val="tx1"/>
                  </a:solidFill>
                </a:rPr>
                <a:t>20</a:t>
              </a:r>
              <a:r>
                <a:rPr lang="ar-SA" b="1" dirty="0">
                  <a:solidFill>
                    <a:schemeClr val="tx1"/>
                  </a:solidFill>
                </a:rPr>
                <a:t> </a:t>
              </a:r>
              <a:r>
                <a:rPr lang="fr-MA" b="1" dirty="0">
                  <a:solidFill>
                    <a:schemeClr val="tx1"/>
                  </a:solidFill>
                </a:rPr>
                <a:t>÷ 5=</a:t>
              </a:r>
              <a:r>
                <a:rPr lang="fr-MA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…</a:t>
              </a:r>
              <a:endParaRPr lang="fr-MA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BF6FFF0-B958-18B9-C9CB-0EC89A16C199}"/>
                </a:ext>
              </a:extLst>
            </p:cNvPr>
            <p:cNvSpPr/>
            <p:nvPr/>
          </p:nvSpPr>
          <p:spPr>
            <a:xfrm>
              <a:off x="929910" y="3730769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rtl="1"/>
              <a:r>
                <a:rPr lang="f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=</a:t>
              </a:r>
              <a:r>
                <a:rPr lang="fr-MA" b="1" dirty="0">
                  <a:solidFill>
                    <a:srgbClr val="FF0000"/>
                  </a:solidFill>
                </a:rPr>
                <a:t>32</a:t>
              </a:r>
              <a:r>
                <a:rPr lang="fr-MA" b="1" dirty="0">
                  <a:solidFill>
                    <a:schemeClr val="tx1"/>
                  </a:solidFill>
                </a:rPr>
                <a:t> 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ضِعْفُ</a:t>
              </a:r>
              <a:r>
                <a:rPr lang="ar-MA" b="1" dirty="0">
                  <a:solidFill>
                    <a:schemeClr val="tx1"/>
                  </a:solidFill>
                </a:rPr>
                <a:t> 16</a:t>
              </a:r>
              <a:r>
                <a:rPr lang="ar-SA" b="1" dirty="0">
                  <a:solidFill>
                    <a:schemeClr val="tx1"/>
                  </a:solidFill>
                </a:rPr>
                <a:t> </a:t>
              </a:r>
              <a:endParaRPr lang="fr-MA" b="1" dirty="0">
                <a:solidFill>
                  <a:schemeClr val="tx1"/>
                </a:solidFill>
              </a:endParaRPr>
            </a:p>
          </p:txBody>
        </p: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94C06A39-D037-9DA8-1DFF-E2C78BF3B581}"/>
                </a:ext>
              </a:extLst>
            </p:cNvPr>
            <p:cNvGrpSpPr/>
            <p:nvPr/>
          </p:nvGrpSpPr>
          <p:grpSpPr>
            <a:xfrm>
              <a:off x="519486" y="3680655"/>
              <a:ext cx="396000" cy="461665"/>
              <a:chOff x="558769" y="3701196"/>
              <a:chExt cx="396000" cy="461665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2E8F6224-8F2E-AAFC-6C32-76DCCAC95165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A81A622-91A1-EEB9-269D-FD65FAB64A16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A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4DFA0226-2F8E-0EA5-6657-431B3915F2EB}"/>
                </a:ext>
              </a:extLst>
            </p:cNvPr>
            <p:cNvGrpSpPr/>
            <p:nvPr/>
          </p:nvGrpSpPr>
          <p:grpSpPr>
            <a:xfrm>
              <a:off x="519933" y="4406934"/>
              <a:ext cx="396000" cy="461665"/>
              <a:chOff x="558769" y="3701196"/>
              <a:chExt cx="396000" cy="461665"/>
            </a:xfrm>
          </p:grpSpPr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66D33CAB-F2D9-8F9D-2243-C196B53A13A4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568CBD0-953D-0909-2AAB-79B79825F70F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E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A4C09F0-922A-0086-1F83-F41759DF2E30}"/>
                </a:ext>
              </a:extLst>
            </p:cNvPr>
            <p:cNvGrpSpPr/>
            <p:nvPr/>
          </p:nvGrpSpPr>
          <p:grpSpPr>
            <a:xfrm>
              <a:off x="2491914" y="3680655"/>
              <a:ext cx="396000" cy="461665"/>
              <a:chOff x="558769" y="3701196"/>
              <a:chExt cx="396000" cy="461665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F556827C-E24D-76BF-8758-D9FF04CF2AAF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BB22110-B13E-5E92-E858-A3B66783BAED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B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AACCC6F-0D2C-91BA-AB44-60B4080DAE52}"/>
                </a:ext>
              </a:extLst>
            </p:cNvPr>
            <p:cNvGrpSpPr/>
            <p:nvPr/>
          </p:nvGrpSpPr>
          <p:grpSpPr>
            <a:xfrm>
              <a:off x="2502627" y="4406934"/>
              <a:ext cx="396000" cy="461665"/>
              <a:chOff x="558769" y="3701196"/>
              <a:chExt cx="396000" cy="461665"/>
            </a:xfrm>
          </p:grpSpPr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4BD00A79-C30A-EB44-581C-4F4CF8ED2B30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88CCF06-41CF-4A36-2775-4A9DBBA30042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F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EC80736-9C9F-36F6-1579-ABE1E848BD11}"/>
                </a:ext>
              </a:extLst>
            </p:cNvPr>
            <p:cNvGrpSpPr/>
            <p:nvPr/>
          </p:nvGrpSpPr>
          <p:grpSpPr>
            <a:xfrm>
              <a:off x="4473331" y="4406934"/>
              <a:ext cx="396000" cy="461665"/>
              <a:chOff x="558769" y="3701196"/>
              <a:chExt cx="396000" cy="461665"/>
            </a:xfrm>
          </p:grpSpPr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16C92D32-61BB-85FE-B94C-1A0311B7DC18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E528FC6-00E3-8F08-9381-95491B0FA00F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G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7E4A4A87-CCF6-194A-FA7E-F24C6C885A6E}"/>
                </a:ext>
              </a:extLst>
            </p:cNvPr>
            <p:cNvGrpSpPr/>
            <p:nvPr/>
          </p:nvGrpSpPr>
          <p:grpSpPr>
            <a:xfrm>
              <a:off x="4469068" y="3680655"/>
              <a:ext cx="396000" cy="461665"/>
              <a:chOff x="558769" y="3701196"/>
              <a:chExt cx="396000" cy="461665"/>
            </a:xfrm>
          </p:grpSpPr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33C1A74D-80D8-A3AC-790F-88AC3E2FEC2F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351F218-F7B3-5782-28B0-EFD086FDDCBD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C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340A36B7-5D8E-CD8A-2AD9-120F28C3C089}"/>
                </a:ext>
              </a:extLst>
            </p:cNvPr>
            <p:cNvGrpSpPr/>
            <p:nvPr/>
          </p:nvGrpSpPr>
          <p:grpSpPr>
            <a:xfrm>
              <a:off x="6443244" y="3680655"/>
              <a:ext cx="396000" cy="461665"/>
              <a:chOff x="558769" y="3701196"/>
              <a:chExt cx="396000" cy="461665"/>
            </a:xfrm>
          </p:grpSpPr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E8D821C-7290-5429-9CC0-1A703FD3D46D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23D2607C-DF8B-2785-358F-849BB462DA9A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D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1B2A8F00-05DE-4537-B227-C76ABA298023}"/>
                </a:ext>
              </a:extLst>
            </p:cNvPr>
            <p:cNvGrpSpPr/>
            <p:nvPr/>
          </p:nvGrpSpPr>
          <p:grpSpPr>
            <a:xfrm>
              <a:off x="6432917" y="4406934"/>
              <a:ext cx="396000" cy="461665"/>
              <a:chOff x="558769" y="3701196"/>
              <a:chExt cx="396000" cy="461665"/>
            </a:xfrm>
          </p:grpSpPr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956B66A5-B67F-D9AF-BE9E-32E703F54A54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4C102034-0C34-45EF-DE2B-FAD8F2C4C9B0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H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7DBE049-2666-7137-DC9F-9F070C8419AC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C7EAE3B9-1A93-A001-27BD-BA734FB10C5E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40" name="Groupe 39">
                <a:extLst>
                  <a:ext uri="{FF2B5EF4-FFF2-40B4-BE49-F238E27FC236}">
                    <a16:creationId xmlns:a16="http://schemas.microsoft.com/office/drawing/2014/main" id="{332F7CC7-4C8F-A0CE-224C-3E6A50B4B05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BFC6906B-53DE-FE6D-2C26-F8A6594B7AE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3" name="ZoneTexte 42">
                  <a:extLst>
                    <a:ext uri="{FF2B5EF4-FFF2-40B4-BE49-F238E27FC236}">
                      <a16:creationId xmlns:a16="http://schemas.microsoft.com/office/drawing/2014/main" id="{B44732A8-A0D1-6B83-CFC4-5ED6CAD04AA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4" name="Organigramme : Connecteur 43">
                  <a:extLst>
                    <a:ext uri="{FF2B5EF4-FFF2-40B4-BE49-F238E27FC236}">
                      <a16:creationId xmlns:a16="http://schemas.microsoft.com/office/drawing/2014/main" id="{DEA26111-4A6D-5135-6C6D-6B50008DB41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45" name="ZoneTexte 44">
                  <a:extLst>
                    <a:ext uri="{FF2B5EF4-FFF2-40B4-BE49-F238E27FC236}">
                      <a16:creationId xmlns:a16="http://schemas.microsoft.com/office/drawing/2014/main" id="{962AD884-FB74-C0CE-20BE-9062630C9D4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6" name="Organigramme : Connecteur 45">
                  <a:extLst>
                    <a:ext uri="{FF2B5EF4-FFF2-40B4-BE49-F238E27FC236}">
                      <a16:creationId xmlns:a16="http://schemas.microsoft.com/office/drawing/2014/main" id="{46A3B48E-C90A-C537-F38B-6A7F11F891A4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47" name="ZoneTexte 46">
                  <a:extLst>
                    <a:ext uri="{FF2B5EF4-FFF2-40B4-BE49-F238E27FC236}">
                      <a16:creationId xmlns:a16="http://schemas.microsoft.com/office/drawing/2014/main" id="{85A37C4B-161E-1264-31B3-3AD86F7164B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8" name="Organigramme : Connecteur 47">
                  <a:extLst>
                    <a:ext uri="{FF2B5EF4-FFF2-40B4-BE49-F238E27FC236}">
                      <a16:creationId xmlns:a16="http://schemas.microsoft.com/office/drawing/2014/main" id="{08AF6646-6D9F-E0C2-FE02-F3A2208DD5F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661DC5BB-B999-3DC2-A531-C7864933617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24E47A37-A46E-4FAB-5FDA-85AE8B13B5FF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901505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7FE3C421-CDF2-645F-74D4-5BD604F4C930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1054084-D40F-32EF-233D-1C7BD608B76C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643488AB-FDCC-8D02-6DCE-99A4E7BAB65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8C5172B2-540F-26B4-53A5-2C42803A7EC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0A5C2179-5506-95AA-679E-4CC7FB76150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DA9BC158-B40E-49EB-3E04-5076126DD02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221EF202-1AA6-DBBF-FBC4-FD86660D768C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7129276F-DF37-B5B1-4FA5-29EE2A26070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583252D6-F551-B0E7-E326-B08AA68AD28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B2B211BE-6E18-4033-03A6-5631C9A939D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AB186CC-4912-74E0-A61C-2E987F6CB66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3266ADC-CCA1-772A-0AC6-4E071A65D016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90B71C1-EFBC-A8F9-EB18-82BCF888DCDC}"/>
              </a:ext>
            </a:extLst>
          </p:cNvPr>
          <p:cNvGrpSpPr/>
          <p:nvPr/>
        </p:nvGrpSpPr>
        <p:grpSpPr>
          <a:xfrm>
            <a:off x="519486" y="3680655"/>
            <a:ext cx="8335915" cy="2786894"/>
            <a:chOff x="519486" y="3680655"/>
            <a:chExt cx="8335915" cy="2786894"/>
          </a:xfrm>
        </p:grpSpPr>
        <p:pic>
          <p:nvPicPr>
            <p:cNvPr id="4" name="Image 3" descr="Une image contenant logo, Graphique, Police, symbole&#10;&#10;Le contenu généré par l’IA peut être incorrect.">
              <a:extLst>
                <a:ext uri="{FF2B5EF4-FFF2-40B4-BE49-F238E27FC236}">
                  <a16:creationId xmlns:a16="http://schemas.microsoft.com/office/drawing/2014/main" id="{4F35784D-C562-99E0-59BC-5A4BAA70EF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3097" y="5844424"/>
              <a:ext cx="862304" cy="623125"/>
            </a:xfrm>
            <a:prstGeom prst="rect">
              <a:avLst/>
            </a:prstGeom>
          </p:spPr>
        </p:pic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6CFF688-8971-3BC1-D1D1-30B89F5155EF}"/>
                </a:ext>
              </a:extLst>
            </p:cNvPr>
            <p:cNvSpPr/>
            <p:nvPr/>
          </p:nvSpPr>
          <p:spPr>
            <a:xfrm>
              <a:off x="2930488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MA" b="1" dirty="0">
                  <a:solidFill>
                    <a:schemeClr val="tx1"/>
                  </a:solidFill>
                </a:rPr>
                <a:t>7 x 8  =</a:t>
              </a:r>
              <a:r>
                <a:rPr lang="ar-SA" b="1" dirty="0">
                  <a:solidFill>
                    <a:schemeClr val="tx1"/>
                  </a:solidFill>
                </a:rPr>
                <a:t>  </a:t>
              </a:r>
              <a:r>
                <a:rPr lang="fr-MA" b="1" dirty="0">
                  <a:solidFill>
                    <a:schemeClr val="tx1"/>
                  </a:solidFill>
                </a:rPr>
                <a:t> </a:t>
              </a:r>
              <a:r>
                <a:rPr lang="fr-MA" b="1" dirty="0">
                  <a:solidFill>
                    <a:srgbClr val="FF0000"/>
                  </a:solidFill>
                </a:rPr>
                <a:t>56</a:t>
              </a:r>
              <a:r>
                <a:rPr lang="fr-MA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551FE75D-AD7A-7215-F0FD-D2D47FAE2C4C}"/>
                </a:ext>
              </a:extLst>
            </p:cNvPr>
            <p:cNvSpPr/>
            <p:nvPr/>
          </p:nvSpPr>
          <p:spPr>
            <a:xfrm>
              <a:off x="4905074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MA" b="1" dirty="0">
                  <a:solidFill>
                    <a:schemeClr val="tx1"/>
                  </a:solidFill>
                </a:rPr>
                <a:t>24  ÷ 4= </a:t>
              </a:r>
              <a:r>
                <a:rPr lang="fr-MA" b="1" dirty="0">
                  <a:solidFill>
                    <a:srgbClr val="FF0000"/>
                  </a:solidFill>
                </a:rPr>
                <a:t>6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E4A41EC-F493-6258-24DA-4C6D43881405}"/>
                </a:ext>
              </a:extLst>
            </p:cNvPr>
            <p:cNvSpPr/>
            <p:nvPr/>
          </p:nvSpPr>
          <p:spPr>
            <a:xfrm>
              <a:off x="6879660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MA" sz="1600" b="1" dirty="0">
                  <a:solidFill>
                    <a:schemeClr val="tx1"/>
                  </a:solidFill>
                </a:rPr>
                <a:t>12x100 =</a:t>
              </a:r>
              <a:r>
                <a:rPr lang="fr-MA" sz="1600" b="1" dirty="0">
                  <a:solidFill>
                    <a:srgbClr val="FF0000"/>
                  </a:solidFill>
                </a:rPr>
                <a:t>1200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7963594-7DCD-77E5-75A8-D193C3558E2F}"/>
                </a:ext>
              </a:extLst>
            </p:cNvPr>
            <p:cNvSpPr/>
            <p:nvPr/>
          </p:nvSpPr>
          <p:spPr>
            <a:xfrm>
              <a:off x="6879659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MA" sz="1600" b="1" dirty="0">
                  <a:solidFill>
                    <a:schemeClr val="tx1"/>
                  </a:solidFill>
                </a:rPr>
                <a:t>9 x 1000= </a:t>
              </a:r>
              <a:r>
                <a:rPr lang="fr-MA" sz="1600" b="1" dirty="0">
                  <a:solidFill>
                    <a:srgbClr val="FF0000"/>
                  </a:solidFill>
                </a:rPr>
                <a:t>9000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AF1A0D9-1877-0E14-D506-971433598392}"/>
                </a:ext>
              </a:extLst>
            </p:cNvPr>
            <p:cNvSpPr/>
            <p:nvPr/>
          </p:nvSpPr>
          <p:spPr>
            <a:xfrm>
              <a:off x="2930487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5 </a:t>
              </a:r>
              <a:r>
                <a:rPr lang="fr-MA" b="1" dirty="0">
                  <a:solidFill>
                    <a:srgbClr val="FF0000"/>
                  </a:solidFill>
                </a:rPr>
                <a:t>x11</a:t>
              </a:r>
              <a:r>
                <a:rPr lang="fr-MA" b="1" dirty="0">
                  <a:solidFill>
                    <a:schemeClr val="tx1"/>
                  </a:solidFill>
                </a:rPr>
                <a:t>=  5</a:t>
              </a:r>
              <a:r>
                <a:rPr lang="ar-SA" b="1" dirty="0">
                  <a:solidFill>
                    <a:schemeClr val="tx1"/>
                  </a:solidFill>
                </a:rPr>
                <a:t>5</a:t>
              </a:r>
              <a:endParaRPr lang="fr-MA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C3EA0505-A8AE-1FE1-69AB-754CFC9A49E2}"/>
                </a:ext>
              </a:extLst>
            </p:cNvPr>
            <p:cNvSpPr/>
            <p:nvPr/>
          </p:nvSpPr>
          <p:spPr>
            <a:xfrm>
              <a:off x="4905073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MA" b="1" dirty="0">
                  <a:solidFill>
                    <a:schemeClr val="tx1"/>
                  </a:solidFill>
                </a:rPr>
                <a:t>20</a:t>
              </a:r>
              <a:r>
                <a:rPr lang="ar-SA" b="1" dirty="0">
                  <a:solidFill>
                    <a:schemeClr val="tx1"/>
                  </a:solidFill>
                </a:rPr>
                <a:t> </a:t>
              </a:r>
              <a:r>
                <a:rPr lang="fr-MA" b="1" dirty="0">
                  <a:solidFill>
                    <a:schemeClr val="tx1"/>
                  </a:solidFill>
                </a:rPr>
                <a:t>÷ 5= </a:t>
              </a:r>
              <a:r>
                <a:rPr lang="fr-MA" b="1" dirty="0">
                  <a:solidFill>
                    <a:srgbClr val="FF0000"/>
                  </a:solidFill>
                </a:rPr>
                <a:t>4</a:t>
              </a:r>
            </a:p>
          </p:txBody>
        </p: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0DCE4762-CF70-BB7E-F923-A3104FC12DF0}"/>
                </a:ext>
              </a:extLst>
            </p:cNvPr>
            <p:cNvGrpSpPr/>
            <p:nvPr/>
          </p:nvGrpSpPr>
          <p:grpSpPr>
            <a:xfrm>
              <a:off x="519486" y="3680655"/>
              <a:ext cx="396000" cy="461665"/>
              <a:chOff x="558769" y="3701196"/>
              <a:chExt cx="396000" cy="461665"/>
            </a:xfrm>
          </p:grpSpPr>
          <p:sp>
            <p:nvSpPr>
              <p:cNvPr id="80" name="Ellipse 79">
                <a:extLst>
                  <a:ext uri="{FF2B5EF4-FFF2-40B4-BE49-F238E27FC236}">
                    <a16:creationId xmlns:a16="http://schemas.microsoft.com/office/drawing/2014/main" id="{879B1FA6-D9BA-882A-5196-36C9BD91D8F5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6584EF86-5D1A-CE69-4A24-628AEF75BCEF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A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6279AE85-CB4F-3C18-0293-4830D827B512}"/>
                </a:ext>
              </a:extLst>
            </p:cNvPr>
            <p:cNvGrpSpPr/>
            <p:nvPr/>
          </p:nvGrpSpPr>
          <p:grpSpPr>
            <a:xfrm>
              <a:off x="519933" y="4406934"/>
              <a:ext cx="396000" cy="461665"/>
              <a:chOff x="558769" y="3701196"/>
              <a:chExt cx="396000" cy="461665"/>
            </a:xfrm>
          </p:grpSpPr>
          <p:sp>
            <p:nvSpPr>
              <p:cNvPr id="78" name="Ellipse 77">
                <a:extLst>
                  <a:ext uri="{FF2B5EF4-FFF2-40B4-BE49-F238E27FC236}">
                    <a16:creationId xmlns:a16="http://schemas.microsoft.com/office/drawing/2014/main" id="{44E0A53F-5464-6738-01C0-F28F8B9ECD0D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97604E0C-2922-262C-A0DA-57356F27A4CD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E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FB4B05D2-A709-8A5B-B5A8-EB61214FAE5E}"/>
                </a:ext>
              </a:extLst>
            </p:cNvPr>
            <p:cNvGrpSpPr/>
            <p:nvPr/>
          </p:nvGrpSpPr>
          <p:grpSpPr>
            <a:xfrm>
              <a:off x="2491914" y="3680655"/>
              <a:ext cx="396000" cy="461665"/>
              <a:chOff x="558769" y="3701196"/>
              <a:chExt cx="396000" cy="461665"/>
            </a:xfrm>
          </p:grpSpPr>
          <p:sp>
            <p:nvSpPr>
              <p:cNvPr id="76" name="Ellipse 75">
                <a:extLst>
                  <a:ext uri="{FF2B5EF4-FFF2-40B4-BE49-F238E27FC236}">
                    <a16:creationId xmlns:a16="http://schemas.microsoft.com/office/drawing/2014/main" id="{8CB6922C-C9FB-A3AC-EFE1-6DE537ABBD32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7" name="ZoneTexte 76">
                <a:extLst>
                  <a:ext uri="{FF2B5EF4-FFF2-40B4-BE49-F238E27FC236}">
                    <a16:creationId xmlns:a16="http://schemas.microsoft.com/office/drawing/2014/main" id="{FA207D29-53DA-EA3A-B0CA-24A823026910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B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542AF615-7BDB-5B6C-F1D1-D42C1B10F5A2}"/>
                </a:ext>
              </a:extLst>
            </p:cNvPr>
            <p:cNvGrpSpPr/>
            <p:nvPr/>
          </p:nvGrpSpPr>
          <p:grpSpPr>
            <a:xfrm>
              <a:off x="2502627" y="4406934"/>
              <a:ext cx="396000" cy="461665"/>
              <a:chOff x="558769" y="3701196"/>
              <a:chExt cx="396000" cy="461665"/>
            </a:xfrm>
          </p:grpSpPr>
          <p:sp>
            <p:nvSpPr>
              <p:cNvPr id="74" name="Ellipse 73">
                <a:extLst>
                  <a:ext uri="{FF2B5EF4-FFF2-40B4-BE49-F238E27FC236}">
                    <a16:creationId xmlns:a16="http://schemas.microsoft.com/office/drawing/2014/main" id="{241F3C99-2537-68E9-F1F3-299BA591E00E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957FC73A-DAF6-6B11-D2BC-2296D27D1CEF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F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5F698244-E46C-F3E0-4006-CFFD13CF9BAC}"/>
                </a:ext>
              </a:extLst>
            </p:cNvPr>
            <p:cNvGrpSpPr/>
            <p:nvPr/>
          </p:nvGrpSpPr>
          <p:grpSpPr>
            <a:xfrm>
              <a:off x="4473331" y="4406934"/>
              <a:ext cx="396000" cy="461665"/>
              <a:chOff x="558769" y="3701196"/>
              <a:chExt cx="396000" cy="461665"/>
            </a:xfrm>
          </p:grpSpPr>
          <p:sp>
            <p:nvSpPr>
              <p:cNvPr id="72" name="Ellipse 71">
                <a:extLst>
                  <a:ext uri="{FF2B5EF4-FFF2-40B4-BE49-F238E27FC236}">
                    <a16:creationId xmlns:a16="http://schemas.microsoft.com/office/drawing/2014/main" id="{93FB6761-965E-1911-25E4-D1AE08D68645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3" name="ZoneTexte 72">
                <a:extLst>
                  <a:ext uri="{FF2B5EF4-FFF2-40B4-BE49-F238E27FC236}">
                    <a16:creationId xmlns:a16="http://schemas.microsoft.com/office/drawing/2014/main" id="{F352069D-AD64-3BAC-1E4D-38F0CBD70EB9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G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FDBF4FE6-748C-FF3E-8CF7-0B3DA2A8ED2A}"/>
                </a:ext>
              </a:extLst>
            </p:cNvPr>
            <p:cNvGrpSpPr/>
            <p:nvPr/>
          </p:nvGrpSpPr>
          <p:grpSpPr>
            <a:xfrm>
              <a:off x="4469068" y="3680655"/>
              <a:ext cx="396000" cy="461665"/>
              <a:chOff x="558769" y="3701196"/>
              <a:chExt cx="396000" cy="461665"/>
            </a:xfrm>
          </p:grpSpPr>
          <p:sp>
            <p:nvSpPr>
              <p:cNvPr id="70" name="Ellipse 69">
                <a:extLst>
                  <a:ext uri="{FF2B5EF4-FFF2-40B4-BE49-F238E27FC236}">
                    <a16:creationId xmlns:a16="http://schemas.microsoft.com/office/drawing/2014/main" id="{F3DEC1DD-3117-09E1-6323-485EA2D09AC2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0E70BF40-9A3B-2E5A-6E38-016DCADA6178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C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634B9CF0-7ECE-CF09-D064-838E4398BF2B}"/>
                </a:ext>
              </a:extLst>
            </p:cNvPr>
            <p:cNvGrpSpPr/>
            <p:nvPr/>
          </p:nvGrpSpPr>
          <p:grpSpPr>
            <a:xfrm>
              <a:off x="6443244" y="3680655"/>
              <a:ext cx="396000" cy="461665"/>
              <a:chOff x="558769" y="3701196"/>
              <a:chExt cx="396000" cy="461665"/>
            </a:xfrm>
          </p:grpSpPr>
          <p:sp>
            <p:nvSpPr>
              <p:cNvPr id="44" name="Ellipse 43">
                <a:extLst>
                  <a:ext uri="{FF2B5EF4-FFF2-40B4-BE49-F238E27FC236}">
                    <a16:creationId xmlns:a16="http://schemas.microsoft.com/office/drawing/2014/main" id="{E2548830-1A6B-9DC6-9A17-6226327AD510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30E0CF12-3FF9-15E9-DABA-EFA2C8E76EE0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D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D5168179-5A1A-BA03-45F9-8AAC5739D477}"/>
                </a:ext>
              </a:extLst>
            </p:cNvPr>
            <p:cNvGrpSpPr/>
            <p:nvPr/>
          </p:nvGrpSpPr>
          <p:grpSpPr>
            <a:xfrm>
              <a:off x="6432917" y="4406934"/>
              <a:ext cx="396000" cy="461665"/>
              <a:chOff x="558769" y="3701196"/>
              <a:chExt cx="396000" cy="461665"/>
            </a:xfrm>
          </p:grpSpPr>
          <p:sp>
            <p:nvSpPr>
              <p:cNvPr id="42" name="Ellipse 41">
                <a:extLst>
                  <a:ext uri="{FF2B5EF4-FFF2-40B4-BE49-F238E27FC236}">
                    <a16:creationId xmlns:a16="http://schemas.microsoft.com/office/drawing/2014/main" id="{BC884A39-9D77-1F49-0047-1052B14CB732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744416F8-61DC-AB1D-2A90-598AF6C5FE55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H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4" name="Rectangle : coins arrondis 1">
            <a:extLst>
              <a:ext uri="{FF2B5EF4-FFF2-40B4-BE49-F238E27FC236}">
                <a16:creationId xmlns:a16="http://schemas.microsoft.com/office/drawing/2014/main" id="{FD10B061-2BE1-36F0-5D36-0FFA2FEB1AB6}"/>
              </a:ext>
            </a:extLst>
          </p:cNvPr>
          <p:cNvSpPr/>
          <p:nvPr/>
        </p:nvSpPr>
        <p:spPr>
          <a:xfrm>
            <a:off x="941093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1"/>
            <a:r>
              <a:rPr lang="fr-MA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</a:t>
            </a:r>
            <a:r>
              <a:rPr lang="f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7,5</a:t>
            </a:r>
            <a:r>
              <a:rPr lang="fr-MA" b="1" dirty="0">
                <a:solidFill>
                  <a:schemeClr val="tx1"/>
                </a:solidFill>
              </a:rPr>
              <a:t> </a:t>
            </a:r>
            <a:r>
              <a:rPr lang="ar-MA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نِصْفُ</a:t>
            </a:r>
            <a:r>
              <a:rPr lang="ar-MA" b="1" dirty="0">
                <a:solidFill>
                  <a:schemeClr val="tx1"/>
                </a:solidFill>
              </a:rPr>
              <a:t> 15</a:t>
            </a:r>
            <a:r>
              <a:rPr lang="ar-SA" b="1" dirty="0">
                <a:solidFill>
                  <a:schemeClr val="tx1"/>
                </a:solidFill>
              </a:rPr>
              <a:t> 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25" name="Rectangle : coins arrondis 10">
            <a:extLst>
              <a:ext uri="{FF2B5EF4-FFF2-40B4-BE49-F238E27FC236}">
                <a16:creationId xmlns:a16="http://schemas.microsoft.com/office/drawing/2014/main" id="{005F35B8-9F60-9420-CBB6-E8BD3A657959}"/>
              </a:ext>
            </a:extLst>
          </p:cNvPr>
          <p:cNvSpPr/>
          <p:nvPr/>
        </p:nvSpPr>
        <p:spPr>
          <a:xfrm>
            <a:off x="899379" y="3672174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1"/>
            <a:r>
              <a:rPr lang="fr-MA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</a:t>
            </a:r>
            <a:r>
              <a:rPr lang="fr-MA" b="1" dirty="0">
                <a:solidFill>
                  <a:srgbClr val="FF0000"/>
                </a:solidFill>
              </a:rPr>
              <a:t>32</a:t>
            </a:r>
            <a:r>
              <a:rPr lang="fr-MA" b="1" dirty="0">
                <a:solidFill>
                  <a:schemeClr val="tx1"/>
                </a:solidFill>
              </a:rPr>
              <a:t> </a:t>
            </a:r>
            <a:r>
              <a:rPr lang="ar-MA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ضِعْفُ</a:t>
            </a:r>
            <a:r>
              <a:rPr lang="ar-MA" b="1" dirty="0">
                <a:solidFill>
                  <a:schemeClr val="tx1"/>
                </a:solidFill>
              </a:rPr>
              <a:t> 16</a:t>
            </a:r>
            <a:r>
              <a:rPr lang="ar-SA" b="1" dirty="0">
                <a:solidFill>
                  <a:schemeClr val="tx1"/>
                </a:solidFill>
              </a:rPr>
              <a:t> </a:t>
            </a:r>
            <a:endParaRPr lang="fr-M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37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963038" y="3000989"/>
            <a:ext cx="7091464" cy="234922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جاز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تَحْويلاتٍ علَى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ْأَ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وال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الس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عات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 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201106" y="3859663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5699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A882A-E604-5554-F436-43455084F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4CC41BC-812C-94E5-2BE7-538D73B295E7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حولوا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الوحدة المطلوبة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75F8080-B7F7-4B23-D5E2-CB9064608D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F3D3BC9-168F-C5DB-4BF1-4671B539EC22}"/>
              </a:ext>
            </a:extLst>
          </p:cNvPr>
          <p:cNvSpPr txBox="1"/>
          <p:nvPr/>
        </p:nvSpPr>
        <p:spPr>
          <a:xfrm>
            <a:off x="1231301" y="3351178"/>
            <a:ext cx="6651326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MA" sz="6000" b="1" dirty="0">
                <a:solidFill>
                  <a:srgbClr val="002060"/>
                </a:solidFill>
              </a:rPr>
              <a:t>1</a:t>
            </a:r>
            <a:r>
              <a:rPr lang="ar-MA" sz="6000" b="1" dirty="0">
                <a:solidFill>
                  <a:srgbClr val="002060"/>
                </a:solidFill>
              </a:rPr>
              <a:t> </a:t>
            </a:r>
            <a:r>
              <a:rPr lang="fr-MA" sz="6000" b="1" dirty="0">
                <a:solidFill>
                  <a:srgbClr val="002060"/>
                </a:solidFill>
              </a:rPr>
              <a:t>km =</a:t>
            </a:r>
            <a:r>
              <a:rPr lang="fr-MA" sz="6000" b="1" dirty="0">
                <a:solidFill>
                  <a:srgbClr val="E98301"/>
                </a:solidFill>
              </a:rPr>
              <a:t>…………</a:t>
            </a:r>
            <a:r>
              <a:rPr lang="fr-MA" sz="6000" b="1" dirty="0">
                <a:solidFill>
                  <a:srgbClr val="002060"/>
                </a:solidFill>
              </a:rPr>
              <a:t> m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6FD408E-3F51-F9D0-297E-25F9CBB4B0F0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4E425AFA-3F6A-C2EF-ADD3-F0C990252157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A7C46BE-02F9-4F8B-B599-130EAFB95973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34516679-D7AA-B5E9-10D0-7BDC8328178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7DD015DA-63FF-C966-1305-AE8AA7690AB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D861A214-0CC0-F10E-97F7-DD3ED88B981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85931C49-6423-7088-7408-E7A8FF19929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B4137D1E-F9F8-258F-07C0-001D290B709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B89640CF-0EE1-D504-45F4-460768C6326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0D73DA60-5BDD-271B-5701-13130249AE3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23F2B1-7381-F529-A9ED-A61D99E533F2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B3DCE57E-308F-C235-6344-65C0F36C0B41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58113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BC56A-89DF-00CC-C281-96CEA83DF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242FBE-CCE5-E3B7-D7FD-A1C6D5357468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585E945-BBE7-9999-C666-DF44BF742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08C482-A979-5C16-679D-1E49AA143B7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F78F6BD-52D2-1999-3351-295A963E2B48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EEF708C-A088-55D4-931E-ABB09269DB26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6C9BFC45-0954-2755-57B5-B723514F765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A31119EA-FFE0-18CB-1E17-87325FEC7C3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51AD651F-A975-C89B-BD33-100A1DF572A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0A369048-44B9-C570-306B-D1A64A161E1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6076EF3A-5569-41EA-BF78-C62ED754C1CD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49633CAF-2A86-606A-607C-BE99767C119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84E4CCE6-3F21-4E1A-67E8-DB7F531F0C8E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C568A103-B0A0-2FA6-CFAF-2D0D0DDA898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5B32A64-E0FB-7233-4683-B2F652AB8C59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DCD232A-78FE-048B-1783-94EF0FF3EA8F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35485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58BFF-EE99-DF51-4D67-3722E70B8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249F883-01E7-8A3B-34FC-7F26563ABB62}"/>
              </a:ext>
            </a:extLst>
          </p:cNvPr>
          <p:cNvSpPr txBox="1"/>
          <p:nvPr/>
        </p:nvSpPr>
        <p:spPr>
          <a:xfrm>
            <a:off x="258838" y="811548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كيف أنجز التحويل.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9882EBC-9FB8-8AAA-AA76-85B79F1764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56DBD6A-8D02-AF39-230F-C3C29B6FF1B5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FAC55A97-76F3-D690-6894-415EF8358C1B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7D30C59C-9F85-9F78-BCB9-C4AD23E7F973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2B7E03FD-9735-973B-3C51-0C0AE4033B5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118C21B2-4332-5089-6276-F7AF7E12F45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AC22E35B-38E1-E5DF-7CD3-EC880C13A93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3EB47D06-18BA-30B7-F424-7939B86D741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95D7BAEB-03DA-B230-9510-F2F93BF2CBE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3A80C099-D5CC-B3B2-89C2-45925F48489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3D57975C-F2E8-5F10-E3D6-C60AEDA3DEB7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E90D54E-62B4-42A2-BD3E-2708A2ED987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25776C9-A21B-0594-55DE-9ABD4398505C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3">
            <a:extLst>
              <a:ext uri="{FF2B5EF4-FFF2-40B4-BE49-F238E27FC236}">
                <a16:creationId xmlns:a16="http://schemas.microsoft.com/office/drawing/2014/main" id="{59BB0E39-BDA1-4E4E-908F-694709298ABD}"/>
              </a:ext>
            </a:extLst>
          </p:cNvPr>
          <p:cNvSpPr txBox="1"/>
          <p:nvPr/>
        </p:nvSpPr>
        <p:spPr>
          <a:xfrm>
            <a:off x="1123301" y="3429000"/>
            <a:ext cx="6651326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MA" sz="6000" b="1" dirty="0">
                <a:solidFill>
                  <a:srgbClr val="002060"/>
                </a:solidFill>
              </a:rPr>
              <a:t>1</a:t>
            </a:r>
            <a:r>
              <a:rPr lang="ar-MA" sz="6000" b="1" dirty="0">
                <a:solidFill>
                  <a:srgbClr val="002060"/>
                </a:solidFill>
              </a:rPr>
              <a:t> </a:t>
            </a:r>
            <a:r>
              <a:rPr lang="fr-MA" sz="6000" b="1" dirty="0">
                <a:solidFill>
                  <a:srgbClr val="002060"/>
                </a:solidFill>
              </a:rPr>
              <a:t>km = </a:t>
            </a:r>
            <a:r>
              <a:rPr lang="fr-MA" sz="6000" b="1" dirty="0">
                <a:solidFill>
                  <a:srgbClr val="FF0000"/>
                </a:solidFill>
              </a:rPr>
              <a:t>1 000 </a:t>
            </a:r>
            <a:r>
              <a:rPr lang="fr-MA" sz="6000" b="1" dirty="0">
                <a:solidFill>
                  <a:srgbClr val="002060"/>
                </a:solidFill>
              </a:rPr>
              <a:t>m </a:t>
            </a:r>
          </a:p>
        </p:txBody>
      </p:sp>
    </p:spTree>
    <p:extLst>
      <p:ext uri="{BB962C8B-B14F-4D97-AF65-F5344CB8AC3E}">
        <p14:creationId xmlns:p14="http://schemas.microsoft.com/office/powerpoint/2010/main" val="112625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D2D65-EA24-44F3-AC2B-89B893DB6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FB961D2C-959E-7D27-FA36-B47FFCAAE306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التحويل الآتي:  كم من كيلومتر في  3000 متر؟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CF9C793-419C-4F28-3BA6-7C36AFC3FB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8FCF96-F005-A52D-4345-6046C467A3FA}"/>
              </a:ext>
            </a:extLst>
          </p:cNvPr>
          <p:cNvSpPr txBox="1"/>
          <p:nvPr/>
        </p:nvSpPr>
        <p:spPr>
          <a:xfrm>
            <a:off x="1716624" y="3234447"/>
            <a:ext cx="6342434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MA" sz="6000" b="1" dirty="0">
                <a:solidFill>
                  <a:srgbClr val="002060"/>
                </a:solidFill>
              </a:rPr>
              <a:t>3 000</a:t>
            </a:r>
            <a:r>
              <a:rPr lang="ar-MA" sz="6000" b="1" dirty="0">
                <a:solidFill>
                  <a:srgbClr val="002060"/>
                </a:solidFill>
              </a:rPr>
              <a:t> </a:t>
            </a:r>
            <a:r>
              <a:rPr lang="fr-MA" sz="6000" b="1" dirty="0">
                <a:solidFill>
                  <a:srgbClr val="002060"/>
                </a:solidFill>
              </a:rPr>
              <a:t>m =</a:t>
            </a:r>
            <a:r>
              <a:rPr lang="fr-MA" sz="6000" b="1" dirty="0">
                <a:solidFill>
                  <a:srgbClr val="E98301"/>
                </a:solidFill>
              </a:rPr>
              <a:t>…</a:t>
            </a:r>
            <a:r>
              <a:rPr lang="ar-MA" sz="6000" b="1" dirty="0">
                <a:solidFill>
                  <a:srgbClr val="E98301"/>
                </a:solidFill>
              </a:rPr>
              <a:t>.</a:t>
            </a:r>
            <a:r>
              <a:rPr lang="fr-MA" sz="6000" b="1" dirty="0">
                <a:solidFill>
                  <a:srgbClr val="E98301"/>
                </a:solidFill>
              </a:rPr>
              <a:t>… </a:t>
            </a:r>
            <a:r>
              <a:rPr lang="fr-MA" sz="6000" b="1" dirty="0">
                <a:solidFill>
                  <a:srgbClr val="002060"/>
                </a:solidFill>
              </a:rPr>
              <a:t>km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CD76AA8-53CD-9207-A88D-A7C79E4C80E5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E20C9674-2E10-5658-FDC6-0D8E370169D8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BFE7A3EB-C3F9-866D-D5A1-BF06B59A22B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44EED0ED-CFB1-73B1-C86E-86703701C8D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1180F23F-D645-A33C-8B0A-F69D9A7ED9A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54563F88-F30E-7BA6-7117-176548179BF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E10A21C7-8D16-EB10-2F1E-D332EF08481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A827BDC3-D697-BF0A-1272-805FBDF0613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02ABFE53-A02F-AFDD-FA01-FED9E2032BBA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A7F07C1E-5356-A2AF-2533-22231B72AD3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67B23C2-9C2F-73A5-8099-8A049F7F4EF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DCE752AC-FE46-1CAA-C506-759F014E3305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42225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5A7B4-687E-BCBE-D0A9-65478CE4D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6EDDB88-A4EA-F92C-F043-B799573D81EF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443F7B4-0BBC-07C9-9B49-9E021639E9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FAEAF8-8950-6360-E0E5-E827899BB6F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5BAC8F5-8261-AE8A-CC3B-97DE7CF0BA72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9BA3A75-7317-CD6C-3BB3-B5ADECAF3AD0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6EC415DB-72FF-B478-6A73-829E1EA0E54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5396FC7B-1E95-F0BF-7C90-01CC9EEB80D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6ECDD5ED-FFE7-3C95-0CD8-8E551C4456B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CE8C1070-9F5D-D9BF-CC01-B35B214B9C6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5C9A0C92-EF3A-5FD5-4CB8-BB0C89A4D38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742F4942-4C6D-649E-2015-B12D5540403B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FDB3B9A2-8B15-37F2-8CAF-4B4A3970A1B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68F2A941-9EBF-5147-37D1-35C6D4437AD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4487525-4908-D7AE-26EB-244139B24DC0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74E0F68-B521-52AA-DD53-811477987C93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06855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BCDD8-2DAD-9FE9-DDED-FFC46671E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462BCDF-E6BE-04DC-A748-9B11609EA7C2}"/>
              </a:ext>
            </a:extLst>
          </p:cNvPr>
          <p:cNvSpPr txBox="1"/>
          <p:nvPr/>
        </p:nvSpPr>
        <p:spPr>
          <a:xfrm>
            <a:off x="258838" y="811548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fr-FR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72237EE-17D5-26A1-1739-28A6818DD309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5B91698-0F4D-0764-212A-AEF102DD7CB9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D8832EC5-4F2B-0582-DABC-3743376FCE8C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82AA22E2-18E0-7D33-414F-A9CE4CA3276C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495BDEDB-4A22-C75F-7A7A-DC1344F88C1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B97D4013-9D53-1862-8505-CA33B003127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33139E96-EBA0-63C6-2EC7-6F59D289F6B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7E95B6E5-1C1C-26ED-26EA-344B705000B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818E1C22-1CC6-3DCC-4CCF-05C14A07923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EC77CC6B-6FDE-447E-CE0F-7F6E7926AE0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A8CA4D7-F728-3920-245E-1852C2BCCA4A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91A70010-F337-A00E-74EB-8DB4159BDB35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3">
            <a:extLst>
              <a:ext uri="{FF2B5EF4-FFF2-40B4-BE49-F238E27FC236}">
                <a16:creationId xmlns:a16="http://schemas.microsoft.com/office/drawing/2014/main" id="{F3388A0C-080C-05DB-627B-3758F1B9FB2B}"/>
              </a:ext>
            </a:extLst>
          </p:cNvPr>
          <p:cNvSpPr txBox="1"/>
          <p:nvPr/>
        </p:nvSpPr>
        <p:spPr>
          <a:xfrm>
            <a:off x="1324193" y="3429000"/>
            <a:ext cx="6342434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MA" sz="6000" b="1" dirty="0">
                <a:solidFill>
                  <a:srgbClr val="002060"/>
                </a:solidFill>
              </a:rPr>
              <a:t>3 000</a:t>
            </a:r>
            <a:r>
              <a:rPr lang="ar-MA" sz="6000" b="1" dirty="0">
                <a:solidFill>
                  <a:srgbClr val="002060"/>
                </a:solidFill>
              </a:rPr>
              <a:t> </a:t>
            </a:r>
            <a:r>
              <a:rPr lang="fr-MA" sz="6000" b="1" dirty="0">
                <a:solidFill>
                  <a:srgbClr val="002060"/>
                </a:solidFill>
              </a:rPr>
              <a:t>m =</a:t>
            </a:r>
            <a:r>
              <a:rPr lang="ar-MA" sz="6000" b="1" dirty="0">
                <a:solidFill>
                  <a:srgbClr val="002060"/>
                </a:solidFill>
              </a:rPr>
              <a:t> </a:t>
            </a:r>
            <a:r>
              <a:rPr lang="ar-MA" sz="6000" b="1" dirty="0">
                <a:solidFill>
                  <a:srgbClr val="C00000"/>
                </a:solidFill>
              </a:rPr>
              <a:t>3</a:t>
            </a:r>
            <a:r>
              <a:rPr lang="ar-MA" sz="6000" b="1" dirty="0">
                <a:solidFill>
                  <a:srgbClr val="E98301"/>
                </a:solidFill>
              </a:rPr>
              <a:t> </a:t>
            </a:r>
            <a:r>
              <a:rPr lang="fr-MA" sz="6000" b="1" dirty="0">
                <a:solidFill>
                  <a:srgbClr val="002060"/>
                </a:solidFill>
              </a:rPr>
              <a:t>km </a:t>
            </a:r>
          </a:p>
        </p:txBody>
      </p:sp>
      <p:pic>
        <p:nvPicPr>
          <p:cNvPr id="1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C7AB0D-AB78-789F-7F56-5A9A721CCFD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964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6D3F3-165C-E644-0796-6F206BF99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D9CA7657-3DD0-21FD-5C75-FC7C91A601E1}"/>
              </a:ext>
            </a:extLst>
          </p:cNvPr>
          <p:cNvSpPr txBox="1"/>
          <p:nvPr/>
        </p:nvSpPr>
        <p:spPr>
          <a:xfrm>
            <a:off x="258838" y="811548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يتحقق من التحويل؟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يمكن أن أستعمل جدول التحويلات.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B5534F7-DA08-631D-F692-50901AD65A7A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84C95F35-CF62-D626-3C1A-B5D038B343A3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C247977F-61C0-FDEA-D717-7F370133CA8F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483F5FC3-BA8B-ECE3-8CB8-982FB6DA123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B8BEFE0B-8BA5-EC94-49B4-70DCE83013F6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AC575B6F-7CAA-8440-5950-4E6721261691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D8F5732B-9B5B-A7C5-6794-2AEA0099CCDE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15ABA536-7108-B69B-E63F-2F56C88372B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43C1B884-49BA-0D86-291F-833EF2A038FE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1613878D-9EB6-42DC-475C-A2527F22829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3A6287E3-583C-EB9D-83EB-F16A1EC31D59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B8D119C4-AB6A-115B-4245-CB6FF356A08C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3">
            <a:extLst>
              <a:ext uri="{FF2B5EF4-FFF2-40B4-BE49-F238E27FC236}">
                <a16:creationId xmlns:a16="http://schemas.microsoft.com/office/drawing/2014/main" id="{2F73DC7F-13B9-2988-E112-986535F8E5F9}"/>
              </a:ext>
            </a:extLst>
          </p:cNvPr>
          <p:cNvSpPr txBox="1"/>
          <p:nvPr/>
        </p:nvSpPr>
        <p:spPr>
          <a:xfrm>
            <a:off x="1324193" y="3429000"/>
            <a:ext cx="6342434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MA" sz="6000" b="1" dirty="0">
                <a:solidFill>
                  <a:srgbClr val="002060"/>
                </a:solidFill>
              </a:rPr>
              <a:t>3 000</a:t>
            </a:r>
            <a:r>
              <a:rPr lang="ar-MA" sz="6000" b="1" dirty="0">
                <a:solidFill>
                  <a:srgbClr val="002060"/>
                </a:solidFill>
              </a:rPr>
              <a:t> </a:t>
            </a:r>
            <a:r>
              <a:rPr lang="fr-MA" sz="6000" b="1" dirty="0">
                <a:solidFill>
                  <a:srgbClr val="002060"/>
                </a:solidFill>
              </a:rPr>
              <a:t>m =</a:t>
            </a:r>
            <a:r>
              <a:rPr lang="ar-MA" sz="6000" b="1" dirty="0">
                <a:solidFill>
                  <a:srgbClr val="002060"/>
                </a:solidFill>
              </a:rPr>
              <a:t> </a:t>
            </a:r>
            <a:r>
              <a:rPr lang="ar-MA" sz="6000" b="1" dirty="0">
                <a:solidFill>
                  <a:srgbClr val="C00000"/>
                </a:solidFill>
              </a:rPr>
              <a:t>3</a:t>
            </a:r>
            <a:r>
              <a:rPr lang="ar-MA" sz="6000" b="1" dirty="0">
                <a:solidFill>
                  <a:srgbClr val="E98301"/>
                </a:solidFill>
              </a:rPr>
              <a:t> </a:t>
            </a:r>
            <a:r>
              <a:rPr lang="fr-MA" sz="6000" b="1" dirty="0">
                <a:solidFill>
                  <a:srgbClr val="002060"/>
                </a:solidFill>
              </a:rPr>
              <a:t>km </a:t>
            </a:r>
          </a:p>
        </p:txBody>
      </p:sp>
      <p:pic>
        <p:nvPicPr>
          <p:cNvPr id="3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478B7F5-0F17-2C9B-1C33-19B84DAF314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0924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D8AE7-E73A-DBBF-5F10-C51D75E31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C89445F-0084-26A0-B032-4227A0D84306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، ننتقل إلى تحويلات قياسات السعة.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B9470BB-5676-D2C1-77AE-1CAE8E949D0C}"/>
              </a:ext>
            </a:extLst>
          </p:cNvPr>
          <p:cNvSpPr txBox="1"/>
          <p:nvPr/>
        </p:nvSpPr>
        <p:spPr>
          <a:xfrm>
            <a:off x="1284104" y="3039893"/>
            <a:ext cx="6641598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MA" sz="6000" b="1" dirty="0">
                <a:solidFill>
                  <a:srgbClr val="002060"/>
                </a:solidFill>
              </a:rPr>
              <a:t>800 ml =</a:t>
            </a:r>
            <a:r>
              <a:rPr lang="fr-MA" sz="6000" b="1" dirty="0">
                <a:solidFill>
                  <a:srgbClr val="FC8E00"/>
                </a:solidFill>
              </a:rPr>
              <a:t>………</a:t>
            </a:r>
            <a:r>
              <a:rPr lang="fr-MA" sz="6000" b="1" dirty="0">
                <a:solidFill>
                  <a:srgbClr val="002060"/>
                </a:solidFill>
              </a:rPr>
              <a:t> l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4B9A542-A217-8358-F7DE-1D6467F45A5A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FBAE017D-2F90-EC36-1EC7-FF6ABDEE2660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B78B40E9-4E3E-E7C5-B3D0-496B9649A50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070F45C9-D323-5AF4-235B-BF3E463CC4C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93A6236A-A631-56A2-AE14-4107177637E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0FB5EA22-5068-CF69-FF89-E073BF64F6F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EA47AFAF-79E5-AAE7-696A-6369BB4D65A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9367F909-F213-83BA-9B46-BE9B55E50C9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1DFEE49F-3F26-F8C7-3863-07EF9150716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5A042A9E-12CC-B2F4-E2FF-5471845AEB5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2FA544B-E788-D619-B8DC-A7B3E73F503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9A83575E-432C-7C8E-A508-1B754A591B1C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30CA9B-DF5E-8149-5CE2-0A02B94ADA6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1373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22C41-C31A-4DC8-1538-F964A8B7D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1D7B7164-2EE9-DDBF-D8BB-2EB70D964E67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، ننتقل إلى تحويلات قياسات السعة.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BF257EE-EDE0-F830-7AA0-7D90CA5E5CBF}"/>
              </a:ext>
            </a:extLst>
          </p:cNvPr>
          <p:cNvSpPr txBox="1"/>
          <p:nvPr/>
        </p:nvSpPr>
        <p:spPr>
          <a:xfrm>
            <a:off x="1284104" y="3039893"/>
            <a:ext cx="6641598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MA" sz="6000" b="1" dirty="0">
                <a:solidFill>
                  <a:srgbClr val="002060"/>
                </a:solidFill>
              </a:rPr>
              <a:t>800 ml =</a:t>
            </a:r>
            <a:r>
              <a:rPr lang="fr-MA" sz="6000" b="1" dirty="0">
                <a:solidFill>
                  <a:srgbClr val="FC8E00"/>
                </a:solidFill>
              </a:rPr>
              <a:t>………</a:t>
            </a:r>
            <a:r>
              <a:rPr lang="fr-MA" sz="6000" b="1" dirty="0">
                <a:solidFill>
                  <a:srgbClr val="002060"/>
                </a:solidFill>
              </a:rPr>
              <a:t> l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1126254-D521-E352-DA8F-8741851FD486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44DF9F6-1E05-F200-7209-C524C72B730A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24704D49-56BE-7684-5B86-B3AD1986E59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EE593005-186C-69E5-DA8B-A6AC295F54A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BEE1CFE8-6248-0DE6-F9C9-958D6EE49662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750C482C-D0E0-5236-B747-91844181ED7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784B2D01-1053-79D1-5D55-C3A75E02175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8CB0D4E0-CA76-A75A-F73F-E59372317B8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BA7E5F0E-FC43-942F-022C-5B664D58C1D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B5E1D9C3-E6D0-424B-37C9-B24FCB94C46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328E5E7C-498D-F108-2F31-A9D3D068EC5A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F66E67B9-B3E9-6950-AA5A-5CB6665B5DC8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8F95C1-BD71-7532-7617-B8A500A9306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0331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5A91E-C722-9165-1897-A0792FBF9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9CA0EA0-88E8-60CD-6489-4E3EDF1BFAEE}"/>
              </a:ext>
            </a:extLst>
          </p:cNvPr>
          <p:cNvSpPr txBox="1"/>
          <p:nvPr/>
        </p:nvSpPr>
        <p:spPr>
          <a:xfrm>
            <a:off x="647286" y="790862"/>
            <a:ext cx="6832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يمكن أن أستعين بجدول التحويلات.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5A0B7E9-D7C5-C2D2-7475-6BA6B0C719E4}"/>
              </a:ext>
            </a:extLst>
          </p:cNvPr>
          <p:cNvSpPr txBox="1"/>
          <p:nvPr/>
        </p:nvSpPr>
        <p:spPr>
          <a:xfrm>
            <a:off x="2266835" y="3429000"/>
            <a:ext cx="539979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6000" b="1" dirty="0">
                <a:solidFill>
                  <a:srgbClr val="002060"/>
                </a:solidFill>
              </a:rPr>
              <a:t>800 ml = </a:t>
            </a:r>
            <a:r>
              <a:rPr lang="fr-MA" sz="6000" b="1" dirty="0">
                <a:solidFill>
                  <a:srgbClr val="C00000"/>
                </a:solidFill>
              </a:rPr>
              <a:t>0,8</a:t>
            </a:r>
            <a:r>
              <a:rPr lang="fr-MA" sz="6000" b="1" dirty="0">
                <a:solidFill>
                  <a:srgbClr val="002060"/>
                </a:solidFill>
              </a:rPr>
              <a:t>  l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D3E93BC-8F37-19F1-B1B3-241B30ED6AA2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F1FC04C-5D0F-227A-DC5D-045A50F8E6D1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6A15BC7A-08AE-90EA-7213-93750B914763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5F23C1BB-6B44-E526-9788-9A48C6DAB825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0D398C2E-9F44-C126-CD60-EA9550365D9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9C579BF3-FCDB-6454-65BF-B23C46931F8F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FA4907FC-B2BD-372F-FD69-41BA369B310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15C85F64-4B18-7ACE-EB9C-C307F61D62D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377568D4-E593-EFE8-15FC-52E2BB89D50D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E4D610D6-4FBA-00B8-3F1B-E1035486B5B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2FFE6FB-EB8F-A020-0A21-699C263ECC6A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A5AA98B-EFDD-A4FE-5136-CD91A88E687F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D90A58B-4F05-5060-1371-43453E42045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A841D5A2-86CE-C87B-750D-38DDFB0647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723160"/>
              </p:ext>
            </p:extLst>
          </p:nvPr>
        </p:nvGraphicFramePr>
        <p:xfrm>
          <a:off x="1383912" y="4928141"/>
          <a:ext cx="6096000" cy="1336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29862251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87400403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535484845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71683871"/>
                    </a:ext>
                  </a:extLst>
                </a:gridCol>
              </a:tblGrid>
              <a:tr h="668236"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dl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ml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569509"/>
                  </a:ext>
                </a:extLst>
              </a:tr>
              <a:tr h="668236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0718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0726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46770-4C40-8D4D-F8EC-C33623130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AF2E4B3-F938-332E-ADF7-6E8D884430E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كم من ميلي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 في 7 لترات. اكتبوا الجواب.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C10E100-229C-D2B4-A7DA-F4DDA9A69D70}"/>
              </a:ext>
            </a:extLst>
          </p:cNvPr>
          <p:cNvSpPr txBox="1"/>
          <p:nvPr/>
        </p:nvSpPr>
        <p:spPr>
          <a:xfrm>
            <a:off x="1753842" y="3183815"/>
            <a:ext cx="5636315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MA" sz="6000" b="1" dirty="0">
                <a:solidFill>
                  <a:srgbClr val="002060"/>
                </a:solidFill>
              </a:rPr>
              <a:t>7 l =</a:t>
            </a:r>
            <a:r>
              <a:rPr lang="fr-MA" sz="6000" b="1" dirty="0">
                <a:solidFill>
                  <a:srgbClr val="E98301"/>
                </a:solidFill>
              </a:rPr>
              <a:t>………</a:t>
            </a:r>
            <a:r>
              <a:rPr lang="fr-MA" sz="6000" b="1" dirty="0">
                <a:solidFill>
                  <a:srgbClr val="002060"/>
                </a:solidFill>
              </a:rPr>
              <a:t>ml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71753EF-C0EA-7DE0-7F98-89BC92F1CF93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3C227D76-06A2-F891-7734-46B9B35D9C51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4DC4E569-DA78-7195-7F0F-1672DACAED4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25B0DD4E-F89E-3020-9906-164F355959C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E869019F-3D0A-1916-6EAA-61427695092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FB7FAC25-F5EB-9093-7BC4-B0FA07615D3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EBCDB47A-60E7-63BA-1FD8-4D66802997C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CE8ED7BC-8731-AAA7-B9B8-4F4F060F7B6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0D3D6F01-489B-68FA-3ADC-F98874FB3E8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7C792F12-713E-298B-9ECB-1E53C2E7B24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D6DC2E9-0E7B-E831-3C6F-70453CF97726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95BED75D-0F81-C5F2-D73C-92DB10CA29B5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689C274-1143-BBE9-131D-E2790434BFA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407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56F16-E23C-C001-608F-EAAD5064D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08B25FF-CF9F-40D6-466C-3BF1616392EA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D858742-B208-26E1-8DA6-857AD1F3CF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5BFA658-E356-3A6C-BCBC-2E7AAC6416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38B9849-46ED-FEC4-17BE-0A4F7AC59CE8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192F0E5-0C1B-2600-D388-97E1164E5A3A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F82641F2-FBBD-E715-8EF2-622999D8EBF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C8BAFAE4-E497-A107-A747-AC21C0E8035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F49DCF1F-DC55-7017-88FB-D5A18597A2B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B82537C1-AA4E-0821-64CD-E1D8FB80216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1455A349-D1FC-B9F1-F95A-18C57517ED8E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9B9A2010-BF08-081D-1597-3C8F3BE418D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DB73DE9C-001F-A26C-5662-E3DAF29AF4FD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4D99D07C-16AA-309A-EF33-B18083CECA6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C468D49-346B-092F-1BF4-1D17182BA4C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EABC67D8-5CE1-11C8-929F-BD1D19D8BBB3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10407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A58A1-B1E7-D977-AB6B-0E6A2BCE5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4B5696E-4A78-5ACB-2289-3619EA07058A}"/>
              </a:ext>
            </a:extLst>
          </p:cNvPr>
          <p:cNvSpPr txBox="1"/>
          <p:nvPr/>
        </p:nvSpPr>
        <p:spPr>
          <a:xfrm>
            <a:off x="-192901" y="821276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يتحقق؟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B94855C-DD88-CD50-A2F9-C96C32D61DAC}"/>
              </a:ext>
            </a:extLst>
          </p:cNvPr>
          <p:cNvSpPr txBox="1"/>
          <p:nvPr/>
        </p:nvSpPr>
        <p:spPr>
          <a:xfrm>
            <a:off x="1889559" y="3429000"/>
            <a:ext cx="516299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6000" b="1" dirty="0">
                <a:solidFill>
                  <a:srgbClr val="002060"/>
                </a:solidFill>
              </a:rPr>
              <a:t>7 l = </a:t>
            </a:r>
            <a:r>
              <a:rPr lang="fr-MA" sz="6000" b="1" dirty="0">
                <a:solidFill>
                  <a:srgbClr val="C00000"/>
                </a:solidFill>
              </a:rPr>
              <a:t>7 000 </a:t>
            </a:r>
            <a:r>
              <a:rPr lang="fr-MA" sz="6000" b="1" dirty="0">
                <a:solidFill>
                  <a:srgbClr val="002060"/>
                </a:solidFill>
              </a:rPr>
              <a:t>ml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D6F0BD4-0555-BDFD-9DEE-D1B2170C5610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F44EDCB-0974-C945-5FF7-C7AF43571462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2112CF0F-0DC0-2701-3BA7-11E729C6A64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082E9A88-16BC-E734-9048-95B680CBAE32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52ACCA35-6E11-612F-FB52-F9AD111D689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73804445-07C5-E5F0-3940-425732C4D61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B76FDCEA-4995-D9F1-F985-5AA0F41451B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AFA5D6E5-4136-67B5-D42B-09BC77201E0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FCEE7F37-CB6B-4A28-3DDF-49D293459E6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193BB32E-A957-8410-71FF-8B12EC3079EE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9260CA4-FADF-1094-9689-F02B95D2AD6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FB040BF9-F95F-A3F9-4DC0-63A46A602F6D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6495BB-7807-7A92-29BF-3E00D635372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E45FA357-111F-2EB5-5EA8-511DF3AC72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574779"/>
              </p:ext>
            </p:extLst>
          </p:nvPr>
        </p:nvGraphicFramePr>
        <p:xfrm>
          <a:off x="1383912" y="4928141"/>
          <a:ext cx="6096000" cy="1336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29862251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87400403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535484845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71683871"/>
                    </a:ext>
                  </a:extLst>
                </a:gridCol>
              </a:tblGrid>
              <a:tr h="668236"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dl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ml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569509"/>
                  </a:ext>
                </a:extLst>
              </a:tr>
              <a:tr h="668236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0718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3244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D58FA-E886-3132-7537-D939F689D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6E03D81-078C-E78F-64D1-9EC6E0F6260C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دور قياسات الكتلة. كم من ميلغرام في 90 غراما.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020BBE-7569-35F7-58F9-C1F70F3300D7}"/>
              </a:ext>
            </a:extLst>
          </p:cNvPr>
          <p:cNvSpPr txBox="1"/>
          <p:nvPr/>
        </p:nvSpPr>
        <p:spPr>
          <a:xfrm>
            <a:off x="1527572" y="3174087"/>
            <a:ext cx="6088856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MA" sz="6000" b="1" dirty="0">
                <a:solidFill>
                  <a:srgbClr val="002060"/>
                </a:solidFill>
              </a:rPr>
              <a:t>90 g =</a:t>
            </a:r>
            <a:r>
              <a:rPr lang="fr-MA" sz="6000" b="1" dirty="0">
                <a:solidFill>
                  <a:srgbClr val="FC8E00"/>
                </a:solidFill>
              </a:rPr>
              <a:t>………</a:t>
            </a:r>
            <a:r>
              <a:rPr lang="fr-MA" sz="6000" b="1" dirty="0">
                <a:solidFill>
                  <a:srgbClr val="002060"/>
                </a:solidFill>
              </a:rPr>
              <a:t>mg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5DF7CB6-C2F9-0401-8C23-057AFCFD2A61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52198C66-EFA6-B9CC-058D-1E48E49DF540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622DE971-CD08-B8D1-070E-2F9826D27F1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DCC2A6BD-B6BB-33E0-037F-38F8157A1562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57DB598E-A017-B660-D324-491B541F72E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83F1A40B-51F2-6351-A66E-8C98FFBCBCA3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4D636A78-1679-BF33-8529-0681B96E33B3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4E879021-857B-D71C-0BD5-76F07F98BC0B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654A4F5F-48A5-C243-C3A2-5EEE9E2A05CE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776071E4-0ADD-4FD8-1096-0689BD5DE2D2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5B449EE-B32B-805F-081C-4876918F7DC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FA4BA518-A7CC-578F-4582-BB09FF78BD20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294EDC5-6626-3F5F-A8F7-E39DF423099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0202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5D102-E90D-6C65-E830-64A6C2517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81EDEC0-AE10-B7B0-0C5F-89FDFFC2BE34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D82CBC0-F7A6-794D-CF7C-74B08F7FF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A1D97F-7564-EE63-754E-71E891B57FE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1027A4E-8526-4CD0-F90E-498E1B3DAD91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1A63E3D-90B6-697F-65EE-67B1E9FFA766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E5D4FF19-BE2C-868D-41D9-4B2DFE874836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4A30432A-E404-B002-208F-98025B5E370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B8857778-671E-E27F-40FA-8C8E4EE515A9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58DCC10A-B232-EBC6-4C92-594D7A4700D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76378E01-3B59-858E-107C-82679E75577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0E5270F7-8B9D-3F74-2F62-A97D5816A1EB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394BD7E3-B75A-DC8D-7B44-D20E2120DA8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9E3008F0-30B8-7821-D5F7-90B7CEBF72A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3AB9EF1-0C8B-700A-333E-BD60B136274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4DC586D-5165-9AF6-CFD2-EDA4733A8E03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6863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08579-87ED-2683-7003-AC7D19594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964D369C-4DD9-79F2-DBA6-71FEC79279C3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. من يش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رح كيف حصل على الجواب الصحيح.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F26B181-0513-D4B0-A113-62EEF620D8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4539FC7-58B2-AA8B-1C14-A0ED99212DFA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7C2AE69-384C-D526-8BDE-59E14135F580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072E8D31-A6E3-AB64-C307-3C5E0E9EA19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05A5F9D1-FB7A-518F-F33C-F5F9869DC6C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FA156A62-07C4-80D9-828E-88A9BF347486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765120FE-B13C-EAA2-DFAB-406F6CBD0FB2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6126DE2F-7DFB-F0A0-89D6-8A800F178D88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D454713D-2CD3-CCFF-5E5C-3E224F6DF43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C503E40A-61E2-08A6-08F6-12DD4D3F4F3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CD93312C-6DC9-B16B-0FCA-AF911EFEB76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3EFDDBF6-332F-A73E-AE64-252DEF07CE2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3FCAF793-0351-9CE1-70DB-70772E563659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3">
            <a:extLst>
              <a:ext uri="{FF2B5EF4-FFF2-40B4-BE49-F238E27FC236}">
                <a16:creationId xmlns:a16="http://schemas.microsoft.com/office/drawing/2014/main" id="{D6E3F932-C118-5D8A-251C-802EF48D1976}"/>
              </a:ext>
            </a:extLst>
          </p:cNvPr>
          <p:cNvSpPr txBox="1"/>
          <p:nvPr/>
        </p:nvSpPr>
        <p:spPr>
          <a:xfrm>
            <a:off x="1527572" y="3174087"/>
            <a:ext cx="6088856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MA" sz="6000" b="1" dirty="0">
                <a:solidFill>
                  <a:srgbClr val="002060"/>
                </a:solidFill>
              </a:rPr>
              <a:t>90 g =</a:t>
            </a:r>
            <a:r>
              <a:rPr lang="fr-MA" sz="6000" b="1" dirty="0">
                <a:solidFill>
                  <a:srgbClr val="FC8E00"/>
                </a:solidFill>
              </a:rPr>
              <a:t>………</a:t>
            </a:r>
            <a:r>
              <a:rPr lang="fr-MA" sz="6000" b="1" dirty="0">
                <a:solidFill>
                  <a:srgbClr val="002060"/>
                </a:solidFill>
              </a:rPr>
              <a:t>mg </a:t>
            </a:r>
          </a:p>
        </p:txBody>
      </p:sp>
    </p:spTree>
    <p:extLst>
      <p:ext uri="{BB962C8B-B14F-4D97-AF65-F5344CB8AC3E}">
        <p14:creationId xmlns:p14="http://schemas.microsoft.com/office/powerpoint/2010/main" val="400250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4ADA-3F29-33C6-F3C1-CA0382680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3DF93549-28B3-35FB-D570-8D880DCB39D0}"/>
              </a:ext>
            </a:extLst>
          </p:cNvPr>
          <p:cNvSpPr txBox="1"/>
          <p:nvPr/>
        </p:nvSpPr>
        <p:spPr>
          <a:xfrm>
            <a:off x="258838" y="811548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52F7BD4-6914-132C-4FAD-852FC7D84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E0355C5-1562-4CDB-5A02-4CB988811667}"/>
              </a:ext>
            </a:extLst>
          </p:cNvPr>
          <p:cNvSpPr txBox="1"/>
          <p:nvPr/>
        </p:nvSpPr>
        <p:spPr>
          <a:xfrm>
            <a:off x="1889560" y="3429000"/>
            <a:ext cx="5590352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MA" sz="4800" b="1" dirty="0">
                <a:solidFill>
                  <a:srgbClr val="002060"/>
                </a:solidFill>
              </a:rPr>
              <a:t>90 g =   </a:t>
            </a:r>
            <a:r>
              <a:rPr lang="fr-MA" sz="4800" b="1" dirty="0">
                <a:solidFill>
                  <a:srgbClr val="C00000"/>
                </a:solidFill>
              </a:rPr>
              <a:t>90 000 </a:t>
            </a:r>
            <a:r>
              <a:rPr lang="fr-MA" sz="4800" b="1" dirty="0">
                <a:solidFill>
                  <a:srgbClr val="002060"/>
                </a:solidFill>
              </a:rPr>
              <a:t>mg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999A62B-DFDF-877C-79A1-0E1E77A71BF0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1F7581B-1763-DA26-0ED7-BBEEA54F0BBF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8DD131C0-581A-4233-2A4A-7BBC800037A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57090351-33F8-A9F0-B9DD-CEA90005AC6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68D071D7-584D-18C5-FC2B-09953B56A28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9DE4D116-F2F7-C476-CB83-E46869F39FD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3E2CE52D-E2F1-9562-E9BD-BD6DF664EF73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B0A011B4-5D5C-873D-E3D6-85BC2DA0EAA9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6F9FE8E7-344F-4FB3-BB99-A43F885D8702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4A8479D9-94A1-DF5D-B71F-D12E71189F1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4C70070-7FF6-9F44-CAAF-2B6C2D85FBC2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D8FAE19-477D-6620-9653-320F13D91D12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97548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48DF1-DD4A-6C64-5136-D37A0A713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D05AD1F-C23C-29F4-AD56-D2A3B36281DC}"/>
              </a:ext>
            </a:extLst>
          </p:cNvPr>
          <p:cNvSpPr txBox="1"/>
          <p:nvPr/>
        </p:nvSpPr>
        <p:spPr>
          <a:xfrm>
            <a:off x="258838" y="811548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يتحقق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fh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ACC36F0-9538-A4EB-A895-0271CB07F2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4640D7B-372E-2C02-2CF0-4715723E9D1B}"/>
              </a:ext>
            </a:extLst>
          </p:cNvPr>
          <p:cNvSpPr txBox="1"/>
          <p:nvPr/>
        </p:nvSpPr>
        <p:spPr>
          <a:xfrm>
            <a:off x="1819808" y="2663411"/>
            <a:ext cx="5590352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MA" sz="4800" b="1" dirty="0">
                <a:solidFill>
                  <a:srgbClr val="002060"/>
                </a:solidFill>
              </a:rPr>
              <a:t>90 g =   </a:t>
            </a:r>
            <a:r>
              <a:rPr lang="fr-MA" sz="4800" b="1" dirty="0">
                <a:solidFill>
                  <a:srgbClr val="C00000"/>
                </a:solidFill>
              </a:rPr>
              <a:t>90 000 </a:t>
            </a:r>
            <a:r>
              <a:rPr lang="fr-MA" sz="4800" b="1" dirty="0">
                <a:solidFill>
                  <a:srgbClr val="002060"/>
                </a:solidFill>
              </a:rPr>
              <a:t>mg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E0A6633-5998-15DA-6706-6D2A5215351F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D5B0BAB-60CB-9BFB-69C2-CD3C673933B9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7E4A5035-4302-458E-6737-7FFF7AF4DA73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E5244B11-7702-A914-434F-DE7620B7128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B297AAD8-CE8E-1B5C-49CD-6496C3CD6EA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0BF016D0-A89D-9B7B-0E61-8BEFD521F84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1E2D3605-4069-8E6D-3E2C-7E2A35FF8DE6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10093831-D02B-86C8-70B1-DABA1EFF6C7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F52019CF-79B1-074F-0CC0-729BFF7ECE67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B51FE11E-7029-CC9A-C6B1-B85B4B033A9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468AF18-6500-F09D-D6A4-102146B2FE7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FCE38A0F-7DE7-7B02-AE14-40BBA2303001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EFBE969A-B765-BC13-2E2A-9792C104C5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006194"/>
              </p:ext>
            </p:extLst>
          </p:nvPr>
        </p:nvGraphicFramePr>
        <p:xfrm>
          <a:off x="1383912" y="4928141"/>
          <a:ext cx="6096000" cy="1336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83504932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298622517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874004037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53548484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471683871"/>
                    </a:ext>
                  </a:extLst>
                </a:gridCol>
              </a:tblGrid>
              <a:tr h="668236">
                <a:tc>
                  <a:txBody>
                    <a:bodyPr/>
                    <a:lstStyle/>
                    <a:p>
                      <a:pPr algn="ctr"/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g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dg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cg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dirty="0"/>
                        <a:t>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569509"/>
                  </a:ext>
                </a:extLst>
              </a:tr>
              <a:tr h="668236">
                <a:tc>
                  <a:txBody>
                    <a:bodyPr/>
                    <a:lstStyle/>
                    <a:p>
                      <a:pPr algn="ctr"/>
                      <a:r>
                        <a:rPr lang="ar-MA" sz="3200" dirty="0"/>
                        <a:t>9</a:t>
                      </a:r>
                      <a:endParaRPr lang="fr-M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/>
                        <a:t>0</a:t>
                      </a:r>
                      <a:endParaRPr lang="fr-M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0718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8459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B748A-E725-CC71-1D70-5A0C32898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D74D3A-28C1-A7FE-C549-87687DE88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9D01324-4B36-8D40-B982-0E0C27B4DF02}"/>
              </a:ext>
            </a:extLst>
          </p:cNvPr>
          <p:cNvSpPr txBox="1"/>
          <p:nvPr/>
        </p:nvSpPr>
        <p:spPr>
          <a:xfrm>
            <a:off x="466531" y="858759"/>
            <a:ext cx="7059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كراساتكم، الصفحة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b="1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63</a:t>
            </a:r>
            <a:r>
              <a:rPr lang="ar-SA" b="1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أنجزوا النشاط رقم 13. لديكم دقيقتان فقط ثم نصحح.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2D8C1D7-B9A7-51AF-1065-1067D046B1AC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802846AF-2505-0F3D-64C2-479A80D336FC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230EE089-9E7C-59AA-B5A6-66F6F859096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79C0655D-007E-43FF-CE42-015B154BC5F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0A03961B-B2EB-C49E-3000-6947551A75FB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5EBC6BE1-9B58-BFE9-5B67-219459EBFAE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786F90AC-5EBA-B0B4-40F7-66597F65BB5A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759A83E1-9031-3FE5-E6C6-F6E7BCEE6CA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1183F4F8-06F4-8E82-8955-8CB71AFADD2D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FF2E6F20-D3CB-DE26-4EB2-4125984BF6B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8B91462-A2E2-A1F9-B24E-2AB0C79C9D1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439FC40-111A-8172-E831-1CA5C4699555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3138197F-8886-24C9-55AF-CD7E12D22757}"/>
              </a:ext>
            </a:extLst>
          </p:cNvPr>
          <p:cNvGrpSpPr/>
          <p:nvPr/>
        </p:nvGrpSpPr>
        <p:grpSpPr>
          <a:xfrm>
            <a:off x="642938" y="1997286"/>
            <a:ext cx="7550943" cy="4168489"/>
            <a:chOff x="401216" y="2391421"/>
            <a:chExt cx="8244075" cy="416848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E79BB3B-A1E6-0A84-FD1D-C00CE5884D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216" y="2391421"/>
              <a:ext cx="3843618" cy="4056032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7D92ED5-B3E6-2B44-2430-F63C136AE0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1532" y="2391421"/>
              <a:ext cx="4253759" cy="41684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1321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04149-0A62-4FD5-A263-2A9CDA5FF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5A8463-4447-EF8D-9CDC-6FB3F32496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D7AF47-8CAD-8D8F-BB31-BA6DEC8DAF96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B2B2540-72C6-CAC4-4E7B-DC68495D9660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958FC770-6468-2784-8419-0AC715F482B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B1F8C8EB-1880-02DE-5472-B0F67F854E72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60C97232-369A-E99A-3E92-C35F488D23C9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BB8067D4-1722-FACD-76ED-C3779601B0AF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7FEB4EB7-453F-CB81-4915-C96E2961C588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97F86F72-7375-4011-4884-5B474638C00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B940CB41-F302-67B2-DED5-F4BF028B11D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A972E70B-AFF9-86AA-8C4D-FE5633B45920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03D57D5-F13B-95D8-7FAD-E06289A03206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55D32A8-4C1B-8CA2-F863-6E06C5C5498B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4DEDC47B-0A8E-66A6-95B2-734EF945BE7F}"/>
              </a:ext>
            </a:extLst>
          </p:cNvPr>
          <p:cNvSpPr txBox="1"/>
          <p:nvPr/>
        </p:nvSpPr>
        <p:spPr>
          <a:xfrm>
            <a:off x="1102876" y="812802"/>
            <a:ext cx="62568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التمرين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13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5A563A-1E71-200C-334C-B65CE4460E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081" y="2358967"/>
            <a:ext cx="7629838" cy="285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07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8C232-3DF0-7AED-9F05-374DCAB6A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E8723580-9EDE-398E-710B-DF1A365F0AE2}"/>
              </a:ext>
            </a:extLst>
          </p:cNvPr>
          <p:cNvGrpSpPr/>
          <p:nvPr/>
        </p:nvGrpSpPr>
        <p:grpSpPr>
          <a:xfrm>
            <a:off x="1140912" y="2823045"/>
            <a:ext cx="6780783" cy="2185510"/>
            <a:chOff x="1007706" y="4252612"/>
            <a:chExt cx="6780783" cy="218551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28288A4A-9E05-9ACB-5EE3-C47883AA8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7706" y="4252612"/>
              <a:ext cx="6780783" cy="218551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E34EE56-3B5A-B149-AED8-75657799FA44}"/>
                </a:ext>
              </a:extLst>
            </p:cNvPr>
            <p:cNvSpPr txBox="1"/>
            <p:nvPr/>
          </p:nvSpPr>
          <p:spPr>
            <a:xfrm>
              <a:off x="2195638" y="4588944"/>
              <a:ext cx="8661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fr-MA" b="1" dirty="0"/>
            </a:p>
            <a:p>
              <a:r>
                <a:rPr lang="fr-FR" b="1" dirty="0">
                  <a:solidFill>
                    <a:srgbClr val="FF0000"/>
                  </a:solidFill>
                </a:rPr>
                <a:t>5 500</a:t>
              </a:r>
              <a:endParaRPr lang="fr-MA" b="1" dirty="0">
                <a:solidFill>
                  <a:srgbClr val="00B050"/>
                </a:solidFill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EF77C69-8FDF-9BEF-978A-6F41F3BAAB12}"/>
                </a:ext>
              </a:extLst>
            </p:cNvPr>
            <p:cNvSpPr txBox="1"/>
            <p:nvPr/>
          </p:nvSpPr>
          <p:spPr>
            <a:xfrm>
              <a:off x="6266778" y="4588943"/>
              <a:ext cx="6786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fr-MA" b="1" dirty="0"/>
            </a:p>
            <a:p>
              <a:r>
                <a:rPr lang="fr-MA" b="1" dirty="0">
                  <a:solidFill>
                    <a:srgbClr val="FF0000"/>
                  </a:solidFill>
                </a:rPr>
                <a:t>2,5</a:t>
              </a:r>
              <a:endParaRPr lang="fr-MA" b="1" dirty="0">
                <a:solidFill>
                  <a:srgbClr val="00B050"/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777C58E-687E-4A10-5FAE-3D429FF41D31}"/>
                </a:ext>
              </a:extLst>
            </p:cNvPr>
            <p:cNvSpPr txBox="1"/>
            <p:nvPr/>
          </p:nvSpPr>
          <p:spPr>
            <a:xfrm>
              <a:off x="6110590" y="5028330"/>
              <a:ext cx="6786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fr-MA" b="1" dirty="0"/>
            </a:p>
            <a:p>
              <a:r>
                <a:rPr lang="fr-MA" b="1" dirty="0">
                  <a:solidFill>
                    <a:srgbClr val="FF0000"/>
                  </a:solidFill>
                </a:rPr>
                <a:t>0,15</a:t>
              </a:r>
              <a:endParaRPr lang="fr-MA" b="1" dirty="0">
                <a:solidFill>
                  <a:srgbClr val="00B050"/>
                </a:solidFill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4D229C8A-DE5E-487E-B043-5226A8986C6D}"/>
                </a:ext>
              </a:extLst>
            </p:cNvPr>
            <p:cNvSpPr txBox="1"/>
            <p:nvPr/>
          </p:nvSpPr>
          <p:spPr>
            <a:xfrm>
              <a:off x="6110590" y="5758003"/>
              <a:ext cx="6786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84A73AF-BA61-3F7F-6A9D-3C27A5C22A2F}"/>
                </a:ext>
              </a:extLst>
            </p:cNvPr>
            <p:cNvSpPr txBox="1"/>
            <p:nvPr/>
          </p:nvSpPr>
          <p:spPr>
            <a:xfrm>
              <a:off x="2289411" y="5046951"/>
              <a:ext cx="6786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fr-MA" b="1" dirty="0"/>
            </a:p>
            <a:p>
              <a:r>
                <a:rPr lang="fr-MA" b="1" dirty="0">
                  <a:solidFill>
                    <a:srgbClr val="FF0000"/>
                  </a:solidFill>
                </a:rPr>
                <a:t>3</a:t>
              </a:r>
              <a:endParaRPr lang="fr-MA" b="1" dirty="0">
                <a:solidFill>
                  <a:srgbClr val="00B050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6C0AC5D5-5214-88A3-D1C2-9573FD26A726}"/>
                </a:ext>
              </a:extLst>
            </p:cNvPr>
            <p:cNvSpPr txBox="1"/>
            <p:nvPr/>
          </p:nvSpPr>
          <p:spPr>
            <a:xfrm>
              <a:off x="2069824" y="5481004"/>
              <a:ext cx="8661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fr-MA" b="1" dirty="0"/>
            </a:p>
            <a:p>
              <a:r>
                <a:rPr lang="fr-MA" b="1" dirty="0">
                  <a:solidFill>
                    <a:srgbClr val="FF0000"/>
                  </a:solidFill>
                </a:rPr>
                <a:t>4 000</a:t>
              </a:r>
              <a:endParaRPr lang="fr-MA" b="1" dirty="0">
                <a:solidFill>
                  <a:srgbClr val="00B050"/>
                </a:solidFill>
              </a:endParaRPr>
            </a:p>
          </p:txBody>
        </p:sp>
      </p:grpSp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1A2049-C736-DD33-EEA9-7F167F855C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04B19CE7-56F1-E689-17E9-6C9D3ED743E7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0B42F2D9-BC43-3A30-B6CD-BB5AD54A703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1E9BC9BA-814D-0522-660F-BCDC5F2EB32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9B37D1E9-9AE0-36F1-EA64-04A787840B9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756229A0-3DCC-BEC5-BDFC-AA786A425D9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E317BC8E-C634-DA64-F338-CCBD9B853C22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EA2D34F4-96D5-B39D-5A1C-0B3B030A43DD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22FB4357-5223-4BC2-7219-0F7B4EA8116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87608A73-52A6-6186-12D3-B49E2A2D879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5CBE797B-D44C-91F1-784D-FF7A2062DDF0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F70E101-26C4-0DA3-FD26-63D04B4C952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5572A82-1B1C-F42C-AC91-F4EDB6BBB28C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2D81C104-23A1-81FA-93DF-258E275EC2ED}"/>
              </a:ext>
            </a:extLst>
          </p:cNvPr>
          <p:cNvSpPr txBox="1"/>
          <p:nvPr/>
        </p:nvSpPr>
        <p:spPr>
          <a:xfrm>
            <a:off x="2817841" y="86542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ZoneTexte 11">
            <a:extLst>
              <a:ext uri="{FF2B5EF4-FFF2-40B4-BE49-F238E27FC236}">
                <a16:creationId xmlns:a16="http://schemas.microsoft.com/office/drawing/2014/main" id="{875D374C-F6B2-8BDC-9A48-A9C943CE5795}"/>
              </a:ext>
            </a:extLst>
          </p:cNvPr>
          <p:cNvSpPr txBox="1"/>
          <p:nvPr/>
        </p:nvSpPr>
        <p:spPr>
          <a:xfrm>
            <a:off x="4089959" y="3223024"/>
            <a:ext cx="1013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MA" b="1" dirty="0"/>
          </a:p>
          <a:p>
            <a:r>
              <a:rPr lang="fr-MA" b="1" dirty="0">
                <a:solidFill>
                  <a:srgbClr val="FF0000"/>
                </a:solidFill>
              </a:rPr>
              <a:t>25 000</a:t>
            </a:r>
            <a:endParaRPr lang="fr-MA" b="1" dirty="0">
              <a:solidFill>
                <a:srgbClr val="00B050"/>
              </a:solidFill>
            </a:endParaRPr>
          </a:p>
        </p:txBody>
      </p:sp>
      <p:sp>
        <p:nvSpPr>
          <p:cNvPr id="5" name="ZoneTexte 11">
            <a:extLst>
              <a:ext uri="{FF2B5EF4-FFF2-40B4-BE49-F238E27FC236}">
                <a16:creationId xmlns:a16="http://schemas.microsoft.com/office/drawing/2014/main" id="{8FB3F28D-341F-EB4C-E31D-3B4B0D445C28}"/>
              </a:ext>
            </a:extLst>
          </p:cNvPr>
          <p:cNvSpPr txBox="1"/>
          <p:nvPr/>
        </p:nvSpPr>
        <p:spPr>
          <a:xfrm>
            <a:off x="4531303" y="3620384"/>
            <a:ext cx="1013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MA" b="1" dirty="0"/>
          </a:p>
          <a:p>
            <a:r>
              <a:rPr lang="fr-MA" b="1" dirty="0">
                <a:solidFill>
                  <a:srgbClr val="FF0000"/>
                </a:solidFill>
              </a:rPr>
              <a:t>0,5</a:t>
            </a:r>
            <a:endParaRPr lang="fr-MA" b="1" dirty="0">
              <a:solidFill>
                <a:srgbClr val="00B050"/>
              </a:solidFill>
            </a:endParaRPr>
          </a:p>
        </p:txBody>
      </p:sp>
      <p:sp>
        <p:nvSpPr>
          <p:cNvPr id="30" name="ZoneTexte 11">
            <a:extLst>
              <a:ext uri="{FF2B5EF4-FFF2-40B4-BE49-F238E27FC236}">
                <a16:creationId xmlns:a16="http://schemas.microsoft.com/office/drawing/2014/main" id="{8665E149-7001-140C-D781-6921EC1688F5}"/>
              </a:ext>
            </a:extLst>
          </p:cNvPr>
          <p:cNvSpPr txBox="1"/>
          <p:nvPr/>
        </p:nvSpPr>
        <p:spPr>
          <a:xfrm>
            <a:off x="4506676" y="4083761"/>
            <a:ext cx="1013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MA" b="1" dirty="0"/>
          </a:p>
          <a:p>
            <a:r>
              <a:rPr lang="ar-MA" b="1" dirty="0">
                <a:solidFill>
                  <a:srgbClr val="FF0000"/>
                </a:solidFill>
              </a:rPr>
              <a:t>25</a:t>
            </a:r>
            <a:endParaRPr lang="fr-MA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47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C30EA-9933-61B8-FBDF-26FE71980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6F43F65-AB17-0609-3CF7-ACD4DB0D393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5777DBC-DE5F-C57B-8BCD-4FA67479F837}"/>
              </a:ext>
            </a:extLst>
          </p:cNvPr>
          <p:cNvSpPr/>
          <p:nvPr/>
        </p:nvSpPr>
        <p:spPr>
          <a:xfrm>
            <a:off x="1203468" y="2984894"/>
            <a:ext cx="5887617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SA" sz="2000" b="1" kern="0" dirty="0">
                <a:solidFill>
                  <a:srgbClr val="E9830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حَلٌ مَسائِلَ وَضْعِيَاتِ الْبَحْثِ عَنِ الْكُلِّ أَوِ الْجُزْءِ </a:t>
            </a:r>
            <a:r>
              <a:rPr lang="fr-FR" sz="2000" b="1" kern="0" dirty="0">
                <a:solidFill>
                  <a:srgbClr val="E9830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2000" b="1" kern="0" dirty="0">
                <a:solidFill>
                  <a:srgbClr val="E9830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الْأَجْزَاءُ</a:t>
            </a:r>
          </a:p>
          <a:p>
            <a:pPr lvl="0" algn="ctr" rtl="1">
              <a:defRPr/>
            </a:pPr>
            <a:r>
              <a:rPr lang="ar-SA" sz="2000" b="1" kern="0" dirty="0">
                <a:solidFill>
                  <a:srgbClr val="E9830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مُتَسَاوِيَةٌ). و وَضْعِيَاتِ التَّحَوُّلِ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EC47DE1-510A-4845-89A7-9310F43352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487672" y="3346513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9B8D478-1234-D34F-9DCC-CC5DCE1A5C44}"/>
              </a:ext>
            </a:extLst>
          </p:cNvPr>
          <p:cNvSpPr/>
          <p:nvPr/>
        </p:nvSpPr>
        <p:spPr>
          <a:xfrm>
            <a:off x="2501898" y="2358902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97DAE22-41FC-1952-5B8F-BDFEA6E27AEC}"/>
              </a:ext>
            </a:extLst>
          </p:cNvPr>
          <p:cNvSpPr>
            <a:spLocks noChangeAspect="1"/>
          </p:cNvSpPr>
          <p:nvPr/>
        </p:nvSpPr>
        <p:spPr>
          <a:xfrm>
            <a:off x="5500032" y="2406143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3833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599F1-8DA7-AD43-FAAA-A560C658D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ACA5A8-9CC9-2334-B8EC-DEA93835EE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569FBFA2-38E7-CAF3-DC3A-2C800FFF597D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2714D243-AB78-EB1B-66A2-EF4A0AE66DAC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54CEDD82-BAC9-B0FB-8906-F1E8145B3DE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9F11E74A-9BDD-9FCF-C018-DBCDE4730A0E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8CBC89C4-6D13-AA9E-4E35-AEE285E861B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DC89916F-EBB9-3CCA-91DB-BA2214747BF2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152F47F9-C631-E962-DF9E-9932B44BB98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F161A877-A23E-A4DA-04B4-FCB4F87DDD4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C7CC09C2-FC24-6980-1BCB-0AEB7182CD1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4F8A8E93-2745-179B-5825-8DEEA6EC01B2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D87F32C-8772-C8B4-0C8B-7BC882A476EA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5736985-1B95-FB80-5F51-F7622A9DA646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327B4DA6-AA19-9401-0032-B9BE03E5E14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39BBD4B-B485-8226-353B-17D2C418821D}"/>
              </a:ext>
            </a:extLst>
          </p:cNvPr>
          <p:cNvSpPr txBox="1"/>
          <p:nvPr/>
        </p:nvSpPr>
        <p:spPr>
          <a:xfrm>
            <a:off x="2893671" y="930547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r>
              <a:rPr lang="fr-MA" sz="2000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24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FF18F-16C6-F4DD-0D1B-A095E3B4A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5FFBC24-2DB5-265B-7EFE-79C46212AB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864D097A-B546-05A1-2C49-81E12A910651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8B8E4236-4D6E-AAD3-92EA-E34B6DD73F6E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169B51F5-F4C1-6992-1F0E-67FBE6D5F2F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F6878DE3-63F9-40C0-127A-66988C3D2128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F3FF1E18-9E53-68BC-87E5-07489A86C26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18D571EF-37CB-BB82-787D-8372976A2DF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9A9AD206-890C-DA8C-E752-51E6B74DCF8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AAFC19E4-E406-A6C5-5A75-B626B1D2CC50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9F9B82A7-50D2-67C2-1283-C9389D586A3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A93050FA-710A-F532-0836-4DC44929A69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431D011F-0FF1-2FD2-4D0F-1714229D4BA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D161908-80D8-8B6D-DB6A-DF25F48DF02A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B8A3304-8258-752E-5609-4FC4FC9486DC}"/>
              </a:ext>
            </a:extLst>
          </p:cNvPr>
          <p:cNvGrpSpPr/>
          <p:nvPr/>
        </p:nvGrpSpPr>
        <p:grpSpPr>
          <a:xfrm>
            <a:off x="295469" y="1907889"/>
            <a:ext cx="8279364" cy="4197953"/>
            <a:chOff x="304799" y="2341677"/>
            <a:chExt cx="8279364" cy="3848139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D6232EC-8D0E-5DC3-946B-0A12FEE9D5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41233"/>
            <a:stretch>
              <a:fillRect/>
            </a:stretch>
          </p:blipFill>
          <p:spPr>
            <a:xfrm>
              <a:off x="304799" y="3965509"/>
              <a:ext cx="8279364" cy="2224307"/>
            </a:xfrm>
            <a:prstGeom prst="round2SameRect">
              <a:avLst>
                <a:gd name="adj1" fmla="val 0"/>
                <a:gd name="adj2" fmla="val 8390"/>
              </a:avLst>
            </a:prstGeom>
          </p:spPr>
        </p:pic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B301B48-4019-9474-1FCA-75C83BA739A7}"/>
                </a:ext>
              </a:extLst>
            </p:cNvPr>
            <p:cNvSpPr/>
            <p:nvPr/>
          </p:nvSpPr>
          <p:spPr>
            <a:xfrm>
              <a:off x="889336" y="2341677"/>
              <a:ext cx="7041689" cy="1056573"/>
            </a:xfrm>
            <a:prstGeom prst="roundRect">
              <a:avLst>
                <a:gd name="adj" fmla="val 10421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SA" sz="2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يُرِيدُ بَائِعُ حَلْوَى تَوْزِيعَ </a:t>
              </a:r>
              <a:r>
                <a:rPr lang="ar-MA" sz="2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216</a:t>
              </a:r>
              <a:r>
                <a:rPr lang="ar-SA" sz="2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قِطْعَةَ حَلْوَى بِالتَّسَاوِي عَلَى </a:t>
              </a:r>
              <a:r>
                <a:rPr lang="ar-MA" sz="2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9</a:t>
              </a:r>
              <a:r>
                <a:rPr lang="ar-SA" sz="2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عُلَبٍ.</a:t>
              </a:r>
              <a:endParaRPr lang="fr-MA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/>
              <a:r>
                <a:rPr lang="ar-SA" sz="2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كَمْ قِطْعَةَ حَلْوَى فِي كُلِّ عُلْبَةٍ؟</a:t>
              </a:r>
              <a:endParaRPr lang="fr-MA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D35E0BCF-34EB-C12B-52AB-9A76CCAF74A7}"/>
              </a:ext>
            </a:extLst>
          </p:cNvPr>
          <p:cNvSpPr txBox="1"/>
          <p:nvPr/>
        </p:nvSpPr>
        <p:spPr>
          <a:xfrm>
            <a:off x="1231973" y="938768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بحل المسألة التالية، لديكم 5 دقائق.</a:t>
            </a:r>
            <a:endParaRPr lang="ar-MA" sz="2000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45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F8F9B-EE38-9D34-A813-5A47C31D6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2B390A-45AA-570F-5F55-BE48807337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F44995D-CAE9-028C-9F24-1FA7D6026B43}"/>
              </a:ext>
            </a:extLst>
          </p:cNvPr>
          <p:cNvSpPr txBox="1"/>
          <p:nvPr/>
        </p:nvSpPr>
        <p:spPr>
          <a:xfrm>
            <a:off x="1" y="858759"/>
            <a:ext cx="7525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5006406-D4E1-CC5A-A8FB-6C7D2AD7F561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9E619A4E-8ECD-80A6-BC0C-E7AA12BD8E32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45FF4EE8-55C1-043B-3318-82AD97763D8C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DFDAFAD5-5A9B-0170-FBF9-A89152652FCC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35B6724C-21AF-1ADE-AB06-4563F0963BB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5845691E-2FEC-A886-62AB-D75E3CAF9CA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8678C540-1534-65DD-0952-5E86A9F8C4ED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76E04776-BAFA-76E7-B70C-4617834B40E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EBCAEB89-826A-B93A-F650-7F59CE2D069E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85203FAC-9A80-E8FB-DD80-7AFFA0538AE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48CBFC1-5FA4-16D1-B9CD-16333BAD0BE7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F331AF0-8437-1558-CC29-0DDFDE9D96CB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0C0E7F5-E1E5-8EA8-B0AE-5F3476F09B0C}"/>
              </a:ext>
            </a:extLst>
          </p:cNvPr>
          <p:cNvGrpSpPr/>
          <p:nvPr/>
        </p:nvGrpSpPr>
        <p:grpSpPr>
          <a:xfrm>
            <a:off x="373226" y="1932930"/>
            <a:ext cx="8279364" cy="4505446"/>
            <a:chOff x="373226" y="1932930"/>
            <a:chExt cx="8279364" cy="450544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1C4EDE1-2F60-A337-A60A-B229F1E7C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41233"/>
            <a:stretch>
              <a:fillRect/>
            </a:stretch>
          </p:blipFill>
          <p:spPr>
            <a:xfrm>
              <a:off x="373226" y="3823517"/>
              <a:ext cx="8279364" cy="2614859"/>
            </a:xfrm>
            <a:prstGeom prst="round2SameRect">
              <a:avLst>
                <a:gd name="adj1" fmla="val 0"/>
                <a:gd name="adj2" fmla="val 8390"/>
              </a:avLst>
            </a:prstGeom>
          </p:spPr>
        </p:pic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8D88744D-F73F-924D-3D06-591649724C77}"/>
                </a:ext>
              </a:extLst>
            </p:cNvPr>
            <p:cNvGrpSpPr/>
            <p:nvPr/>
          </p:nvGrpSpPr>
          <p:grpSpPr>
            <a:xfrm>
              <a:off x="726496" y="4287888"/>
              <a:ext cx="7623601" cy="2150488"/>
              <a:chOff x="726496" y="4287888"/>
              <a:chExt cx="7623601" cy="2150488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407A2B6B-F3E5-DFAE-663E-C3B0049CC20E}"/>
                  </a:ext>
                </a:extLst>
              </p:cNvPr>
              <p:cNvGrpSpPr/>
              <p:nvPr/>
            </p:nvGrpSpPr>
            <p:grpSpPr>
              <a:xfrm>
                <a:off x="726496" y="4287888"/>
                <a:ext cx="2537927" cy="866874"/>
                <a:chOff x="814987" y="4354928"/>
                <a:chExt cx="2537927" cy="931368"/>
              </a:xfrm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5D5871B0-E185-982E-F2A1-ED590EF33A2D}"/>
                    </a:ext>
                  </a:extLst>
                </p:cNvPr>
                <p:cNvSpPr/>
                <p:nvPr/>
              </p:nvSpPr>
              <p:spPr>
                <a:xfrm>
                  <a:off x="814987" y="4354928"/>
                  <a:ext cx="2537927" cy="447869"/>
                </a:xfrm>
                <a:prstGeom prst="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MA" sz="2000" b="1" dirty="0">
                      <a:solidFill>
                        <a:srgbClr val="C00000"/>
                      </a:solidFill>
                    </a:rPr>
                    <a:t>216</a:t>
                  </a:r>
                  <a:endParaRPr lang="fr-FR" sz="20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FCC45706-BC17-41D7-D695-148007D45A7A}"/>
                    </a:ext>
                  </a:extLst>
                </p:cNvPr>
                <p:cNvSpPr/>
                <p:nvPr/>
              </p:nvSpPr>
              <p:spPr>
                <a:xfrm>
                  <a:off x="831305" y="4838424"/>
                  <a:ext cx="471046" cy="447872"/>
                </a:xfrm>
                <a:prstGeom prst="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0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FDCE592B-8788-4F95-BFD3-BFF042D6D892}"/>
                    </a:ext>
                  </a:extLst>
                </p:cNvPr>
                <p:cNvSpPr/>
                <p:nvPr/>
              </p:nvSpPr>
              <p:spPr>
                <a:xfrm>
                  <a:off x="2878086" y="4836410"/>
                  <a:ext cx="471046" cy="447869"/>
                </a:xfrm>
                <a:prstGeom prst="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rgbClr val="FF0000"/>
                      </a:solidFill>
                    </a:rPr>
                    <a:t>24</a:t>
                  </a:r>
                  <a:endParaRPr lang="fr-FR" sz="2000" b="1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55CE3F0-39D5-3C62-0A6F-CB253B009730}"/>
                  </a:ext>
                </a:extLst>
              </p:cNvPr>
              <p:cNvSpPr/>
              <p:nvPr/>
            </p:nvSpPr>
            <p:spPr>
              <a:xfrm>
                <a:off x="4749141" y="4826551"/>
                <a:ext cx="2222474" cy="4168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rtl="1"/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216 </a:t>
                </a:r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÷ 9 = 24 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7424577-47F3-D4EA-A96F-34653727207C}"/>
                  </a:ext>
                </a:extLst>
              </p:cNvPr>
              <p:cNvSpPr/>
              <p:nvPr/>
            </p:nvSpPr>
            <p:spPr>
              <a:xfrm>
                <a:off x="3370659" y="6021521"/>
                <a:ext cx="4979438" cy="4168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endParaRPr lang="fr-FR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E0B5162-E146-2631-475B-F8DFECA13030}"/>
                  </a:ext>
                </a:extLst>
              </p:cNvPr>
              <p:cNvSpPr txBox="1"/>
              <p:nvPr/>
            </p:nvSpPr>
            <p:spPr>
              <a:xfrm>
                <a:off x="3686748" y="5697968"/>
                <a:ext cx="459066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rtl="1"/>
                <a:endParaRPr lang="f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561BF28-0D64-1051-9259-D371C39F9DAE}"/>
                </a:ext>
              </a:extLst>
            </p:cNvPr>
            <p:cNvSpPr/>
            <p:nvPr/>
          </p:nvSpPr>
          <p:spPr>
            <a:xfrm>
              <a:off x="555919" y="1932930"/>
              <a:ext cx="7721489" cy="1152620"/>
            </a:xfrm>
            <a:prstGeom prst="roundRect">
              <a:avLst>
                <a:gd name="adj" fmla="val 10421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يُر</a:t>
              </a:r>
              <a:r>
                <a:rPr lang="ar-SA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يدُ بَائِعُ حَلْوَى تَوْزِيعَ </a:t>
              </a:r>
              <a:r>
                <a:rPr lang="ar-MA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216</a:t>
              </a:r>
              <a:r>
                <a:rPr lang="ar-SA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قِطْعَةَ حَلْوَى بِالتَّسَاوِي عَلَى </a:t>
              </a:r>
              <a:r>
                <a:rPr lang="ar-MA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9</a:t>
              </a:r>
              <a:r>
                <a:rPr lang="ar-SA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عُلَبٍ.</a:t>
              </a:r>
              <a:endParaRPr lang="fr-MA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/>
              <a:r>
                <a:rPr lang="ar-SA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كَمْ قِطْعَةَ حَلْوَى فِي كُلِّ عُلْبَةٍ؟</a:t>
              </a:r>
              <a:endParaRPr lang="fr-MA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Accolade fermante 9">
              <a:extLst>
                <a:ext uri="{FF2B5EF4-FFF2-40B4-BE49-F238E27FC236}">
                  <a16:creationId xmlns:a16="http://schemas.microsoft.com/office/drawing/2014/main" id="{51D847E4-853F-3A3D-C339-338E3D829736}"/>
                </a:ext>
              </a:extLst>
            </p:cNvPr>
            <p:cNvSpPr/>
            <p:nvPr/>
          </p:nvSpPr>
          <p:spPr>
            <a:xfrm rot="5400000">
              <a:off x="1847728" y="4138492"/>
              <a:ext cx="328097" cy="2537926"/>
            </a:xfrm>
            <a:prstGeom prst="rightBrace">
              <a:avLst>
                <a:gd name="adj1" fmla="val 52671"/>
                <a:gd name="adj2" fmla="val 50368"/>
              </a:avLst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FD631AA-DD91-FF68-629F-DA74E7BECFE6}"/>
                </a:ext>
              </a:extLst>
            </p:cNvPr>
            <p:cNvSpPr/>
            <p:nvPr/>
          </p:nvSpPr>
          <p:spPr>
            <a:xfrm>
              <a:off x="1576519" y="5547905"/>
              <a:ext cx="937763" cy="4168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rgbClr val="C00000"/>
                  </a:solidFill>
                </a:rPr>
                <a:t>9 مَرّاتٍ</a:t>
              </a:r>
              <a:endParaRPr lang="fr-FR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36637E54-BE7E-0DB2-37B4-336F000D6A14}"/>
                </a:ext>
              </a:extLst>
            </p:cNvPr>
            <p:cNvSpPr txBox="1"/>
            <p:nvPr/>
          </p:nvSpPr>
          <p:spPr>
            <a:xfrm>
              <a:off x="3686748" y="5929673"/>
              <a:ext cx="459066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عدد قِطْعَ الحَلْوَى فِي كُلِّ عُلْبَةٍ : </a:t>
              </a:r>
              <a:r>
                <a:rPr lang="f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24</a:t>
              </a:r>
              <a:r>
                <a:rPr lang="f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</a:t>
              </a:r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ط</a:t>
              </a:r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َةً</a:t>
              </a:r>
              <a:r>
                <a: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MA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4D66FC20-B090-000E-F5A9-2483EE907A06}"/>
              </a:ext>
            </a:extLst>
          </p:cNvPr>
          <p:cNvSpPr/>
          <p:nvPr/>
        </p:nvSpPr>
        <p:spPr>
          <a:xfrm>
            <a:off x="1213861" y="4735358"/>
            <a:ext cx="1575734" cy="416856"/>
          </a:xfrm>
          <a:prstGeom prst="rect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C00000"/>
                </a:solidFill>
              </a:rPr>
              <a:t>.....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A0CC6B-B020-2E7C-C9D4-E00F3368B79A}"/>
              </a:ext>
            </a:extLst>
          </p:cNvPr>
          <p:cNvSpPr txBox="1"/>
          <p:nvPr/>
        </p:nvSpPr>
        <p:spPr>
          <a:xfrm>
            <a:off x="690167" y="4745030"/>
            <a:ext cx="5035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1800" b="1" dirty="0">
                <a:solidFill>
                  <a:srgbClr val="FF0000"/>
                </a:solidFill>
              </a:rPr>
              <a:t>24</a:t>
            </a:r>
            <a:endParaRPr lang="fr-FR" sz="1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17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8081F-14E2-000C-BD3D-7C9653073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CD0F45-8CF8-C1D4-D124-CA470F7F89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185B592-7BF2-E65D-C2F5-63BF833E8F8B}"/>
              </a:ext>
            </a:extLst>
          </p:cNvPr>
          <p:cNvSpPr txBox="1"/>
          <p:nvPr/>
        </p:nvSpPr>
        <p:spPr>
          <a:xfrm>
            <a:off x="1" y="858759"/>
            <a:ext cx="7525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على الصفحة</a:t>
            </a:r>
            <a:r>
              <a:rPr lang="f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61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B138674-981E-A440-7CC7-FA4B4700A082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DD333C6-F8E5-52F9-1603-40DC9AD7043B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51313F24-A1FC-AD15-AAB1-1484D0262A7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00BD83C2-DD00-6C11-1710-72CC60E3423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A4CA7A92-8792-3C2D-6D9B-911883A3F1F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D0B834EC-4DB6-910A-2600-32A6667C76A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E3D47D7E-6BC1-54D2-E7A1-3BA511E0D2C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ED2D0B0E-654F-EB2F-BFD6-602EEDF77BE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072A7D8A-0AEF-2C09-94B4-E41DCB08744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175B83E5-B2D2-A86A-7BAA-5844D68263D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D779A6F-6262-A32D-A873-AEFB15883CE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059A4E3-26E3-5806-6E34-776A76F518D7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56F980A-9BDA-6DE9-7AAF-03EB51C0712C}"/>
              </a:ext>
            </a:extLst>
          </p:cNvPr>
          <p:cNvGrpSpPr/>
          <p:nvPr/>
        </p:nvGrpSpPr>
        <p:grpSpPr>
          <a:xfrm>
            <a:off x="642938" y="1997286"/>
            <a:ext cx="7550943" cy="4168489"/>
            <a:chOff x="401216" y="2391421"/>
            <a:chExt cx="8244075" cy="416848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D25BFB2-8972-4C13-9537-85DCA25327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216" y="2391421"/>
              <a:ext cx="3843618" cy="4056032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2508F47-B326-1166-41C7-90297F14E2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1532" y="2391421"/>
              <a:ext cx="4253759" cy="4168489"/>
            </a:xfrm>
            <a:prstGeom prst="rect">
              <a:avLst/>
            </a:prstGeom>
          </p:spPr>
        </p:pic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EE623A5-7FBB-498F-22AD-4C7256BB4E83}"/>
              </a:ext>
            </a:extLst>
          </p:cNvPr>
          <p:cNvSpPr/>
          <p:nvPr/>
        </p:nvSpPr>
        <p:spPr>
          <a:xfrm>
            <a:off x="4766553" y="3959157"/>
            <a:ext cx="3116074" cy="88521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4820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127A9-F85C-941A-B63D-4C4BC5A33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8CC306-0938-32AA-CD7A-B29C4CB917F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1705102F-C1A6-8E30-D2A9-13739046B437}"/>
              </a:ext>
            </a:extLst>
          </p:cNvPr>
          <p:cNvSpPr txBox="1"/>
          <p:nvPr/>
        </p:nvSpPr>
        <p:spPr>
          <a:xfrm>
            <a:off x="290145" y="730665"/>
            <a:ext cx="7231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28AE708-81CE-8A7C-B611-B388D03E4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25" y="1712276"/>
            <a:ext cx="7231296" cy="452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83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8DBD2-5B2B-32EB-DA09-09EF3092C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EDB19E-72A8-28B4-86DE-73391FDA52B5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5C86BE28-FEF0-F67F-12FF-1320ECADF539}"/>
              </a:ext>
            </a:extLst>
          </p:cNvPr>
          <p:cNvSpPr txBox="1"/>
          <p:nvPr/>
        </p:nvSpPr>
        <p:spPr>
          <a:xfrm>
            <a:off x="326581" y="841464"/>
            <a:ext cx="7231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</a:t>
            </a:r>
            <a:r>
              <a:rPr kumimoji="0" lang="ar-MA" sz="20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8878E84-07F5-DA8E-56BA-187D45160B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352" y="1738598"/>
            <a:ext cx="7231296" cy="4527033"/>
          </a:xfrm>
          <a:prstGeom prst="rect">
            <a:avLst/>
          </a:prstGeom>
          <a:noFill/>
          <a:ln w="28575"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3097EEF5-05C2-AA6D-6E42-FBDD706C9A8C}"/>
              </a:ext>
            </a:extLst>
          </p:cNvPr>
          <p:cNvGrpSpPr/>
          <p:nvPr/>
        </p:nvGrpSpPr>
        <p:grpSpPr>
          <a:xfrm>
            <a:off x="1257226" y="4140049"/>
            <a:ext cx="5265992" cy="1117234"/>
            <a:chOff x="726496" y="4196394"/>
            <a:chExt cx="6770774" cy="1537755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3A952EE1-A916-621A-B718-2AB3B7631A71}"/>
                </a:ext>
              </a:extLst>
            </p:cNvPr>
            <p:cNvGrpSpPr/>
            <p:nvPr/>
          </p:nvGrpSpPr>
          <p:grpSpPr>
            <a:xfrm>
              <a:off x="726496" y="4196394"/>
              <a:ext cx="2537927" cy="1016694"/>
              <a:chOff x="814987" y="4256629"/>
              <a:chExt cx="2537927" cy="1092335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AD67122-CC9A-8EA7-1306-831907D9026B}"/>
                  </a:ext>
                </a:extLst>
              </p:cNvPr>
              <p:cNvSpPr/>
              <p:nvPr/>
            </p:nvSpPr>
            <p:spPr>
              <a:xfrm>
                <a:off x="814987" y="4256629"/>
                <a:ext cx="2537927" cy="546167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rgbClr val="C00000"/>
                    </a:solidFill>
                  </a:rPr>
                  <a:t>108</a:t>
                </a:r>
                <a:endParaRPr lang="fr-FR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A0EF016D-92E8-5362-E267-26798AABCA42}"/>
                  </a:ext>
                </a:extLst>
              </p:cNvPr>
              <p:cNvSpPr/>
              <p:nvPr/>
            </p:nvSpPr>
            <p:spPr>
              <a:xfrm>
                <a:off x="2621494" y="4802798"/>
                <a:ext cx="731420" cy="546166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>
                    <a:solidFill>
                      <a:srgbClr val="C00000"/>
                    </a:solidFill>
                  </a:rPr>
                  <a:t>12</a:t>
                </a:r>
                <a:endParaRPr lang="fr-FR" sz="2000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AB9B62C-3740-6B5E-CA43-FA2C81D2ED67}"/>
                </a:ext>
              </a:extLst>
            </p:cNvPr>
            <p:cNvSpPr/>
            <p:nvPr/>
          </p:nvSpPr>
          <p:spPr>
            <a:xfrm>
              <a:off x="3920760" y="5317294"/>
              <a:ext cx="3267127" cy="416855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rgbClr val="C00000"/>
                  </a:solidFill>
                </a:rPr>
                <a:t>108</a:t>
              </a:r>
              <a:r>
                <a:rPr lang="fr-FR" sz="2000" b="1" dirty="0">
                  <a:solidFill>
                    <a:srgbClr val="C00000"/>
                  </a:solidFill>
                </a:rPr>
                <a:t> ÷ </a:t>
              </a:r>
              <a:r>
                <a:rPr lang="ar-SA" sz="2000" b="1" dirty="0">
                  <a:solidFill>
                    <a:srgbClr val="C00000"/>
                  </a:solidFill>
                </a:rPr>
                <a:t>12 </a:t>
              </a:r>
              <a:r>
                <a:rPr lang="fr-FR" sz="2000" b="1" dirty="0">
                  <a:solidFill>
                    <a:srgbClr val="C00000"/>
                  </a:solidFill>
                </a:rPr>
                <a:t> = </a:t>
              </a:r>
              <a:r>
                <a:rPr lang="fr-FR" sz="2400" b="1" dirty="0">
                  <a:solidFill>
                    <a:srgbClr val="FF0000"/>
                  </a:solidFill>
                </a:rPr>
                <a:t>9</a:t>
              </a:r>
              <a:r>
                <a:rPr lang="fr-FR" sz="2000" b="1" dirty="0">
                  <a:solidFill>
                    <a:srgbClr val="C00000"/>
                  </a:solidFill>
                </a:rPr>
                <a:t> 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C7A0F11C-6216-C061-5520-7023E88A2690}"/>
                </a:ext>
              </a:extLst>
            </p:cNvPr>
            <p:cNvSpPr txBox="1"/>
            <p:nvPr/>
          </p:nvSpPr>
          <p:spPr>
            <a:xfrm>
              <a:off x="3117039" y="4761377"/>
              <a:ext cx="4380231" cy="461665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>
                <a:defRPr sz="2000" b="1">
                  <a:solidFill>
                    <a:srgbClr val="C00000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S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</a:t>
              </a:r>
              <a:r>
                <a:rPr lang="ar-M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ساب</a:t>
              </a:r>
              <a:r>
                <a:rPr lang="ar-M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ع</a:t>
              </a:r>
              <a:r>
                <a:rPr lang="ar-M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</a:t>
              </a:r>
              <a:r>
                <a:rPr lang="ar-M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</a:t>
              </a:r>
              <a:r>
                <a:rPr lang="ar-M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وائ</a:t>
              </a:r>
              <a:r>
                <a:rPr lang="ar-M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</a:t>
              </a:r>
              <a:r>
                <a:rPr lang="ar-M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(حِس</a:t>
              </a:r>
              <a:r>
                <a:rPr lang="ar-S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اب</a:t>
              </a:r>
              <a:r>
                <a:rPr lang="ar-M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ج</a:t>
              </a:r>
              <a:r>
                <a:rPr lang="ar-M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ز</a:t>
              </a:r>
              <a:r>
                <a:rPr lang="ar-M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ءِ)</a:t>
              </a:r>
              <a:r>
                <a:rPr lang="ar-S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04910097-DCE5-0ADB-2691-FD5A08DEE7D8}"/>
                </a:ext>
              </a:extLst>
            </p:cNvPr>
            <p:cNvSpPr txBox="1"/>
            <p:nvPr/>
          </p:nvSpPr>
          <p:spPr>
            <a:xfrm>
              <a:off x="726496" y="4704742"/>
              <a:ext cx="731418" cy="50834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>
                <a:defRPr sz="2000" b="1">
                  <a:solidFill>
                    <a:srgbClr val="C00000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SA"/>
                <a:t>1</a:t>
              </a:r>
              <a:r>
                <a:rPr lang="ar-SA" dirty="0"/>
                <a:t>2</a:t>
              </a:r>
              <a:endParaRPr lang="fr-MA" dirty="0"/>
            </a:p>
          </p:txBody>
        </p:sp>
      </p:grpSp>
      <p:sp>
        <p:nvSpPr>
          <p:cNvPr id="27" name="Accolade fermante 26">
            <a:extLst>
              <a:ext uri="{FF2B5EF4-FFF2-40B4-BE49-F238E27FC236}">
                <a16:creationId xmlns:a16="http://schemas.microsoft.com/office/drawing/2014/main" id="{85B38745-C5F0-6A7B-513C-C962AECE2193}"/>
              </a:ext>
            </a:extLst>
          </p:cNvPr>
          <p:cNvSpPr/>
          <p:nvPr/>
        </p:nvSpPr>
        <p:spPr>
          <a:xfrm rot="5400000">
            <a:off x="2026069" y="4217371"/>
            <a:ext cx="427881" cy="1902117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0A5034A-F7A1-4871-A32C-0F3CCE12E71C}"/>
              </a:ext>
            </a:extLst>
          </p:cNvPr>
          <p:cNvSpPr txBox="1"/>
          <p:nvPr/>
        </p:nvSpPr>
        <p:spPr>
          <a:xfrm>
            <a:off x="1713341" y="5376037"/>
            <a:ext cx="1053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rgbClr val="FF0000"/>
                </a:solidFill>
              </a:rPr>
              <a:t>9 مَرّاتٍ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02BB26F-C296-38C4-9776-43FDBF2217F5}"/>
              </a:ext>
            </a:extLst>
          </p:cNvPr>
          <p:cNvSpPr/>
          <p:nvPr/>
        </p:nvSpPr>
        <p:spPr>
          <a:xfrm>
            <a:off x="3088620" y="5713676"/>
            <a:ext cx="4889054" cy="30286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مَوائِد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ar-SA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ال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وائ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اللا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غ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َذَ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اء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ِ: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141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1205B-7A96-2106-DA41-607056BE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498B6EC-B012-6F45-7BEC-CC2C99855A70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94A03A1-A86D-63E3-B0C9-B509814FD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DEA69BCA-8F21-B15E-C0E8-5481313391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B64F1-1774-A9F5-9CA8-2DA412689B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D1300CB-BC5B-1813-B065-643A6805AA81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ED337218-C22C-D3DD-1500-3A68DA8BC97F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E838D32A-552E-190F-8CB2-94276EA361C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6C474E0-6C67-9B15-D3C5-DC366A84AF7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7C2B6B56-3F08-7C3E-A80D-FC920B078BD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11F4110A-0030-BECF-C647-911CA52879D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2EE0E58E-E2CF-4041-0317-C5779E88F1F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966C6172-ED2B-98CE-C55A-E22F16A449E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188D6CDB-12D9-E2A5-431A-B13858637E1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6B5B1CA6-D9F2-35DD-9E36-FBE6B82477F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2625CD0-018D-9552-7196-32F987D96121}"/>
                  </a:ext>
                </a:extLst>
              </p:cNvPr>
              <p:cNvSpPr/>
              <p:nvPr/>
            </p:nvSpPr>
            <p:spPr>
              <a:xfrm>
                <a:off x="2835734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07F9975-879A-6542-47D2-A5AF260866AA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120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813628"/>
            <a:ext cx="4883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الدروس المراجعة؟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16522</TotalTime>
  <Words>1148</Words>
  <Application>Microsoft Office PowerPoint</Application>
  <PresentationFormat>On-screen Show (4:3)</PresentationFormat>
  <Paragraphs>388</Paragraphs>
  <Slides>42</Slides>
  <Notes>3</Notes>
  <HiddenSlides>0</HiddenSlides>
  <MMClips>4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42</vt:i4>
      </vt:variant>
    </vt:vector>
  </HeadingPairs>
  <TitlesOfParts>
    <vt:vector size="54" baseType="lpstr">
      <vt:lpstr>DengXian</vt:lpstr>
      <vt:lpstr>Dosis</vt:lpstr>
      <vt:lpstr>Effra CC Arbc</vt:lpstr>
      <vt:lpstr>Arimo Italics</vt:lpstr>
      <vt:lpstr>Aptos</vt:lpstr>
      <vt:lpstr>Chalkboard</vt:lpstr>
      <vt:lpstr>Calibri</vt:lpstr>
      <vt:lpstr>Arial</vt:lpstr>
      <vt:lpstr>salam</vt:lpstr>
      <vt:lpstr>Page d'entree</vt:lpstr>
      <vt:lpstr>1_salam</vt:lpstr>
      <vt:lpstr>2_Conception personnalisée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AIT OUABBOU LAHCEN</cp:lastModifiedBy>
  <cp:revision>172</cp:revision>
  <cp:lastPrinted>2025-08-13T10:11:39Z</cp:lastPrinted>
  <dcterms:created xsi:type="dcterms:W3CDTF">2025-08-01T12:31:49Z</dcterms:created>
  <dcterms:modified xsi:type="dcterms:W3CDTF">2026-03-08T20:36:28Z</dcterms:modified>
</cp:coreProperties>
</file>