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2"/>
  </p:notesMasterIdLst>
  <p:handoutMasterIdLst>
    <p:handoutMasterId r:id="rId63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6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2" r:id="rId31"/>
    <p:sldId id="2134806715" r:id="rId32"/>
    <p:sldId id="2134807020" r:id="rId33"/>
    <p:sldId id="2134807021" r:id="rId34"/>
    <p:sldId id="2134807033" r:id="rId35"/>
    <p:sldId id="2134807073" r:id="rId36"/>
    <p:sldId id="2134807070" r:id="rId37"/>
    <p:sldId id="2134807071" r:id="rId38"/>
    <p:sldId id="2134807074" r:id="rId39"/>
    <p:sldId id="2134807075" r:id="rId40"/>
    <p:sldId id="2134807076" r:id="rId41"/>
    <p:sldId id="2134806689" r:id="rId42"/>
    <p:sldId id="2134806665" r:id="rId43"/>
    <p:sldId id="2134806663" r:id="rId44"/>
    <p:sldId id="2134807028" r:id="rId45"/>
    <p:sldId id="2134806664" r:id="rId46"/>
    <p:sldId id="2134807077" r:id="rId47"/>
    <p:sldId id="2134806696" r:id="rId48"/>
    <p:sldId id="848" r:id="rId49"/>
    <p:sldId id="921" r:id="rId50"/>
    <p:sldId id="922" r:id="rId51"/>
    <p:sldId id="924" r:id="rId52"/>
    <p:sldId id="925" r:id="rId53"/>
    <p:sldId id="849" r:id="rId54"/>
    <p:sldId id="2134806697" r:id="rId55"/>
    <p:sldId id="2134806706" r:id="rId56"/>
    <p:sldId id="858" r:id="rId57"/>
    <p:sldId id="868" r:id="rId58"/>
    <p:sldId id="869" r:id="rId59"/>
    <p:sldId id="764" r:id="rId60"/>
    <p:sldId id="949" r:id="rId61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4"/>
    </p:embeddedFont>
    <p:embeddedFont>
      <p:font typeface="Dosis" pitchFamily="2" charset="0"/>
      <p:regular r:id="rId65"/>
      <p:bold r:id="rId66"/>
    </p:embeddedFont>
    <p:embeddedFont>
      <p:font typeface="Sakkal Majalla" panose="02000000000000000000" pitchFamily="2" charset="-78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FC8D00"/>
    <a:srgbClr val="3A8F98"/>
    <a:srgbClr val="F2F2F2"/>
    <a:srgbClr val="F9B233"/>
    <a:srgbClr val="17AB98"/>
    <a:srgbClr val="FFFFFF"/>
    <a:srgbClr val="FF0000"/>
    <a:srgbClr val="F2F2F8"/>
    <a:srgbClr val="FC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1.fntdata"/><Relationship Id="rId69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4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notesMaster" Target="notesMasters/notesMaster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2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ixabay.com/en/ruler-geometry-school-mathematics-1023726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hyperlink" Target="https://pixabay.com/en/ruler-geometry-school-mathematics-1023726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hyperlink" Target="https://pixabay.com/en/ruler-geometry-school-mathematics-1023726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pixabay.com/en/ruler-geometry-school-mathematics-1023726/" TargetMode="Externa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المُثَلَّثِ الْقائمِ الزّاوِيَةِ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الْمُثَلَّثاتُ: تَصْنيفُ الْمُثَلَّثاتِ 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الْبَحْثِ عَنِ الْكُلِّ (أَجْزاءٌ مُتَسَاوِيَةٌ) 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الزَّوايا في المُثَلَّثِ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الأُسْبوعِ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إِنْشاءُ المُثَلَّثِ الْقائمِ الزّاوِيَةِ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CA9271-539B-D4C3-C6C3-B0775C963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52" y="2494114"/>
            <a:ext cx="5822731" cy="393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 مُثَلَّثاتٍ قائمَةِ الزّاوِيَةِ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C60D72B-A067-797E-27B2-E59F700FF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35" y="1710771"/>
            <a:ext cx="7196922" cy="4855616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040524" y="5136719"/>
            <a:ext cx="2887454" cy="1127447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3BC8622-74BE-A54A-D2DB-975645BC3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9" y="2530630"/>
            <a:ext cx="8313683" cy="3204999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5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60D5E8F-117A-1C7B-0292-4D618FD1C53F}"/>
                  </a:ext>
                </a:extLst>
              </p:cNvPr>
              <p:cNvSpPr txBox="1"/>
              <p:nvPr/>
            </p:nvSpPr>
            <p:spPr>
              <a:xfrm>
                <a:off x="6190593" y="3892539"/>
                <a:ext cx="4624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fr-FR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60D5E8F-117A-1C7B-0292-4D618FD1C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593" y="3892539"/>
                <a:ext cx="46245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ضرب 8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24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21CE14-452E-17F8-F22D-FC6A10BA8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79" y="3020845"/>
            <a:ext cx="8334704" cy="90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E9FAEA6-CCD2-9A10-B34F-99E54D615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20845"/>
            <a:ext cx="8334704" cy="9001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464710" y="305703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484369" y="345928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3950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46846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59164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66509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69942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89605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19247" y="3210205"/>
              <a:ext cx="4049576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إِنْشاءُ المُثَلَّثِ الْقائمِ الزّاوِيَةِ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مثلثات قائمة الزاوية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3DEB4D2-660C-7E1B-75A8-17640909258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9550" y="1874008"/>
            <a:ext cx="8096190" cy="4554107"/>
            <a:chOff x="389550" y="1874008"/>
            <a:chExt cx="8096190" cy="455410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5EB60EF-F671-CC0B-3116-57A32A1CCA3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550" y="1874008"/>
              <a:ext cx="8096190" cy="455410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DA1EC0-72CD-9143-600F-F697E583EF2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54013" y="2322786"/>
              <a:ext cx="3762704" cy="37732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_N3_P4_SEM-1_S2">
            <a:hlinkClick r:id="" action="ppaction://media"/>
            <a:extLst>
              <a:ext uri="{FF2B5EF4-FFF2-40B4-BE49-F238E27FC236}">
                <a16:creationId xmlns:a16="http://schemas.microsoft.com/office/drawing/2014/main" id="{7AA9BC63-4C82-D9EC-D457-A5F73F89B9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1734" y="1770185"/>
            <a:ext cx="8410123" cy="47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025275-DED8-8078-5507-6A1ECC38F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92" y="2879085"/>
            <a:ext cx="7775093" cy="31029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A6F1D6-2B49-3047-2DF1-207D3D74C006}"/>
              </a:ext>
            </a:extLst>
          </p:cNvPr>
          <p:cNvSpPr txBox="1"/>
          <p:nvPr/>
        </p:nvSpPr>
        <p:spPr>
          <a:xfrm>
            <a:off x="1859497" y="2015859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لِإِنْشاءِ مُثَلَّثٍ قَائِمِ الزَّاوِيَةِ:</a:t>
            </a:r>
          </a:p>
        </p:txBody>
      </p: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سنرسم مثلثات قائمة الزاوية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خُطْوَةً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3427E48-FEC4-2A5F-F13A-C5161D49E568}"/>
              </a:ext>
            </a:extLst>
          </p:cNvPr>
          <p:cNvGrpSpPr/>
          <p:nvPr/>
        </p:nvGrpSpPr>
        <p:grpSpPr>
          <a:xfrm>
            <a:off x="1818290" y="2155771"/>
            <a:ext cx="5787511" cy="3391395"/>
            <a:chOff x="2249212" y="2155771"/>
            <a:chExt cx="5787511" cy="3391395"/>
          </a:xfrm>
        </p:grpSpPr>
        <p:sp>
          <p:nvSpPr>
            <p:cNvPr id="2" name="Triangle rectangle 1">
              <a:extLst>
                <a:ext uri="{FF2B5EF4-FFF2-40B4-BE49-F238E27FC236}">
                  <a16:creationId xmlns:a16="http://schemas.microsoft.com/office/drawing/2014/main" id="{F0CBC52F-E361-72A6-70AE-649887175DB0}"/>
                </a:ext>
              </a:extLst>
            </p:cNvPr>
            <p:cNvSpPr/>
            <p:nvPr/>
          </p:nvSpPr>
          <p:spPr>
            <a:xfrm>
              <a:off x="2669627" y="2417381"/>
              <a:ext cx="4662903" cy="2785241"/>
            </a:xfrm>
            <a:prstGeom prst="rtTriangl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A623A4A-8D51-581C-61D0-6B94517F3004}"/>
                </a:ext>
              </a:extLst>
            </p:cNvPr>
            <p:cNvSpPr txBox="1"/>
            <p:nvPr/>
          </p:nvSpPr>
          <p:spPr>
            <a:xfrm>
              <a:off x="2249213" y="502394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8E3E228-C425-0E6D-CF7E-3498E1E31680}"/>
                </a:ext>
              </a:extLst>
            </p:cNvPr>
            <p:cNvSpPr txBox="1"/>
            <p:nvPr/>
          </p:nvSpPr>
          <p:spPr>
            <a:xfrm>
              <a:off x="7448144" y="502394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AAEBEAC-2B12-F996-A246-3198825C22A0}"/>
                </a:ext>
              </a:extLst>
            </p:cNvPr>
            <p:cNvSpPr txBox="1"/>
            <p:nvPr/>
          </p:nvSpPr>
          <p:spPr>
            <a:xfrm>
              <a:off x="2249212" y="2155771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ABEFF14A-11B8-BDF2-BF9A-6E839952015C}"/>
                </a:ext>
              </a:extLst>
            </p:cNvPr>
            <p:cNvCxnSpPr/>
            <p:nvPr/>
          </p:nvCxnSpPr>
          <p:spPr>
            <a:xfrm>
              <a:off x="2669627" y="4845271"/>
              <a:ext cx="360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CD905C88-EEAB-5E7D-C1BA-915EABB49F41}"/>
                </a:ext>
              </a:extLst>
            </p:cNvPr>
            <p:cNvCxnSpPr/>
            <p:nvPr/>
          </p:nvCxnSpPr>
          <p:spPr>
            <a:xfrm>
              <a:off x="3037492" y="4834760"/>
              <a:ext cx="0" cy="360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45F7CA5-4868-A4E7-5763-F9F54F6CB492}"/>
              </a:ext>
            </a:extLst>
          </p:cNvPr>
          <p:cNvGrpSpPr/>
          <p:nvPr/>
        </p:nvGrpSpPr>
        <p:grpSpPr>
          <a:xfrm>
            <a:off x="1818290" y="2155771"/>
            <a:ext cx="5787511" cy="3391395"/>
            <a:chOff x="2249212" y="2155771"/>
            <a:chExt cx="5787511" cy="3391395"/>
          </a:xfrm>
        </p:grpSpPr>
        <p:sp>
          <p:nvSpPr>
            <p:cNvPr id="4" name="Triangle rectangle 3">
              <a:extLst>
                <a:ext uri="{FF2B5EF4-FFF2-40B4-BE49-F238E27FC236}">
                  <a16:creationId xmlns:a16="http://schemas.microsoft.com/office/drawing/2014/main" id="{C5652E0F-0E02-E226-B75F-DCCA3CCA58D3}"/>
                </a:ext>
              </a:extLst>
            </p:cNvPr>
            <p:cNvSpPr/>
            <p:nvPr/>
          </p:nvSpPr>
          <p:spPr>
            <a:xfrm>
              <a:off x="2669627" y="2417381"/>
              <a:ext cx="4662903" cy="2785241"/>
            </a:xfrm>
            <a:prstGeom prst="rtTriangl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6A923DD-2B67-0254-2B94-6A5E411EC6D7}"/>
                </a:ext>
              </a:extLst>
            </p:cNvPr>
            <p:cNvSpPr txBox="1"/>
            <p:nvPr/>
          </p:nvSpPr>
          <p:spPr>
            <a:xfrm>
              <a:off x="2249213" y="502394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AB4EFE0-5BFA-426D-0D64-5AB9B48B09C2}"/>
                </a:ext>
              </a:extLst>
            </p:cNvPr>
            <p:cNvSpPr txBox="1"/>
            <p:nvPr/>
          </p:nvSpPr>
          <p:spPr>
            <a:xfrm>
              <a:off x="7448144" y="502394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9DFD491-4776-1D3F-E700-F3109C9C6BEA}"/>
                </a:ext>
              </a:extLst>
            </p:cNvPr>
            <p:cNvSpPr txBox="1"/>
            <p:nvPr/>
          </p:nvSpPr>
          <p:spPr>
            <a:xfrm>
              <a:off x="2249212" y="2155771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59F68A72-7A1C-8797-1ABA-C9B06DD4E429}"/>
                </a:ext>
              </a:extLst>
            </p:cNvPr>
            <p:cNvCxnSpPr/>
            <p:nvPr/>
          </p:nvCxnSpPr>
          <p:spPr>
            <a:xfrm>
              <a:off x="2669627" y="4845271"/>
              <a:ext cx="360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B1BF0893-45F4-EF7E-E489-02178D73A43B}"/>
                </a:ext>
              </a:extLst>
            </p:cNvPr>
            <p:cNvCxnSpPr/>
            <p:nvPr/>
          </p:nvCxnSpPr>
          <p:spPr>
            <a:xfrm>
              <a:off x="3037492" y="4834760"/>
              <a:ext cx="0" cy="360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لرسم المثلث القائم الزاوية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788508" y="1770421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أَرْسُمُ الضِّلْعَ الأَوَّلَ بِالْمِسْطَرَةِ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30223" y="1770421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أَسْتَعْمِلُ الْمِزْوَاةَ لِرَسْمِ الضَّلْعِ الثَّانِي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EF2AC1CA-983E-4275-F575-6930AE73FFC1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2CBEB0-4E0C-B215-C262-009D5E8667B0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أَصِلُ نِهَايَتَيْ الضِّلْعَينِ</a:t>
              </a:r>
              <a:r>
                <a: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وَأَضَعُ رَمْزَ الزَّاوِيَةِ الْقَائِمَةِ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597DCD18-3625-0DE9-273C-3CF700C0D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A80B76-287C-55F4-43D2-AE34F64929C4}"/>
              </a:ext>
            </a:extLst>
          </p:cNvPr>
          <p:cNvGrpSpPr/>
          <p:nvPr/>
        </p:nvGrpSpPr>
        <p:grpSpPr>
          <a:xfrm>
            <a:off x="2000979" y="2893934"/>
            <a:ext cx="5787511" cy="3391395"/>
            <a:chOff x="2249212" y="2155771"/>
            <a:chExt cx="5787511" cy="3391395"/>
          </a:xfrm>
        </p:grpSpPr>
        <p:sp>
          <p:nvSpPr>
            <p:cNvPr id="6" name="Triangle rectangle 5">
              <a:extLst>
                <a:ext uri="{FF2B5EF4-FFF2-40B4-BE49-F238E27FC236}">
                  <a16:creationId xmlns:a16="http://schemas.microsoft.com/office/drawing/2014/main" id="{5B19D490-F3FC-2D69-709A-3524127E98DB}"/>
                </a:ext>
              </a:extLst>
            </p:cNvPr>
            <p:cNvSpPr/>
            <p:nvPr/>
          </p:nvSpPr>
          <p:spPr>
            <a:xfrm>
              <a:off x="2669627" y="2417381"/>
              <a:ext cx="4662903" cy="2785241"/>
            </a:xfrm>
            <a:prstGeom prst="rtTriangl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2D191D7-9CCB-9F2F-FBAB-DE1387860341}"/>
                </a:ext>
              </a:extLst>
            </p:cNvPr>
            <p:cNvSpPr txBox="1"/>
            <p:nvPr/>
          </p:nvSpPr>
          <p:spPr>
            <a:xfrm>
              <a:off x="2249213" y="502394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3D8E413-DEBE-A15B-AFB1-B575696BC40E}"/>
                </a:ext>
              </a:extLst>
            </p:cNvPr>
            <p:cNvSpPr txBox="1"/>
            <p:nvPr/>
          </p:nvSpPr>
          <p:spPr>
            <a:xfrm>
              <a:off x="7448144" y="502394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8493810-A296-C98F-CC12-C731E1431975}"/>
                </a:ext>
              </a:extLst>
            </p:cNvPr>
            <p:cNvSpPr txBox="1"/>
            <p:nvPr/>
          </p:nvSpPr>
          <p:spPr>
            <a:xfrm>
              <a:off x="2249212" y="2155771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B2C72083-0B42-8135-E7C9-8A0AB6BF2D7C}"/>
                </a:ext>
              </a:extLst>
            </p:cNvPr>
            <p:cNvCxnSpPr/>
            <p:nvPr/>
          </p:nvCxnSpPr>
          <p:spPr>
            <a:xfrm>
              <a:off x="2669627" y="4845271"/>
              <a:ext cx="360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6E425430-A712-0057-6E3A-EA57733A2076}"/>
                </a:ext>
              </a:extLst>
            </p:cNvPr>
            <p:cNvCxnSpPr/>
            <p:nvPr/>
          </p:nvCxnSpPr>
          <p:spPr>
            <a:xfrm>
              <a:off x="3037492" y="4834760"/>
              <a:ext cx="0" cy="360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B7D269B7-E7BD-7EF6-6272-77A837543937}"/>
              </a:ext>
            </a:extLst>
          </p:cNvPr>
          <p:cNvSpPr txBox="1"/>
          <p:nvPr/>
        </p:nvSpPr>
        <p:spPr>
          <a:xfrm>
            <a:off x="3848916" y="5907371"/>
            <a:ext cx="1267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0070C0"/>
                </a:solidFill>
              </a:rPr>
              <a:t>10 cm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1812EA6-56E0-7452-BEA3-BCCE49EA0907}"/>
              </a:ext>
            </a:extLst>
          </p:cNvPr>
          <p:cNvSpPr txBox="1"/>
          <p:nvPr/>
        </p:nvSpPr>
        <p:spPr>
          <a:xfrm>
            <a:off x="1398642" y="4388369"/>
            <a:ext cx="1267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0070C0"/>
                </a:solidFill>
              </a:rPr>
              <a:t>7 cm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ارسموا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الأول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[AC]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بطول 10 سنتيمترات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EE209AD0-D3E3-DCD7-C32F-1D219A9FE633}"/>
              </a:ext>
            </a:extLst>
          </p:cNvPr>
          <p:cNvGrpSpPr/>
          <p:nvPr/>
        </p:nvGrpSpPr>
        <p:grpSpPr>
          <a:xfrm>
            <a:off x="5788508" y="1770421"/>
            <a:ext cx="2614454" cy="551406"/>
            <a:chOff x="5827780" y="1914188"/>
            <a:chExt cx="2526167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156D650-CA9B-C869-D3A0-92670D7B4DD0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أَرْسُمُ الضِّلْعَ الأَوَّلَ بِالْمِسْطَرَةِ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17E31DD-2C82-A9E4-296D-08A52763D1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6987CBBB-8A62-083C-B1BC-969CC1D41B96}"/>
              </a:ext>
            </a:extLst>
          </p:cNvPr>
          <p:cNvGrpSpPr/>
          <p:nvPr/>
        </p:nvGrpSpPr>
        <p:grpSpPr>
          <a:xfrm>
            <a:off x="3030223" y="1770421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92EDAB4-50AF-B3D4-CE4E-E418A6EDCEA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أَسْتَعْمِلُ الْمِزْوَاةَ لِرَسْمِ الضَّلْعِ الثَّانِي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C747D7EC-5916-A408-C884-6587FBC033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5B8CC762-BAFB-FDC5-C6A4-5A98AAF5CCC1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7165832-6860-5328-030B-231EC0469E14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أَصِلُ نِهَايَتَيْ الضِّلْعَينِ</a:t>
              </a:r>
              <a:r>
                <a: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وَأَضَعُ رَمْزَ الزَّاوِيَةِ الْقَائِمَةِ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A35A8E9-0B95-DC38-39A8-10C7F314B2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909462-1C9A-88F0-DCD7-B346F489D849}"/>
              </a:ext>
            </a:extLst>
          </p:cNvPr>
          <p:cNvGrpSpPr/>
          <p:nvPr/>
        </p:nvGrpSpPr>
        <p:grpSpPr>
          <a:xfrm>
            <a:off x="2000979" y="2893934"/>
            <a:ext cx="5787511" cy="3391395"/>
            <a:chOff x="2249212" y="2155771"/>
            <a:chExt cx="5787511" cy="3391395"/>
          </a:xfrm>
        </p:grpSpPr>
        <p:sp>
          <p:nvSpPr>
            <p:cNvPr id="3" name="Triangle rectangle 2">
              <a:extLst>
                <a:ext uri="{FF2B5EF4-FFF2-40B4-BE49-F238E27FC236}">
                  <a16:creationId xmlns:a16="http://schemas.microsoft.com/office/drawing/2014/main" id="{350FCF64-CECC-E559-3286-2A1FBB7B588A}"/>
                </a:ext>
              </a:extLst>
            </p:cNvPr>
            <p:cNvSpPr/>
            <p:nvPr/>
          </p:nvSpPr>
          <p:spPr>
            <a:xfrm>
              <a:off x="2669627" y="2417381"/>
              <a:ext cx="4662903" cy="2785241"/>
            </a:xfrm>
            <a:prstGeom prst="rtTriangl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B08CBF7-789C-29DB-1129-96BF90983788}"/>
                </a:ext>
              </a:extLst>
            </p:cNvPr>
            <p:cNvSpPr txBox="1"/>
            <p:nvPr/>
          </p:nvSpPr>
          <p:spPr>
            <a:xfrm>
              <a:off x="2249213" y="502394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5D439A4-A91E-5F11-E601-B672DECA913F}"/>
                </a:ext>
              </a:extLst>
            </p:cNvPr>
            <p:cNvSpPr txBox="1"/>
            <p:nvPr/>
          </p:nvSpPr>
          <p:spPr>
            <a:xfrm>
              <a:off x="7448144" y="502394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AA91FDD-46FB-FD8D-BE2F-4A5630F271F6}"/>
                </a:ext>
              </a:extLst>
            </p:cNvPr>
            <p:cNvSpPr txBox="1"/>
            <p:nvPr/>
          </p:nvSpPr>
          <p:spPr>
            <a:xfrm>
              <a:off x="2249212" y="2155771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E16647E8-C9C5-4EB1-B8D3-FC001608430B}"/>
                </a:ext>
              </a:extLst>
            </p:cNvPr>
            <p:cNvCxnSpPr/>
            <p:nvPr/>
          </p:nvCxnSpPr>
          <p:spPr>
            <a:xfrm>
              <a:off x="2669627" y="4845271"/>
              <a:ext cx="360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E42306E4-9F51-F598-A2F0-0CD082F50AA5}"/>
                </a:ext>
              </a:extLst>
            </p:cNvPr>
            <p:cNvCxnSpPr/>
            <p:nvPr/>
          </p:nvCxnSpPr>
          <p:spPr>
            <a:xfrm>
              <a:off x="3037492" y="4834760"/>
              <a:ext cx="0" cy="360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485F70D1-5921-09EC-6B1A-27915F825A33}"/>
              </a:ext>
            </a:extLst>
          </p:cNvPr>
          <p:cNvSpPr txBox="1"/>
          <p:nvPr/>
        </p:nvSpPr>
        <p:spPr>
          <a:xfrm>
            <a:off x="3848916" y="5907371"/>
            <a:ext cx="1267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0070C0"/>
                </a:solidFill>
              </a:rPr>
              <a:t>10 cm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F5FFDE-A2A9-1A5E-2F9E-EAAD812EDE17}"/>
              </a:ext>
            </a:extLst>
          </p:cNvPr>
          <p:cNvSpPr txBox="1"/>
          <p:nvPr/>
        </p:nvSpPr>
        <p:spPr>
          <a:xfrm>
            <a:off x="1398642" y="4388369"/>
            <a:ext cx="1267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0070C0"/>
                </a:solidFill>
              </a:rPr>
              <a:t>7 cm</a:t>
            </a:r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0FC73-C58F-94A5-5E4F-C26A1F89F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D6D4CFB-0823-D616-3815-4230D54B2FA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B2F5EE-6FD1-466D-50BA-BCE50CEAA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A35531-018C-FC1D-C90B-32CEFAEECB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98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الضلع الأول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[AC]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بطول 10 سنتيمترات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A1816145-E7F3-18DC-02E7-2E16B1742769}"/>
              </a:ext>
            </a:extLst>
          </p:cNvPr>
          <p:cNvCxnSpPr>
            <a:cxnSpLocks/>
          </p:cNvCxnSpPr>
          <p:nvPr/>
        </p:nvCxnSpPr>
        <p:spPr>
          <a:xfrm>
            <a:off x="1720427" y="5348053"/>
            <a:ext cx="493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707E042F-8ECC-9D14-4B75-5138DB9F3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8247" b="26398"/>
          <a:stretch>
            <a:fillRect/>
          </a:stretch>
        </p:blipFill>
        <p:spPr>
          <a:xfrm>
            <a:off x="1534507" y="5390092"/>
            <a:ext cx="7798008" cy="117656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02E1216-4F1D-9B7C-E79B-6D2F2B2F20AF}"/>
              </a:ext>
            </a:extLst>
          </p:cNvPr>
          <p:cNvSpPr txBox="1"/>
          <p:nvPr/>
        </p:nvSpPr>
        <p:spPr>
          <a:xfrm>
            <a:off x="1370363" y="4994856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7E660-3B58-9BCB-0766-841CC8C364D4}"/>
              </a:ext>
            </a:extLst>
          </p:cNvPr>
          <p:cNvSpPr txBox="1"/>
          <p:nvPr/>
        </p:nvSpPr>
        <p:spPr>
          <a:xfrm>
            <a:off x="6569294" y="4994856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FB438720-9F37-8E07-1464-6AE93F7A0AAC}"/>
              </a:ext>
            </a:extLst>
          </p:cNvPr>
          <p:cNvGrpSpPr/>
          <p:nvPr/>
        </p:nvGrpSpPr>
        <p:grpSpPr>
          <a:xfrm>
            <a:off x="3069119" y="1770421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03B1AB3-5994-0841-15E5-0C1746AFB8C2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أَسْتَعْمِلُ الْمِزْوَاةَ لِرَسْمِ الضَّلْعِ الثَّانِي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B9E8409-E213-BEF6-8A5B-C9D44337DF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0A5F6C7B-279F-EDB7-AF70-4BF8AECF5F6C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F4DDD22-55BD-C452-879C-44B849F16F63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أَرْسُمُ الضِّلْعَ الأَوَّلَ بِالْمِسْطَرَةِ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0D7AEE5-2F90-577E-B517-57C50B9DB7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C13D045A-FE51-0AF2-E77F-EE5F1FE9DA65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C863C0A-042B-4CA1-461E-6B6E44015B98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أَصِلُ نِهَايَتَيْ الضِّلْعَينِ</a:t>
              </a:r>
              <a:r>
                <a: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وَأَضَعُ رَمْزَ الزَّاوِيَةِ الْقَائِمَةِ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8E81F28-BC5D-612A-73AA-AD5620F0BA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40DAF6EB-CF72-9B03-E42D-45B93761259D}"/>
              </a:ext>
            </a:extLst>
          </p:cNvPr>
          <p:cNvCxnSpPr>
            <a:cxnSpLocks/>
          </p:cNvCxnSpPr>
          <p:nvPr/>
        </p:nvCxnSpPr>
        <p:spPr>
          <a:xfrm>
            <a:off x="1720427" y="5348053"/>
            <a:ext cx="493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DEC2818D-4D29-AE77-401F-67996D1DC6FC}"/>
              </a:ext>
            </a:extLst>
          </p:cNvPr>
          <p:cNvSpPr txBox="1"/>
          <p:nvPr/>
        </p:nvSpPr>
        <p:spPr>
          <a:xfrm>
            <a:off x="1370363" y="4994856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B8BC507-C801-4CC4-960C-EF5BC6218D81}"/>
              </a:ext>
            </a:extLst>
          </p:cNvPr>
          <p:cNvSpPr txBox="1"/>
          <p:nvPr/>
        </p:nvSpPr>
        <p:spPr>
          <a:xfrm>
            <a:off x="6569294" y="4994856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276161" y="849493"/>
            <a:ext cx="727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ارسموا الضلع الثاني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[AB]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بطول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cm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ويشكل زاوية قائمة مع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[AC]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 12">
            <a:extLst>
              <a:ext uri="{FF2B5EF4-FFF2-40B4-BE49-F238E27FC236}">
                <a16:creationId xmlns:a16="http://schemas.microsoft.com/office/drawing/2014/main" id="{B737E378-74D4-3CA9-A587-900846419D34}"/>
              </a:ext>
            </a:extLst>
          </p:cNvPr>
          <p:cNvGrpSpPr/>
          <p:nvPr/>
        </p:nvGrpSpPr>
        <p:grpSpPr>
          <a:xfrm>
            <a:off x="3069119" y="1770421"/>
            <a:ext cx="2614454" cy="551406"/>
            <a:chOff x="5827780" y="1914188"/>
            <a:chExt cx="2526167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3ADA1F4-78C7-DFD9-03E1-7A2E5ED91BD7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أَسْتَعْمِلُ الْمِزْوَاةَ لِرَسْمِ الضَّلْعِ الثَّانِي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F00C0BF3-8E02-34D2-E3E9-2B91645C4C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FEAEF2AB-97B1-8EEE-70EE-390C0ADF7F00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56CA20-6E40-06F4-74E1-B8481A5AC96D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أَرْسُمُ الضِّلْعَ الأَوَّلَ بِالْمِسْطَرَةِ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7C3F039C-1728-FFF8-714D-DCFD22099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695448C5-83E2-2E28-0BD7-F5E25A958AF4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C854662-A4CA-15B9-7F8C-AA1091748D4C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أَصِلُ نِهَايَتَيْ الضِّلْعَينِ</a:t>
              </a:r>
              <a:r>
                <a: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وَأَضَعُ رَمْزَ الزَّاوِيَةِ الْقَائِمَةِ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C66541C-1F62-07C2-1395-EE11767D7F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47745204-76F3-5AC6-F429-7B26A78A5C67}"/>
              </a:ext>
            </a:extLst>
          </p:cNvPr>
          <p:cNvCxnSpPr>
            <a:cxnSpLocks/>
          </p:cNvCxnSpPr>
          <p:nvPr/>
        </p:nvCxnSpPr>
        <p:spPr>
          <a:xfrm>
            <a:off x="1720427" y="5348053"/>
            <a:ext cx="493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4FFBDD03-0DDE-3A71-84B1-A3A6FE145B32}"/>
              </a:ext>
            </a:extLst>
          </p:cNvPr>
          <p:cNvSpPr txBox="1"/>
          <p:nvPr/>
        </p:nvSpPr>
        <p:spPr>
          <a:xfrm>
            <a:off x="1370363" y="4994856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0545E3B-523C-63E8-C9A5-006B8C1D6B2F}"/>
              </a:ext>
            </a:extLst>
          </p:cNvPr>
          <p:cNvSpPr txBox="1"/>
          <p:nvPr/>
        </p:nvSpPr>
        <p:spPr>
          <a:xfrm>
            <a:off x="6569294" y="4994856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12498-E98F-49FD-7FFD-86267C3E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33F9D1-6764-9667-6E7D-C5E628C11885}"/>
              </a:ext>
            </a:extLst>
          </p:cNvPr>
          <p:cNvSpPr txBox="1"/>
          <p:nvPr/>
        </p:nvSpPr>
        <p:spPr>
          <a:xfrm>
            <a:off x="159799" y="858759"/>
            <a:ext cx="7366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الضلع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[AB]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بطول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cm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ويشكل زاوية قائمة مع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[AC]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D1700C-4A81-600D-33D8-521F76B29C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8DBECB9-445D-267B-09BF-331494127085}"/>
              </a:ext>
            </a:extLst>
          </p:cNvPr>
          <p:cNvCxnSpPr>
            <a:cxnSpLocks/>
          </p:cNvCxnSpPr>
          <p:nvPr/>
        </p:nvCxnSpPr>
        <p:spPr>
          <a:xfrm>
            <a:off x="1720427" y="5348053"/>
            <a:ext cx="493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CB4CF2F2-D588-D573-72EE-A0C110D805BE}"/>
              </a:ext>
            </a:extLst>
          </p:cNvPr>
          <p:cNvSpPr txBox="1"/>
          <p:nvPr/>
        </p:nvSpPr>
        <p:spPr>
          <a:xfrm>
            <a:off x="1370363" y="4994856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647707F-687C-30A8-EFA9-1BBC1497DDA8}"/>
              </a:ext>
            </a:extLst>
          </p:cNvPr>
          <p:cNvSpPr txBox="1"/>
          <p:nvPr/>
        </p:nvSpPr>
        <p:spPr>
          <a:xfrm>
            <a:off x="6569294" y="4994856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C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4D600AD5-0B47-B9E9-03B6-ACC061611ED8}"/>
              </a:ext>
            </a:extLst>
          </p:cNvPr>
          <p:cNvCxnSpPr/>
          <p:nvPr/>
        </p:nvCxnSpPr>
        <p:spPr>
          <a:xfrm>
            <a:off x="1720427" y="2272692"/>
            <a:ext cx="0" cy="30780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371B78AC-DF80-A226-BEF8-FF6C0A3B339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2371" y="694353"/>
            <a:ext cx="4791871" cy="4621169"/>
          </a:xfrm>
          <a:prstGeom prst="rtTriangl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BFD9D16-B372-C337-B446-835C6FDEF745}"/>
              </a:ext>
            </a:extLst>
          </p:cNvPr>
          <p:cNvSpPr txBox="1"/>
          <p:nvPr/>
        </p:nvSpPr>
        <p:spPr>
          <a:xfrm>
            <a:off x="1352606" y="1960802"/>
            <a:ext cx="58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5759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4B120-1E9B-E4CF-9586-4C5DFB0AB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7801253-DC67-82F3-54AD-7E6578933A0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EBB4C2-A5D7-7AB1-074C-F37A4496C8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14E8C4AE-073F-3F0E-9A98-185B855F8D10}"/>
              </a:ext>
            </a:extLst>
          </p:cNvPr>
          <p:cNvGrpSpPr/>
          <p:nvPr/>
        </p:nvGrpSpPr>
        <p:grpSpPr>
          <a:xfrm>
            <a:off x="349731" y="1770421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F571EA8-5A01-C5D5-8222-BBC62BADA7A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أَصِلُ نِهَايَتَيْ الضِّلْعَينِ</a:t>
              </a:r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وَأَضَعُ رَمْزَ الزَّاوِيَةِ الْقَائِمَةِ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3CD14B0-972B-7306-F307-9228EBD197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5037ADC6-8AF0-B1F3-525F-FAEFE1D7F2FF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4F28B6D-B6B8-E407-EF92-9551B3F115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أَرْسُمُ الضِّلْعَ الأَوَّلَ بِالْمِسْطَرَةِ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4071E2E-0A5F-A41E-A3D7-F5FB833C92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DD25D12-4F8E-6C03-BCC9-2353E1C3A52E}"/>
              </a:ext>
            </a:extLst>
          </p:cNvPr>
          <p:cNvGrpSpPr/>
          <p:nvPr/>
        </p:nvGrpSpPr>
        <p:grpSpPr>
          <a:xfrm>
            <a:off x="3080875" y="1770421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5C76A88-1409-DACC-5335-FB0D72B0D7B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أَسْتَعْمِلُ الْمِزْوَاةَ لِرَسْمِ الضَّلْعِ الثَّانِي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EBDC12E-1517-14FB-CEDF-731D8C92C9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F85C1BC-6157-1EA4-FF9C-9A570B6B7A69}"/>
              </a:ext>
            </a:extLst>
          </p:cNvPr>
          <p:cNvGrpSpPr/>
          <p:nvPr/>
        </p:nvGrpSpPr>
        <p:grpSpPr>
          <a:xfrm>
            <a:off x="1636694" y="2706533"/>
            <a:ext cx="5805267" cy="3557274"/>
            <a:chOff x="1636694" y="2706533"/>
            <a:chExt cx="5805267" cy="3557274"/>
          </a:xfrm>
        </p:grpSpPr>
        <p:cxnSp>
          <p:nvCxnSpPr>
            <p:cNvPr id="2" name="Connecteur droit 1">
              <a:extLst>
                <a:ext uri="{FF2B5EF4-FFF2-40B4-BE49-F238E27FC236}">
                  <a16:creationId xmlns:a16="http://schemas.microsoft.com/office/drawing/2014/main" id="{48E91C94-B638-08DC-9C07-0159C3593A8A}"/>
                </a:ext>
              </a:extLst>
            </p:cNvPr>
            <p:cNvCxnSpPr>
              <a:cxnSpLocks/>
            </p:cNvCxnSpPr>
            <p:nvPr/>
          </p:nvCxnSpPr>
          <p:spPr>
            <a:xfrm>
              <a:off x="2004515" y="6093784"/>
              <a:ext cx="4932000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A8DAF1A-6A69-0667-C0B0-37E9678288A6}"/>
                </a:ext>
              </a:extLst>
            </p:cNvPr>
            <p:cNvSpPr txBox="1"/>
            <p:nvPr/>
          </p:nvSpPr>
          <p:spPr>
            <a:xfrm>
              <a:off x="1654451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E547158-CA87-4742-239B-E1FD2136CF7F}"/>
                </a:ext>
              </a:extLst>
            </p:cNvPr>
            <p:cNvSpPr txBox="1"/>
            <p:nvPr/>
          </p:nvSpPr>
          <p:spPr>
            <a:xfrm>
              <a:off x="6853382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BDFC6A32-A270-236D-616D-413425178831}"/>
                </a:ext>
              </a:extLst>
            </p:cNvPr>
            <p:cNvCxnSpPr/>
            <p:nvPr/>
          </p:nvCxnSpPr>
          <p:spPr>
            <a:xfrm>
              <a:off x="2004515" y="3018423"/>
              <a:ext cx="0" cy="3078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DAA836B-BB0F-466D-73E8-841B63144EF5}"/>
                </a:ext>
              </a:extLst>
            </p:cNvPr>
            <p:cNvSpPr txBox="1"/>
            <p:nvPr/>
          </p:nvSpPr>
          <p:spPr>
            <a:xfrm>
              <a:off x="1636694" y="2706533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037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60676-65B7-FA32-2A90-00B350C0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CE3A28B-E23C-BE20-16E5-33D2693EB54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صلوا نهايتي الضلعين، ثم ضعوا رمز الزاوية القائمة.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D7DD4C-1F25-6186-BCC7-83D54E743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AF754C6E-43BF-053D-0950-F71923F27E2D}"/>
              </a:ext>
            </a:extLst>
          </p:cNvPr>
          <p:cNvGrpSpPr/>
          <p:nvPr/>
        </p:nvGrpSpPr>
        <p:grpSpPr>
          <a:xfrm>
            <a:off x="349731" y="1770421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BDFD824-3A4C-C1ED-6632-05F017C1D425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أَصِلُ نِهَايَتَيْ الضِّلْعَينِ</a:t>
              </a:r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وَأَضَعُ رَمْزَ الزَّاوِيَةِ الْقَائِمَةِ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676873D-F28B-926B-6D17-E341F96E0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AF60CA32-08EF-3B3C-8895-C39B5FF90A70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7CAD516-E8A8-D9F0-B26F-B29C7A56743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أَرْسُمُ الضِّلْعَ الأَوَّلَ بِالْمِسْطَرَةِ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0A3A754-2DC6-C5B0-CAB3-4E32884A0D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67590DE5-5062-9B1E-DE04-77AE30091BD2}"/>
              </a:ext>
            </a:extLst>
          </p:cNvPr>
          <p:cNvGrpSpPr/>
          <p:nvPr/>
        </p:nvGrpSpPr>
        <p:grpSpPr>
          <a:xfrm>
            <a:off x="3080875" y="1770421"/>
            <a:ext cx="2602699" cy="551406"/>
            <a:chOff x="5691260" y="1914188"/>
            <a:chExt cx="2602699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A86EAA4-C417-88D4-BB10-BE2EB9DFCF7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أَسْتَعْمِلُ الْمِزْوَاةَ لِرَسْمِ الضَّلْعِ الثَّانِي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FC464D98-9699-AC86-189F-409FC951FB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715C83-0BCA-008E-91FF-9B23559350F9}"/>
              </a:ext>
            </a:extLst>
          </p:cNvPr>
          <p:cNvGrpSpPr/>
          <p:nvPr/>
        </p:nvGrpSpPr>
        <p:grpSpPr>
          <a:xfrm>
            <a:off x="1636694" y="2706533"/>
            <a:ext cx="5805267" cy="3557274"/>
            <a:chOff x="1636694" y="2706533"/>
            <a:chExt cx="5805267" cy="3557274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62EC7103-4C43-A6EA-DC5A-49472FD7033A}"/>
                </a:ext>
              </a:extLst>
            </p:cNvPr>
            <p:cNvCxnSpPr>
              <a:cxnSpLocks/>
            </p:cNvCxnSpPr>
            <p:nvPr/>
          </p:nvCxnSpPr>
          <p:spPr>
            <a:xfrm>
              <a:off x="2004515" y="6093784"/>
              <a:ext cx="4932000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317F007-0E76-8805-89B7-75CB6A08308E}"/>
                </a:ext>
              </a:extLst>
            </p:cNvPr>
            <p:cNvSpPr txBox="1"/>
            <p:nvPr/>
          </p:nvSpPr>
          <p:spPr>
            <a:xfrm>
              <a:off x="1654451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F060A05-76D4-896F-2F9C-F311F528C19C}"/>
                </a:ext>
              </a:extLst>
            </p:cNvPr>
            <p:cNvSpPr txBox="1"/>
            <p:nvPr/>
          </p:nvSpPr>
          <p:spPr>
            <a:xfrm>
              <a:off x="6853382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9239F323-5BB2-97EA-B8A3-EDC3F6351B77}"/>
                </a:ext>
              </a:extLst>
            </p:cNvPr>
            <p:cNvCxnSpPr/>
            <p:nvPr/>
          </p:nvCxnSpPr>
          <p:spPr>
            <a:xfrm>
              <a:off x="2004515" y="3018423"/>
              <a:ext cx="0" cy="3078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494CCDE-42C9-B231-1B61-D9A052B13F66}"/>
                </a:ext>
              </a:extLst>
            </p:cNvPr>
            <p:cNvSpPr txBox="1"/>
            <p:nvPr/>
          </p:nvSpPr>
          <p:spPr>
            <a:xfrm>
              <a:off x="1636694" y="2706533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3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0E741-51E6-E125-C346-6F53A8D5B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4FE98C-0B3F-482A-A94A-03B6A13C7E9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F763AD-9097-2532-9CDC-BB1F1951D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320DF3-7213-A665-BEEB-498FBCA425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671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AA9F-D8AD-B820-3A6E-39466F713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37585AD-62DF-9AC1-D1DD-EE46F95FD37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ليكمل وصل نهايتي الضلعين، ويضع رمز الزاوية القائمة.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16FED49-94E8-E6C9-E156-FDD5317BE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7822C94-7535-F9C4-834E-404965CA9737}"/>
              </a:ext>
            </a:extLst>
          </p:cNvPr>
          <p:cNvGrpSpPr/>
          <p:nvPr/>
        </p:nvGrpSpPr>
        <p:grpSpPr>
          <a:xfrm>
            <a:off x="1636694" y="2706533"/>
            <a:ext cx="5805267" cy="3557274"/>
            <a:chOff x="1636694" y="2706533"/>
            <a:chExt cx="5805267" cy="3557274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E220439-3D43-7572-2FE9-F458558766A8}"/>
                </a:ext>
              </a:extLst>
            </p:cNvPr>
            <p:cNvCxnSpPr>
              <a:cxnSpLocks/>
            </p:cNvCxnSpPr>
            <p:nvPr/>
          </p:nvCxnSpPr>
          <p:spPr>
            <a:xfrm>
              <a:off x="2004515" y="6093784"/>
              <a:ext cx="4932000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C6CCEF2-4D8D-1BE8-74BB-310BD6ED3F2D}"/>
                </a:ext>
              </a:extLst>
            </p:cNvPr>
            <p:cNvSpPr txBox="1"/>
            <p:nvPr/>
          </p:nvSpPr>
          <p:spPr>
            <a:xfrm>
              <a:off x="1654451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853C67B-4F2D-1F1A-94F7-D69F1D49532F}"/>
                </a:ext>
              </a:extLst>
            </p:cNvPr>
            <p:cNvSpPr txBox="1"/>
            <p:nvPr/>
          </p:nvSpPr>
          <p:spPr>
            <a:xfrm>
              <a:off x="6853382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70244F76-173C-909B-8241-64D551A27F20}"/>
                </a:ext>
              </a:extLst>
            </p:cNvPr>
            <p:cNvCxnSpPr/>
            <p:nvPr/>
          </p:nvCxnSpPr>
          <p:spPr>
            <a:xfrm>
              <a:off x="2004515" y="3018423"/>
              <a:ext cx="0" cy="3078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3F9B512-0556-2307-C9F9-C629EE187B84}"/>
                </a:ext>
              </a:extLst>
            </p:cNvPr>
            <p:cNvSpPr txBox="1"/>
            <p:nvPr/>
          </p:nvSpPr>
          <p:spPr>
            <a:xfrm>
              <a:off x="1636694" y="2706533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</p:grpSp>
      <p:pic>
        <p:nvPicPr>
          <p:cNvPr id="14" name="Image 13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FB157C82-408C-0968-602E-A769BBBBE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8247" b="26398"/>
          <a:stretch>
            <a:fillRect/>
          </a:stretch>
        </p:blipFill>
        <p:spPr>
          <a:xfrm rot="1910732">
            <a:off x="73225" y="4395742"/>
            <a:ext cx="7798008" cy="117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9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EECE0-843F-BE1F-1916-6FA0BD771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E242A39-56A2-B592-D510-BDBBBD62ACC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باتباع هذه الخطوات، يجب أن تحصلوا على نفس المثلث قائم الزاوية.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70A646A-1BB9-794C-686F-A711C0D37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E196F74-AE34-7792-69B0-41206700A1CB}"/>
              </a:ext>
            </a:extLst>
          </p:cNvPr>
          <p:cNvGrpSpPr/>
          <p:nvPr/>
        </p:nvGrpSpPr>
        <p:grpSpPr>
          <a:xfrm>
            <a:off x="1636694" y="2706533"/>
            <a:ext cx="5805267" cy="3557274"/>
            <a:chOff x="1636694" y="2706533"/>
            <a:chExt cx="5805267" cy="3557274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A2212AA8-94A4-4A08-34AF-71BAE2C7F71D}"/>
                </a:ext>
              </a:extLst>
            </p:cNvPr>
            <p:cNvCxnSpPr>
              <a:cxnSpLocks/>
            </p:cNvCxnSpPr>
            <p:nvPr/>
          </p:nvCxnSpPr>
          <p:spPr>
            <a:xfrm>
              <a:off x="2004515" y="6093784"/>
              <a:ext cx="4932000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80C451C-58D9-4677-ED3D-7A3CFBEA3AF9}"/>
                </a:ext>
              </a:extLst>
            </p:cNvPr>
            <p:cNvSpPr txBox="1"/>
            <p:nvPr/>
          </p:nvSpPr>
          <p:spPr>
            <a:xfrm>
              <a:off x="1654451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C931BEF-A3DC-01BB-2E5F-3DD42124EAF2}"/>
                </a:ext>
              </a:extLst>
            </p:cNvPr>
            <p:cNvSpPr txBox="1"/>
            <p:nvPr/>
          </p:nvSpPr>
          <p:spPr>
            <a:xfrm>
              <a:off x="6853382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842951D7-84D4-9F03-7130-7B07EED41944}"/>
                </a:ext>
              </a:extLst>
            </p:cNvPr>
            <p:cNvCxnSpPr/>
            <p:nvPr/>
          </p:nvCxnSpPr>
          <p:spPr>
            <a:xfrm>
              <a:off x="2004515" y="3018423"/>
              <a:ext cx="0" cy="307800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FE134E7-5C5C-4403-3381-BF7798E38511}"/>
                </a:ext>
              </a:extLst>
            </p:cNvPr>
            <p:cNvSpPr txBox="1"/>
            <p:nvPr/>
          </p:nvSpPr>
          <p:spPr>
            <a:xfrm>
              <a:off x="1636694" y="2706533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C6438CC-7CCB-9B2A-C967-4DB0DF0DA35F}"/>
              </a:ext>
            </a:extLst>
          </p:cNvPr>
          <p:cNvCxnSpPr/>
          <p:nvPr/>
        </p:nvCxnSpPr>
        <p:spPr>
          <a:xfrm>
            <a:off x="2004515" y="3018423"/>
            <a:ext cx="4932000" cy="307536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080D6A2-2FE9-F872-2F3F-DAFBADE33A03}"/>
              </a:ext>
            </a:extLst>
          </p:cNvPr>
          <p:cNvCxnSpPr/>
          <p:nvPr/>
        </p:nvCxnSpPr>
        <p:spPr>
          <a:xfrm>
            <a:off x="2004515" y="5849815"/>
            <a:ext cx="32837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D6848BD-59E5-7BB3-01AF-2B0FD6545C95}"/>
              </a:ext>
            </a:extLst>
          </p:cNvPr>
          <p:cNvCxnSpPr/>
          <p:nvPr/>
        </p:nvCxnSpPr>
        <p:spPr>
          <a:xfrm>
            <a:off x="2325091" y="5861538"/>
            <a:ext cx="0" cy="216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30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ارسموا على ألواحكم مثلثا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DEF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قائم الزاوية في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بحيث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EF = 11 cm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ED = 8cm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E1A266F2-995E-F370-7723-917369D45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8247" b="26398"/>
          <a:stretch>
            <a:fillRect/>
          </a:stretch>
        </p:blipFill>
        <p:spPr>
          <a:xfrm>
            <a:off x="494011" y="4508731"/>
            <a:ext cx="7798008" cy="11765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80C3D4-2713-E741-67F6-C81DAC447F3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0548" y="1673731"/>
            <a:ext cx="4791871" cy="4621169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نرسم المثلث القائم الزاوية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3929F286-2242-57CF-2FB3-C3108AB32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8247" b="26398"/>
          <a:stretch>
            <a:fillRect/>
          </a:stretch>
        </p:blipFill>
        <p:spPr>
          <a:xfrm>
            <a:off x="494011" y="4508731"/>
            <a:ext cx="7798008" cy="11765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1D1CA6-FD76-3D36-47A9-84F7140EBF6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0548" y="1673731"/>
            <a:ext cx="4791871" cy="4621169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CCDE2BE9-A6DD-50BF-4D8F-DBA3C3F27DA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3192" y="911484"/>
            <a:ext cx="4791871" cy="4621169"/>
          </a:xfrm>
          <a:prstGeom prst="rtTriangle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034AF5-9A0D-A9AD-239F-2E1E5C195154}"/>
              </a:ext>
            </a:extLst>
          </p:cNvPr>
          <p:cNvGrpSpPr/>
          <p:nvPr/>
        </p:nvGrpSpPr>
        <p:grpSpPr>
          <a:xfrm>
            <a:off x="1669366" y="1918965"/>
            <a:ext cx="6374400" cy="3702581"/>
            <a:chOff x="1636694" y="2561226"/>
            <a:chExt cx="6374400" cy="3702581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C8646E1-C73B-50B9-3E39-00A70816E958}"/>
                </a:ext>
              </a:extLst>
            </p:cNvPr>
            <p:cNvCxnSpPr>
              <a:cxnSpLocks/>
            </p:cNvCxnSpPr>
            <p:nvPr/>
          </p:nvCxnSpPr>
          <p:spPr>
            <a:xfrm>
              <a:off x="2004515" y="6093784"/>
              <a:ext cx="54180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1DBF1EE-7800-EC3C-C7BF-577723A6640E}"/>
                </a:ext>
              </a:extLst>
            </p:cNvPr>
            <p:cNvSpPr txBox="1"/>
            <p:nvPr/>
          </p:nvSpPr>
          <p:spPr>
            <a:xfrm>
              <a:off x="1654451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E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5B1A944-4B31-8B48-B20E-BA05915211B2}"/>
                </a:ext>
              </a:extLst>
            </p:cNvPr>
            <p:cNvSpPr txBox="1"/>
            <p:nvPr/>
          </p:nvSpPr>
          <p:spPr>
            <a:xfrm>
              <a:off x="7422515" y="567968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F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5DC92AAE-B6EF-B1E2-6A9A-0A4088D1D161}"/>
                </a:ext>
              </a:extLst>
            </p:cNvPr>
            <p:cNvCxnSpPr/>
            <p:nvPr/>
          </p:nvCxnSpPr>
          <p:spPr>
            <a:xfrm>
              <a:off x="2004515" y="2561226"/>
              <a:ext cx="0" cy="3528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4267AC5-E2E0-7DAC-99CB-460D0276883C}"/>
                </a:ext>
              </a:extLst>
            </p:cNvPr>
            <p:cNvSpPr txBox="1"/>
            <p:nvPr/>
          </p:nvSpPr>
          <p:spPr>
            <a:xfrm>
              <a:off x="1636694" y="2706533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D</a:t>
              </a:r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E54E59D-6508-E76E-773E-C7D3C32376B5}"/>
              </a:ext>
            </a:extLst>
          </p:cNvPr>
          <p:cNvCxnSpPr>
            <a:cxnSpLocks/>
          </p:cNvCxnSpPr>
          <p:nvPr/>
        </p:nvCxnSpPr>
        <p:spPr>
          <a:xfrm>
            <a:off x="2037187" y="1918965"/>
            <a:ext cx="5418000" cy="354424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B4ED35D-C421-0434-19E0-D98C49D44EF7}"/>
              </a:ext>
            </a:extLst>
          </p:cNvPr>
          <p:cNvCxnSpPr/>
          <p:nvPr/>
        </p:nvCxnSpPr>
        <p:spPr>
          <a:xfrm>
            <a:off x="2037187" y="5207554"/>
            <a:ext cx="32837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95A28D-0F9B-515F-E7AC-4FA47301EDBF}"/>
              </a:ext>
            </a:extLst>
          </p:cNvPr>
          <p:cNvCxnSpPr/>
          <p:nvPr/>
        </p:nvCxnSpPr>
        <p:spPr>
          <a:xfrm>
            <a:off x="2357763" y="5219277"/>
            <a:ext cx="0" cy="216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 14" descr="Une image contenant capture d’écran, noir, obscurité&#10;&#10;Le contenu généré par l’IA peut être incorrect.">
            <a:extLst>
              <a:ext uri="{FF2B5EF4-FFF2-40B4-BE49-F238E27FC236}">
                <a16:creationId xmlns:a16="http://schemas.microsoft.com/office/drawing/2014/main" id="{9391CC13-72A0-B817-CFE2-650AACEA2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8247" b="26398"/>
          <a:stretch>
            <a:fillRect/>
          </a:stretch>
        </p:blipFill>
        <p:spPr>
          <a:xfrm>
            <a:off x="1851031" y="5499744"/>
            <a:ext cx="7798008" cy="117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2D690-3E80-EE6B-0613-8895B736B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767DCA0-707B-9033-7F2B-4D84FCB01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C896FB-5364-46DD-C887-415D90A31C15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150064C-320B-FAC0-C436-3B4C12BA324C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بعد إزالة الأدوات الهندسية، نحصل على المثلث التالي 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C332383-6A5E-28E0-1F53-480E14093DCB}"/>
              </a:ext>
            </a:extLst>
          </p:cNvPr>
          <p:cNvGrpSpPr/>
          <p:nvPr/>
        </p:nvGrpSpPr>
        <p:grpSpPr>
          <a:xfrm>
            <a:off x="1669366" y="1918965"/>
            <a:ext cx="6374400" cy="3702581"/>
            <a:chOff x="1636694" y="2561226"/>
            <a:chExt cx="6374400" cy="3702581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6BF0D9D6-D5E9-4905-1303-4B5D7590B615}"/>
                </a:ext>
              </a:extLst>
            </p:cNvPr>
            <p:cNvCxnSpPr>
              <a:cxnSpLocks/>
            </p:cNvCxnSpPr>
            <p:nvPr/>
          </p:nvCxnSpPr>
          <p:spPr>
            <a:xfrm>
              <a:off x="2004515" y="6093784"/>
              <a:ext cx="54180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0D2F7A7-648A-EFF2-EB05-481FF7EC5F21}"/>
                </a:ext>
              </a:extLst>
            </p:cNvPr>
            <p:cNvSpPr txBox="1"/>
            <p:nvPr/>
          </p:nvSpPr>
          <p:spPr>
            <a:xfrm>
              <a:off x="1654451" y="5740587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E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B7697E5-5DB5-728E-064C-80F8003C2D96}"/>
                </a:ext>
              </a:extLst>
            </p:cNvPr>
            <p:cNvSpPr txBox="1"/>
            <p:nvPr/>
          </p:nvSpPr>
          <p:spPr>
            <a:xfrm>
              <a:off x="7422515" y="5679686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F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5B626137-71BE-1A97-812D-BC60B8AC6DD0}"/>
                </a:ext>
              </a:extLst>
            </p:cNvPr>
            <p:cNvCxnSpPr/>
            <p:nvPr/>
          </p:nvCxnSpPr>
          <p:spPr>
            <a:xfrm>
              <a:off x="2004515" y="2561226"/>
              <a:ext cx="0" cy="3528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62314E5-0A60-F2C1-B51D-D7CD320AE085}"/>
                </a:ext>
              </a:extLst>
            </p:cNvPr>
            <p:cNvSpPr txBox="1"/>
            <p:nvPr/>
          </p:nvSpPr>
          <p:spPr>
            <a:xfrm>
              <a:off x="1636694" y="2706533"/>
              <a:ext cx="5885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D</a:t>
              </a:r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A6B6F97-64AF-C75C-F4E8-979C0E368AFC}"/>
              </a:ext>
            </a:extLst>
          </p:cNvPr>
          <p:cNvCxnSpPr>
            <a:cxnSpLocks/>
          </p:cNvCxnSpPr>
          <p:nvPr/>
        </p:nvCxnSpPr>
        <p:spPr>
          <a:xfrm>
            <a:off x="2037187" y="1918965"/>
            <a:ext cx="5418000" cy="354424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1468E21-8D7F-9EEE-FCFA-D624C486382F}"/>
              </a:ext>
            </a:extLst>
          </p:cNvPr>
          <p:cNvCxnSpPr/>
          <p:nvPr/>
        </p:nvCxnSpPr>
        <p:spPr>
          <a:xfrm>
            <a:off x="2037187" y="5207554"/>
            <a:ext cx="32837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DD4ACCF-01ED-7B4D-A0D0-D0894858A6ED}"/>
              </a:ext>
            </a:extLst>
          </p:cNvPr>
          <p:cNvCxnSpPr/>
          <p:nvPr/>
        </p:nvCxnSpPr>
        <p:spPr>
          <a:xfrm>
            <a:off x="2357763" y="5219277"/>
            <a:ext cx="0" cy="216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51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56B98A7-F013-EA2D-1015-0A8B701D0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1" y="1713186"/>
            <a:ext cx="7203700" cy="486927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69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20489" y="2270235"/>
            <a:ext cx="2933162" cy="1376855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E0DE5AC-F25E-0B18-2E42-EF2C11963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06" y="2272875"/>
            <a:ext cx="8300477" cy="38769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912883" y="2325425"/>
            <a:ext cx="6702385" cy="44179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F149C12-7938-4D76-D516-DFE2E923C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44" y="2655311"/>
            <a:ext cx="7158498" cy="3343538"/>
          </a:xfrm>
          <a:prstGeom prst="roundRect">
            <a:avLst>
              <a:gd name="adj" fmla="val 5979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85702C-9798-0EBE-EFCD-2420C43805B6}"/>
              </a:ext>
            </a:extLst>
          </p:cNvPr>
          <p:cNvSpPr/>
          <p:nvPr/>
        </p:nvSpPr>
        <p:spPr>
          <a:xfrm>
            <a:off x="1662237" y="2656955"/>
            <a:ext cx="5814917" cy="46011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80702" y="375605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83B711-4394-05D6-7CFF-4970CDB6D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92" y="2879085"/>
            <a:ext cx="7775093" cy="310298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7714773-22C6-320F-5C8F-ED22E0A0A167}"/>
              </a:ext>
            </a:extLst>
          </p:cNvPr>
          <p:cNvSpPr txBox="1"/>
          <p:nvPr/>
        </p:nvSpPr>
        <p:spPr>
          <a:xfrm>
            <a:off x="1859497" y="2015859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لِإِنْشاءِ مُثَلَّثٍ قَائِمِ الزَّاوِيَةِ:</a:t>
            </a:r>
          </a:p>
        </p:txBody>
      </p: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269B781-87FC-5A99-02EF-AF724DD3F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06" y="2272875"/>
            <a:ext cx="8300477" cy="387692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65E020F-6335-A83E-A918-AEC751EA2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1" y="1713186"/>
            <a:ext cx="7203700" cy="4869277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69،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56138" y="3757449"/>
            <a:ext cx="2890345" cy="1366345"/>
          </a:xfrm>
          <a:prstGeom prst="roundRect">
            <a:avLst>
              <a:gd name="adj" fmla="val 1051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8A26768-5A04-FE7E-190A-271D749DC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630107"/>
            <a:ext cx="8292662" cy="306796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68 و69.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F07F22-04B4-084D-3544-830253A5A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361" y="1713186"/>
            <a:ext cx="7203700" cy="486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14781</TotalTime>
  <Words>865</Words>
  <Application>Microsoft Office PowerPoint</Application>
  <PresentationFormat>Affichage à l'écran (4:3)</PresentationFormat>
  <Paragraphs>245</Paragraphs>
  <Slides>55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55</vt:i4>
      </vt:variant>
    </vt:vector>
  </HeadingPairs>
  <TitlesOfParts>
    <vt:vector size="71" baseType="lpstr">
      <vt:lpstr>Arial</vt:lpstr>
      <vt:lpstr>Calibri</vt:lpstr>
      <vt:lpstr>Aptos Display</vt:lpstr>
      <vt:lpstr>Cambria Math</vt:lpstr>
      <vt:lpstr>Dosis</vt:lpstr>
      <vt:lpstr>Aptos</vt:lpstr>
      <vt:lpstr>Chalkboard</vt:lpstr>
      <vt:lpstr>Wingdings</vt:lpstr>
      <vt:lpstr>Sakkal Majalla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124</cp:revision>
  <cp:lastPrinted>2025-08-13T10:11:39Z</cp:lastPrinted>
  <dcterms:created xsi:type="dcterms:W3CDTF">2025-08-01T12:31:49Z</dcterms:created>
  <dcterms:modified xsi:type="dcterms:W3CDTF">2026-03-29T22:54:16Z</dcterms:modified>
</cp:coreProperties>
</file>