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8"/>
  </p:notesMasterIdLst>
  <p:handoutMasterIdLst>
    <p:handoutMasterId r:id="rId69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7064" r:id="rId17"/>
    <p:sldId id="213480706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6702" r:id="rId32"/>
    <p:sldId id="2134807020" r:id="rId33"/>
    <p:sldId id="2134807021" r:id="rId34"/>
    <p:sldId id="2134807033" r:id="rId35"/>
    <p:sldId id="2134807072" r:id="rId36"/>
    <p:sldId id="2134807070" r:id="rId37"/>
    <p:sldId id="2134807071" r:id="rId38"/>
    <p:sldId id="2134807073" r:id="rId39"/>
    <p:sldId id="2134807074" r:id="rId40"/>
    <p:sldId id="2134806689" r:id="rId41"/>
    <p:sldId id="2134806665" r:id="rId42"/>
    <p:sldId id="2134806663" r:id="rId43"/>
    <p:sldId id="2134807036" r:id="rId44"/>
    <p:sldId id="2134807028" r:id="rId45"/>
    <p:sldId id="2134807075" r:id="rId46"/>
    <p:sldId id="2134807076" r:id="rId47"/>
    <p:sldId id="2134807077" r:id="rId48"/>
    <p:sldId id="2134807078" r:id="rId49"/>
    <p:sldId id="2134807079" r:id="rId50"/>
    <p:sldId id="2134807080" r:id="rId51"/>
    <p:sldId id="2134807081" r:id="rId52"/>
    <p:sldId id="2134807082" r:id="rId53"/>
    <p:sldId id="2134806696" r:id="rId54"/>
    <p:sldId id="848" r:id="rId55"/>
    <p:sldId id="921" r:id="rId56"/>
    <p:sldId id="922" r:id="rId57"/>
    <p:sldId id="924" r:id="rId58"/>
    <p:sldId id="925" r:id="rId59"/>
    <p:sldId id="849" r:id="rId60"/>
    <p:sldId id="2134806697" r:id="rId61"/>
    <p:sldId id="2134806706" r:id="rId62"/>
    <p:sldId id="858" r:id="rId63"/>
    <p:sldId id="868" r:id="rId64"/>
    <p:sldId id="869" r:id="rId65"/>
    <p:sldId id="764" r:id="rId66"/>
    <p:sldId id="949" r:id="rId67"/>
  </p:sldIdLst>
  <p:sldSz cx="9144000" cy="6858000" type="screen4x3"/>
  <p:notesSz cx="6735763" cy="9866313"/>
  <p:embeddedFontLst>
    <p:embeddedFont>
      <p:font typeface="Dosis" pitchFamily="2" charset="0"/>
      <p:regular r:id="rId70"/>
      <p:bold r:id="rId71"/>
    </p:embeddedFont>
    <p:embeddedFont>
      <p:font typeface="Sakkal Majalla" panose="02000000000000000000" pitchFamily="2" charset="-78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00B050"/>
    <a:srgbClr val="008F8D"/>
    <a:srgbClr val="7EC4BE"/>
    <a:srgbClr val="199995"/>
    <a:srgbClr val="17AB98"/>
    <a:srgbClr val="C00000"/>
    <a:srgbClr val="CF1F3C"/>
    <a:srgbClr val="3A8F98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14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88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handoutMaster" Target="handoutMasters/handoutMaster1.xml"/><Relationship Id="rId77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4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المُثَلَّثِ الْقائمِ الزّاوِيَةِ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الْمُثَلَّثاتُ: تَصْنيفُ الْمُثَلَّثاتِ </a:t>
            </a:r>
            <a:endParaRPr lang="fr-MA" dirty="0">
              <a:effectLst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الْبَحْثِ عَنِ الْكُلِّ (أَجْزاءٌ مُتَسَاوِيَةٌ) 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الزَّوايا في المُثَلَّثِ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الْمُثَلَّثاتُ: تَصْنيفُ الْمُثَلَّثاتِ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525387-71BD-411A-859A-8B63AB17E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282" y="2524771"/>
            <a:ext cx="5801032" cy="391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أَنواعِ المُثَلّثاتِ وتَصْنيفِها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8E5FE56-BF0F-4B04-FDE1-11032B4DA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146" y="1561088"/>
            <a:ext cx="3418109" cy="4846007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17 – سنصحح الواجب المنزلي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B45492-CDAF-809C-C1BB-61FF1E18ACC0}"/>
              </a:ext>
            </a:extLst>
          </p:cNvPr>
          <p:cNvSpPr/>
          <p:nvPr/>
        </p:nvSpPr>
        <p:spPr>
          <a:xfrm>
            <a:off x="2640413" y="5436123"/>
            <a:ext cx="3356264" cy="659878"/>
          </a:xfrm>
          <a:prstGeom prst="roundRect">
            <a:avLst>
              <a:gd name="adj" fmla="val 10989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F9FCCAD3-776B-D4FD-3BA3-C148DF298C68}"/>
              </a:ext>
            </a:extLst>
          </p:cNvPr>
          <p:cNvGrpSpPr/>
          <p:nvPr/>
        </p:nvGrpSpPr>
        <p:grpSpPr>
          <a:xfrm>
            <a:off x="298490" y="2919670"/>
            <a:ext cx="8324400" cy="1725085"/>
            <a:chOff x="298490" y="2919670"/>
            <a:chExt cx="8324400" cy="172508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F74FA6C-EA65-75B9-5779-CD0E726E8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490" y="2919670"/>
              <a:ext cx="8324400" cy="172508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C9E687A-5F71-6356-24A3-57885EE3E8E5}"/>
                </a:ext>
              </a:extLst>
            </p:cNvPr>
            <p:cNvSpPr/>
            <p:nvPr/>
          </p:nvSpPr>
          <p:spPr>
            <a:xfrm>
              <a:off x="298490" y="2998839"/>
              <a:ext cx="3064142" cy="4301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028409-B797-81C5-3C40-A7EB5BC0010C}"/>
              </a:ext>
            </a:extLst>
          </p:cNvPr>
          <p:cNvSpPr txBox="1"/>
          <p:nvPr/>
        </p:nvSpPr>
        <p:spPr>
          <a:xfrm>
            <a:off x="946533" y="4114071"/>
            <a:ext cx="1200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A6EA9F-71CB-7B80-F231-9386D97E1C45}"/>
              </a:ext>
            </a:extLst>
          </p:cNvPr>
          <p:cNvSpPr txBox="1"/>
          <p:nvPr/>
        </p:nvSpPr>
        <p:spPr>
          <a:xfrm>
            <a:off x="2796051" y="4114071"/>
            <a:ext cx="1200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228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ADDAE3-A756-3B72-05AC-F85FC133EF6C}"/>
              </a:ext>
            </a:extLst>
          </p:cNvPr>
          <p:cNvSpPr txBox="1"/>
          <p:nvPr/>
        </p:nvSpPr>
        <p:spPr>
          <a:xfrm>
            <a:off x="4724229" y="4114071"/>
            <a:ext cx="1095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230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2D5075-85CF-DE36-117A-6F158EFDAB48}"/>
              </a:ext>
            </a:extLst>
          </p:cNvPr>
          <p:cNvSpPr txBox="1"/>
          <p:nvPr/>
        </p:nvSpPr>
        <p:spPr>
          <a:xfrm>
            <a:off x="6506664" y="4133735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212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ضرب 8 على السطر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24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AFF039-3CA3-1BA1-A66D-A4F72167A5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68" y="3007201"/>
            <a:ext cx="8327922" cy="89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A05404A-3623-EFAB-23DC-7DDE8B65B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68" y="3007201"/>
            <a:ext cx="8327922" cy="8916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478392" y="304039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07889" y="344062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92013" y="304824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24940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591335" y="345196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24941" y="346663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719107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33685" y="345909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3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تَعَرُّفُ أَنواعِ المُثَلّثاتِ وتَصْنيفُها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تمييز المثلثات وتصنيفها 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E4AEA73-AB59-65F3-4054-0670C8DCDC71}"/>
              </a:ext>
            </a:extLst>
          </p:cNvPr>
          <p:cNvGrpSpPr/>
          <p:nvPr/>
        </p:nvGrpSpPr>
        <p:grpSpPr>
          <a:xfrm>
            <a:off x="368538" y="1888436"/>
            <a:ext cx="8261706" cy="4619230"/>
            <a:chOff x="368538" y="1888436"/>
            <a:chExt cx="8261706" cy="461923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57706F8-C0EE-0C98-E206-DA9E4086D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8538" y="1888436"/>
              <a:ext cx="8261706" cy="461923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2A3A2F-48F8-F765-9D95-165462B34F69}"/>
                </a:ext>
              </a:extLst>
            </p:cNvPr>
            <p:cNvSpPr/>
            <p:nvPr/>
          </p:nvSpPr>
          <p:spPr>
            <a:xfrm>
              <a:off x="2474843" y="2305878"/>
              <a:ext cx="3945835" cy="39756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4_SEM1_S1_v1">
            <a:hlinkClick r:id="" action="ppaction://media"/>
            <a:extLst>
              <a:ext uri="{FF2B5EF4-FFF2-40B4-BE49-F238E27FC236}">
                <a16:creationId xmlns:a16="http://schemas.microsoft.com/office/drawing/2014/main" id="{9F0B4ED0-82D0-8BB2-36BC-BF3E6A9E49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8175" y="1838740"/>
            <a:ext cx="8272884" cy="465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FBC30D-C5D7-FF93-7D65-2537CDEE1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58" y="2758247"/>
            <a:ext cx="7030532" cy="32858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3236B81-FDC3-41B7-F10F-D586DACF87BE}"/>
              </a:ext>
            </a:extLst>
          </p:cNvPr>
          <p:cNvSpPr txBox="1"/>
          <p:nvPr/>
        </p:nvSpPr>
        <p:spPr>
          <a:xfrm>
            <a:off x="1964460" y="1819118"/>
            <a:ext cx="56913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لِتَعَرُّفِ وَتَميِيزِ الْمُثَلَّثَاتِ:</a:t>
            </a:r>
          </a:p>
        </p:txBody>
      </p: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سنقوم بتمييز هذه المثلثات وتصنيفها،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8A9FA1E-D7CD-673C-2192-BD259F42461A}"/>
              </a:ext>
            </a:extLst>
          </p:cNvPr>
          <p:cNvGrpSpPr/>
          <p:nvPr/>
        </p:nvGrpSpPr>
        <p:grpSpPr>
          <a:xfrm>
            <a:off x="393289" y="2349911"/>
            <a:ext cx="8088180" cy="2713703"/>
            <a:chOff x="344129" y="2753033"/>
            <a:chExt cx="8088180" cy="271370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66F1F30-CC43-888F-AFA5-A1FCC1528E00}"/>
                </a:ext>
              </a:extLst>
            </p:cNvPr>
            <p:cNvGrpSpPr/>
            <p:nvPr/>
          </p:nvGrpSpPr>
          <p:grpSpPr>
            <a:xfrm flipH="1">
              <a:off x="344129" y="2753033"/>
              <a:ext cx="5615754" cy="2713703"/>
              <a:chOff x="3035326" y="1962427"/>
              <a:chExt cx="6741686" cy="2928798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727F974-1FDD-643B-946D-5686F5051A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31"/>
              <a:stretch>
                <a:fillRect/>
              </a:stretch>
            </p:blipFill>
            <p:spPr>
              <a:xfrm>
                <a:off x="3035326" y="1962427"/>
                <a:ext cx="3360436" cy="2907576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D8D5DF0B-970E-A48A-B1E1-85758F06E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6574" y="2155561"/>
                <a:ext cx="3360438" cy="2735664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46494E3-4610-6FC2-61E7-76CDD87BDE99}"/>
                </a:ext>
              </a:extLst>
            </p:cNvPr>
            <p:cNvGrpSpPr/>
            <p:nvPr/>
          </p:nvGrpSpPr>
          <p:grpSpPr>
            <a:xfrm>
              <a:off x="6272308" y="2971312"/>
              <a:ext cx="2160001" cy="2246638"/>
              <a:chOff x="6338318" y="3024885"/>
              <a:chExt cx="2160001" cy="2246638"/>
            </a:xfrm>
          </p:grpSpPr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5D721F73-56FB-3639-1CF7-34ECF14D893B}"/>
                  </a:ext>
                </a:extLst>
              </p:cNvPr>
              <p:cNvCxnSpPr/>
              <p:nvPr/>
            </p:nvCxnSpPr>
            <p:spPr>
              <a:xfrm flipH="1">
                <a:off x="8210319" y="4984955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482A1366-EA2A-8025-A450-8760DBA99AC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77586" y="5127523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riangle rectangle 14">
                <a:extLst>
                  <a:ext uri="{FF2B5EF4-FFF2-40B4-BE49-F238E27FC236}">
                    <a16:creationId xmlns:a16="http://schemas.microsoft.com/office/drawing/2014/main" id="{CC6B2031-3410-A273-6E32-70CD6A62BD36}"/>
                  </a:ext>
                </a:extLst>
              </p:cNvPr>
              <p:cNvSpPr/>
              <p:nvPr/>
            </p:nvSpPr>
            <p:spPr>
              <a:xfrm flipH="1">
                <a:off x="6338318" y="3024885"/>
                <a:ext cx="2160001" cy="2246638"/>
              </a:xfrm>
              <a:prstGeom prst="rtTriangl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037FA90-2BF9-8AC8-93DB-170388081510}"/>
              </a:ext>
            </a:extLst>
          </p:cNvPr>
          <p:cNvGrpSpPr/>
          <p:nvPr/>
        </p:nvGrpSpPr>
        <p:grpSpPr>
          <a:xfrm>
            <a:off x="393289" y="2349911"/>
            <a:ext cx="8088180" cy="2713703"/>
            <a:chOff x="344129" y="2753033"/>
            <a:chExt cx="8088180" cy="2713703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B0E51DF-6864-B597-4B02-AC101192CABE}"/>
                </a:ext>
              </a:extLst>
            </p:cNvPr>
            <p:cNvGrpSpPr/>
            <p:nvPr/>
          </p:nvGrpSpPr>
          <p:grpSpPr>
            <a:xfrm flipH="1">
              <a:off x="344129" y="2753033"/>
              <a:ext cx="5615754" cy="2713703"/>
              <a:chOff x="3035326" y="1962427"/>
              <a:chExt cx="6741686" cy="2928798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E16B06EB-FBEE-0B89-9B1B-DAF015555B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31"/>
              <a:stretch>
                <a:fillRect/>
              </a:stretch>
            </p:blipFill>
            <p:spPr>
              <a:xfrm>
                <a:off x="3035326" y="1962427"/>
                <a:ext cx="3360436" cy="2907576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ACFE8025-5072-ED84-ADBC-293E17AA5D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6574" y="2155561"/>
                <a:ext cx="3360438" cy="2735664"/>
              </a:xfrm>
              <a:prstGeom prst="rect">
                <a:avLst/>
              </a:prstGeom>
            </p:spPr>
          </p:pic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34F3F4F-35D3-6278-C62B-980552C5AC52}"/>
                </a:ext>
              </a:extLst>
            </p:cNvPr>
            <p:cNvGrpSpPr/>
            <p:nvPr/>
          </p:nvGrpSpPr>
          <p:grpSpPr>
            <a:xfrm>
              <a:off x="6272308" y="2971312"/>
              <a:ext cx="2160001" cy="2246638"/>
              <a:chOff x="6338318" y="3024885"/>
              <a:chExt cx="2160001" cy="2246638"/>
            </a:xfrm>
          </p:grpSpPr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CC601CD5-045E-2A33-66AE-C9AD05553FA7}"/>
                  </a:ext>
                </a:extLst>
              </p:cNvPr>
              <p:cNvCxnSpPr/>
              <p:nvPr/>
            </p:nvCxnSpPr>
            <p:spPr>
              <a:xfrm flipH="1">
                <a:off x="8210319" y="4984955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679B56A4-5073-F654-9BA7-BB241F0CB73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77586" y="5127523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riangle rectangle 12">
                <a:extLst>
                  <a:ext uri="{FF2B5EF4-FFF2-40B4-BE49-F238E27FC236}">
                    <a16:creationId xmlns:a16="http://schemas.microsoft.com/office/drawing/2014/main" id="{705ABE13-55FB-90B4-6245-E4D87FA20500}"/>
                  </a:ext>
                </a:extLst>
              </p:cNvPr>
              <p:cNvSpPr/>
              <p:nvPr/>
            </p:nvSpPr>
            <p:spPr>
              <a:xfrm flipH="1">
                <a:off x="6338318" y="3024885"/>
                <a:ext cx="2160001" cy="2246638"/>
              </a:xfrm>
              <a:prstGeom prst="rtTriangl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لتمييز المثلث متساوي الساقين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3033F369-2F56-4DD4-346F-4105D941000E}"/>
              </a:ext>
            </a:extLst>
          </p:cNvPr>
          <p:cNvGrpSpPr/>
          <p:nvPr/>
        </p:nvGrpSpPr>
        <p:grpSpPr>
          <a:xfrm>
            <a:off x="5859063" y="1846152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F322239-E69B-2F41-C1DF-668E0A003818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أُمَيِّزُ مُتَساوي السّاقَيْنِ بِعَلامَتيْ تَقايُسٍ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DA12BB7-79AB-EDA6-F23F-81D014AC0A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66980D95-3E6B-985A-E3C0-959C08E10A50}"/>
              </a:ext>
            </a:extLst>
          </p:cNvPr>
          <p:cNvGrpSpPr/>
          <p:nvPr/>
        </p:nvGrpSpPr>
        <p:grpSpPr>
          <a:xfrm>
            <a:off x="3104397" y="1846152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0061772-F0FC-BEDD-6AEA-4D498B40081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الأَضْلاعِ بِـ 3 عَلاماتِ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68B4C9E8-629C-05B4-FD80-48B211A48E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586335D3-13AA-DAE4-B844-AB6C8CBB83B9}"/>
              </a:ext>
            </a:extLst>
          </p:cNvPr>
          <p:cNvGrpSpPr/>
          <p:nvPr/>
        </p:nvGrpSpPr>
        <p:grpSpPr>
          <a:xfrm>
            <a:off x="349731" y="1846152"/>
            <a:ext cx="2602699" cy="551406"/>
            <a:chOff x="5691260" y="1914188"/>
            <a:chExt cx="260269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B6C609-12AB-FB29-B3FE-0DA9D528CAC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قائِمَ الزَّاوِيَةِ بِعَلامَةِ زَاوِيَةٍ قائِمَةٍ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5F60FD8C-9C47-CBE3-59D1-43B85A455D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FE61E2A-7FBA-6E28-E855-11AE77204367}"/>
              </a:ext>
            </a:extLst>
          </p:cNvPr>
          <p:cNvGrpSpPr/>
          <p:nvPr/>
        </p:nvGrpSpPr>
        <p:grpSpPr>
          <a:xfrm>
            <a:off x="344129" y="2753033"/>
            <a:ext cx="8088180" cy="2713703"/>
            <a:chOff x="344129" y="2753033"/>
            <a:chExt cx="8088180" cy="2713703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92573D12-A302-5809-84A9-C60B13D12C72}"/>
                </a:ext>
              </a:extLst>
            </p:cNvPr>
            <p:cNvGrpSpPr/>
            <p:nvPr/>
          </p:nvGrpSpPr>
          <p:grpSpPr>
            <a:xfrm flipH="1">
              <a:off x="344129" y="2753033"/>
              <a:ext cx="5615754" cy="2713703"/>
              <a:chOff x="3035326" y="1962427"/>
              <a:chExt cx="6741686" cy="2928798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A70C98C3-36AD-3F60-3280-5E6BD9BA7A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31"/>
              <a:stretch>
                <a:fillRect/>
              </a:stretch>
            </p:blipFill>
            <p:spPr>
              <a:xfrm>
                <a:off x="3035326" y="1962427"/>
                <a:ext cx="3360436" cy="2907576"/>
              </a:xfrm>
              <a:prstGeom prst="rect">
                <a:avLst/>
              </a:prstGeom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C339E459-351E-42A3-A528-E2D9B5F383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6574" y="2155561"/>
                <a:ext cx="3360438" cy="2735664"/>
              </a:xfrm>
              <a:prstGeom prst="rect">
                <a:avLst/>
              </a:prstGeom>
            </p:spPr>
          </p:pic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8154A6A-C708-4FE9-8504-C210BA30C23F}"/>
                </a:ext>
              </a:extLst>
            </p:cNvPr>
            <p:cNvGrpSpPr/>
            <p:nvPr/>
          </p:nvGrpSpPr>
          <p:grpSpPr>
            <a:xfrm>
              <a:off x="6272308" y="2971312"/>
              <a:ext cx="2160001" cy="2246638"/>
              <a:chOff x="6338318" y="3024885"/>
              <a:chExt cx="2160001" cy="2246638"/>
            </a:xfrm>
          </p:grpSpPr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1EC86B98-0011-E9F3-8D40-F42B38FE33B5}"/>
                  </a:ext>
                </a:extLst>
              </p:cNvPr>
              <p:cNvCxnSpPr/>
              <p:nvPr/>
            </p:nvCxnSpPr>
            <p:spPr>
              <a:xfrm flipH="1">
                <a:off x="8210319" y="4984955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4E337081-CD70-632A-919A-D851928BECE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77586" y="5127523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riangle rectangle 19">
                <a:extLst>
                  <a:ext uri="{FF2B5EF4-FFF2-40B4-BE49-F238E27FC236}">
                    <a16:creationId xmlns:a16="http://schemas.microsoft.com/office/drawing/2014/main" id="{D25C4B6F-FD5C-0F8B-FF58-BA559D994D38}"/>
                  </a:ext>
                </a:extLst>
              </p:cNvPr>
              <p:cNvSpPr/>
              <p:nvPr/>
            </p:nvSpPr>
            <p:spPr>
              <a:xfrm flipH="1">
                <a:off x="6338318" y="3024885"/>
                <a:ext cx="2160001" cy="2246638"/>
              </a:xfrm>
              <a:prstGeom prst="rtTriangl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>
            <a:extLst>
              <a:ext uri="{FF2B5EF4-FFF2-40B4-BE49-F238E27FC236}">
                <a16:creationId xmlns:a16="http://schemas.microsoft.com/office/drawing/2014/main" id="{E9DD215D-0F99-F2DF-9A9F-21E36B5C5F9C}"/>
              </a:ext>
            </a:extLst>
          </p:cNvPr>
          <p:cNvGrpSpPr/>
          <p:nvPr/>
        </p:nvGrpSpPr>
        <p:grpSpPr>
          <a:xfrm>
            <a:off x="344129" y="2753033"/>
            <a:ext cx="8088180" cy="2713703"/>
            <a:chOff x="344129" y="2753033"/>
            <a:chExt cx="8088180" cy="2713703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80F47EB-5BA4-9A66-CF24-05C71C054670}"/>
                </a:ext>
              </a:extLst>
            </p:cNvPr>
            <p:cNvGrpSpPr/>
            <p:nvPr/>
          </p:nvGrpSpPr>
          <p:grpSpPr>
            <a:xfrm flipH="1">
              <a:off x="344129" y="2753033"/>
              <a:ext cx="5615754" cy="2713703"/>
              <a:chOff x="3035326" y="1962427"/>
              <a:chExt cx="6741686" cy="2928798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43A9C047-3612-C76F-C6E3-5FE0C66375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8831"/>
              <a:stretch>
                <a:fillRect/>
              </a:stretch>
            </p:blipFill>
            <p:spPr>
              <a:xfrm>
                <a:off x="3035326" y="1962427"/>
                <a:ext cx="3360436" cy="2907576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E2113172-5E8B-E886-674D-4751156E68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6574" y="2155561"/>
                <a:ext cx="3360438" cy="2735664"/>
              </a:xfrm>
              <a:prstGeom prst="rect">
                <a:avLst/>
              </a:prstGeom>
            </p:spPr>
          </p:pic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65EDAE11-FB93-F11F-6CB4-2B2B6FC21954}"/>
                </a:ext>
              </a:extLst>
            </p:cNvPr>
            <p:cNvGrpSpPr/>
            <p:nvPr/>
          </p:nvGrpSpPr>
          <p:grpSpPr>
            <a:xfrm>
              <a:off x="6272308" y="2971312"/>
              <a:ext cx="2160001" cy="2246638"/>
              <a:chOff x="6338318" y="3024885"/>
              <a:chExt cx="2160001" cy="2246638"/>
            </a:xfrm>
          </p:grpSpPr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8BA1DF15-333E-FCC7-FF99-C7AA0C99EDDC}"/>
                  </a:ext>
                </a:extLst>
              </p:cNvPr>
              <p:cNvCxnSpPr/>
              <p:nvPr/>
            </p:nvCxnSpPr>
            <p:spPr>
              <a:xfrm flipH="1">
                <a:off x="8210319" y="4984955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CF44A072-929F-9FF1-FFAC-60F5DDD011A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77586" y="5127523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riangle rectangle 29">
                <a:extLst>
                  <a:ext uri="{FF2B5EF4-FFF2-40B4-BE49-F238E27FC236}">
                    <a16:creationId xmlns:a16="http://schemas.microsoft.com/office/drawing/2014/main" id="{8CC358FB-25CD-3995-7FE9-7FFE369743CD}"/>
                  </a:ext>
                </a:extLst>
              </p:cNvPr>
              <p:cNvSpPr/>
              <p:nvPr/>
            </p:nvSpPr>
            <p:spPr>
              <a:xfrm flipH="1">
                <a:off x="6338318" y="3024885"/>
                <a:ext cx="2160001" cy="2246638"/>
              </a:xfrm>
              <a:prstGeom prst="rtTriangl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رقم المثلث متساوي الساقين من بين هذه المثلثات.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1" name="Group 12">
            <a:extLst>
              <a:ext uri="{FF2B5EF4-FFF2-40B4-BE49-F238E27FC236}">
                <a16:creationId xmlns:a16="http://schemas.microsoft.com/office/drawing/2014/main" id="{C8060904-3B68-18D7-4FFB-16E44C2C47E0}"/>
              </a:ext>
            </a:extLst>
          </p:cNvPr>
          <p:cNvGrpSpPr/>
          <p:nvPr/>
        </p:nvGrpSpPr>
        <p:grpSpPr>
          <a:xfrm>
            <a:off x="5859063" y="1846152"/>
            <a:ext cx="2614454" cy="551406"/>
            <a:chOff x="5827780" y="1914188"/>
            <a:chExt cx="2526167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08FCB8D-3501-0E44-C38D-928D9E2D16A8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أُمَيِّزُ مُتَساوي السّاقَيْنِ بِعَلامَتيْ تَقايُسٍ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23A36A1-EAA7-BCFD-12BC-D2F23C8DF8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90C4AD9C-779F-DC8C-FA74-97DAECBED304}"/>
              </a:ext>
            </a:extLst>
          </p:cNvPr>
          <p:cNvGrpSpPr/>
          <p:nvPr/>
        </p:nvGrpSpPr>
        <p:grpSpPr>
          <a:xfrm>
            <a:off x="3104397" y="1846152"/>
            <a:ext cx="2602699" cy="551406"/>
            <a:chOff x="5691260" y="1914188"/>
            <a:chExt cx="2602699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52F00D2-59E2-8FED-3997-7948F8F4284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الأَضْلاعِ بِـ 3 عَلاماتِ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A881726A-67A9-68E2-F3DF-130DD5CD6D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 12">
            <a:extLst>
              <a:ext uri="{FF2B5EF4-FFF2-40B4-BE49-F238E27FC236}">
                <a16:creationId xmlns:a16="http://schemas.microsoft.com/office/drawing/2014/main" id="{CCC9C821-D747-41D8-0F4A-872ED5F149D5}"/>
              </a:ext>
            </a:extLst>
          </p:cNvPr>
          <p:cNvGrpSpPr/>
          <p:nvPr/>
        </p:nvGrpSpPr>
        <p:grpSpPr>
          <a:xfrm>
            <a:off x="349731" y="1846152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E70FB92-B091-8E54-9386-DE81A348EF07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قائِمَ الزَّاوِيَةِ بِعَلامَةِ زَاوِيَةٍ قائِمَةٍ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CF846A1B-60D4-84B4-34CB-2C29090A22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Graphique 15" descr="Badge 1 contour">
            <a:extLst>
              <a:ext uri="{FF2B5EF4-FFF2-40B4-BE49-F238E27FC236}">
                <a16:creationId xmlns:a16="http://schemas.microsoft.com/office/drawing/2014/main" id="{F1A79E8D-EA9D-5CF8-D6AF-199390CAA4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85500" y="4383911"/>
            <a:ext cx="720000" cy="720000"/>
          </a:xfrm>
          <a:prstGeom prst="rect">
            <a:avLst/>
          </a:prstGeom>
        </p:spPr>
      </p:pic>
      <p:pic>
        <p:nvPicPr>
          <p:cNvPr id="18" name="Graphique 17" descr="Badge contour">
            <a:extLst>
              <a:ext uri="{FF2B5EF4-FFF2-40B4-BE49-F238E27FC236}">
                <a16:creationId xmlns:a16="http://schemas.microsoft.com/office/drawing/2014/main" id="{8EE49B1E-CF99-30A4-5D9C-290940BA14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3845" y="4364247"/>
            <a:ext cx="720000" cy="720000"/>
          </a:xfrm>
          <a:prstGeom prst="rect">
            <a:avLst/>
          </a:prstGeom>
        </p:spPr>
      </p:pic>
      <p:pic>
        <p:nvPicPr>
          <p:cNvPr id="20" name="Graphique 19" descr="Badge 3 contour">
            <a:extLst>
              <a:ext uri="{FF2B5EF4-FFF2-40B4-BE49-F238E27FC236}">
                <a16:creationId xmlns:a16="http://schemas.microsoft.com/office/drawing/2014/main" id="{5A091CD1-9961-99AC-0E41-C3A60D88C4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8998" y="4383911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المثلث المتساوي الساقين هو المثلث رقم 3.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05BE5CB-1B15-CCD3-7705-A11481E9B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038167" y="2686177"/>
            <a:ext cx="2799210" cy="2534753"/>
          </a:xfrm>
          <a:prstGeom prst="rect">
            <a:avLst/>
          </a:prstGeom>
        </p:spPr>
      </p:pic>
      <p:pic>
        <p:nvPicPr>
          <p:cNvPr id="13" name="Graphique 12" descr="Badge 3 contour">
            <a:extLst>
              <a:ext uri="{FF2B5EF4-FFF2-40B4-BE49-F238E27FC236}">
                <a16:creationId xmlns:a16="http://schemas.microsoft.com/office/drawing/2014/main" id="{EC7F4249-DC5A-D936-2CC0-F7F3427C8F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2196" y="528849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نميز المثلث متساوي الأضلاع؟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1EAFFCB0-570C-2879-5FBE-62FEFD7F20C6}"/>
              </a:ext>
            </a:extLst>
          </p:cNvPr>
          <p:cNvGrpSpPr/>
          <p:nvPr/>
        </p:nvGrpSpPr>
        <p:grpSpPr>
          <a:xfrm>
            <a:off x="3104397" y="1846152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DF73D3-2C2F-2F5C-71CC-5C8AE5B2AB7D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الأَضْلاعِ بِـ 3 عَلاماتِ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8D0F1D40-82A8-8B7D-BAFA-D704CD3847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DDCCC75A-733B-F766-F705-A16CE467A516}"/>
              </a:ext>
            </a:extLst>
          </p:cNvPr>
          <p:cNvGrpSpPr/>
          <p:nvPr/>
        </p:nvGrpSpPr>
        <p:grpSpPr>
          <a:xfrm>
            <a:off x="5870818" y="1846152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9A2BAE-9ABD-7E1B-C141-71D243F2402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السّاقَيْنِ بِعَلامَتي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BEDD0C8F-F059-0E57-242E-3572B8633E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EE4A36ED-08B7-04A7-ACA0-8B8DB608C474}"/>
              </a:ext>
            </a:extLst>
          </p:cNvPr>
          <p:cNvGrpSpPr/>
          <p:nvPr/>
        </p:nvGrpSpPr>
        <p:grpSpPr>
          <a:xfrm>
            <a:off x="349731" y="1846152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9211AB4-FBCB-6292-5563-4881DE02902D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قائِمَ الزَّاوِيَةِ بِعَلامَةِ زَاوِيَةٍ قائِمَةٍ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BA841FC-40CB-3862-2362-6037CE591A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C90612-2A67-2E84-91D4-9C84F9CFE00F}"/>
              </a:ext>
            </a:extLst>
          </p:cNvPr>
          <p:cNvGrpSpPr/>
          <p:nvPr/>
        </p:nvGrpSpPr>
        <p:grpSpPr>
          <a:xfrm>
            <a:off x="344129" y="2753033"/>
            <a:ext cx="8088180" cy="2713703"/>
            <a:chOff x="344129" y="2753033"/>
            <a:chExt cx="8088180" cy="271370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6FFFF62-E639-2296-8296-6BD34FB7337D}"/>
                </a:ext>
              </a:extLst>
            </p:cNvPr>
            <p:cNvGrpSpPr/>
            <p:nvPr/>
          </p:nvGrpSpPr>
          <p:grpSpPr>
            <a:xfrm flipH="1">
              <a:off x="344129" y="2753033"/>
              <a:ext cx="5615754" cy="2713703"/>
              <a:chOff x="3035326" y="1962427"/>
              <a:chExt cx="6741686" cy="2928798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4B38E99-DED1-3C27-E1FD-18131C5551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31"/>
              <a:stretch>
                <a:fillRect/>
              </a:stretch>
            </p:blipFill>
            <p:spPr>
              <a:xfrm>
                <a:off x="3035326" y="1962427"/>
                <a:ext cx="3360436" cy="2907576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A781344C-E0A3-0358-5586-4D217ADA28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6574" y="2155561"/>
                <a:ext cx="3360438" cy="2735664"/>
              </a:xfrm>
              <a:prstGeom prst="rect">
                <a:avLst/>
              </a:prstGeom>
            </p:spPr>
          </p:pic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EA446BCA-0E91-3152-5379-83B7A1EA6950}"/>
                </a:ext>
              </a:extLst>
            </p:cNvPr>
            <p:cNvGrpSpPr/>
            <p:nvPr/>
          </p:nvGrpSpPr>
          <p:grpSpPr>
            <a:xfrm>
              <a:off x="6272308" y="2971312"/>
              <a:ext cx="2160001" cy="2246638"/>
              <a:chOff x="6338318" y="3024885"/>
              <a:chExt cx="2160001" cy="2246638"/>
            </a:xfrm>
          </p:grpSpPr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39D44F9E-7087-0BB5-EE55-4A4042CE375A}"/>
                  </a:ext>
                </a:extLst>
              </p:cNvPr>
              <p:cNvCxnSpPr/>
              <p:nvPr/>
            </p:nvCxnSpPr>
            <p:spPr>
              <a:xfrm flipH="1">
                <a:off x="8210319" y="4984955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9EA1B59C-CA05-CF8D-9440-1734A7DD32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77586" y="5127523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riangle rectangle 16">
                <a:extLst>
                  <a:ext uri="{FF2B5EF4-FFF2-40B4-BE49-F238E27FC236}">
                    <a16:creationId xmlns:a16="http://schemas.microsoft.com/office/drawing/2014/main" id="{E5BBD82E-50E0-DCD4-7EEE-EC5D799DA82E}"/>
                  </a:ext>
                </a:extLst>
              </p:cNvPr>
              <p:cNvSpPr/>
              <p:nvPr/>
            </p:nvSpPr>
            <p:spPr>
              <a:xfrm flipH="1">
                <a:off x="6338318" y="3024885"/>
                <a:ext cx="2160001" cy="2246638"/>
              </a:xfrm>
              <a:prstGeom prst="rtTriangl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20" name="Graphique 19" descr="Badge 1 contour">
            <a:extLst>
              <a:ext uri="{FF2B5EF4-FFF2-40B4-BE49-F238E27FC236}">
                <a16:creationId xmlns:a16="http://schemas.microsoft.com/office/drawing/2014/main" id="{2D52AFB9-CAEB-E140-9BD5-CF5BE86FC8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85500" y="4383911"/>
            <a:ext cx="720000" cy="720000"/>
          </a:xfrm>
          <a:prstGeom prst="rect">
            <a:avLst/>
          </a:prstGeom>
        </p:spPr>
      </p:pic>
      <p:pic>
        <p:nvPicPr>
          <p:cNvPr id="21" name="Graphique 20" descr="Badge contour">
            <a:extLst>
              <a:ext uri="{FF2B5EF4-FFF2-40B4-BE49-F238E27FC236}">
                <a16:creationId xmlns:a16="http://schemas.microsoft.com/office/drawing/2014/main" id="{A3624F20-833A-F9C9-15D8-1691C68097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3845" y="4364247"/>
            <a:ext cx="720000" cy="720000"/>
          </a:xfrm>
          <a:prstGeom prst="rect">
            <a:avLst/>
          </a:prstGeom>
        </p:spPr>
      </p:pic>
      <p:pic>
        <p:nvPicPr>
          <p:cNvPr id="22" name="Graphique 21" descr="Badge 3 contour">
            <a:extLst>
              <a:ext uri="{FF2B5EF4-FFF2-40B4-BE49-F238E27FC236}">
                <a16:creationId xmlns:a16="http://schemas.microsoft.com/office/drawing/2014/main" id="{C40D1384-2A7F-08A1-2F65-CB68049AD3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8998" y="4383911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رقم المثلث متساوي الساقين من بين هذه المثلثات.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6A232A1C-DDC2-001E-E325-422AB2280CA3}"/>
              </a:ext>
            </a:extLst>
          </p:cNvPr>
          <p:cNvGrpSpPr/>
          <p:nvPr/>
        </p:nvGrpSpPr>
        <p:grpSpPr>
          <a:xfrm>
            <a:off x="3104397" y="1846152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DDD9B33-402A-CBB0-2BA3-68694C5430A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الأَضْلاعِ بِـ 3 عَلاماتِ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B10D6A3-C9A3-357A-0365-F486BBA40F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E0BDD887-4DE9-7D1A-DC97-3B3D8C391B89}"/>
              </a:ext>
            </a:extLst>
          </p:cNvPr>
          <p:cNvGrpSpPr/>
          <p:nvPr/>
        </p:nvGrpSpPr>
        <p:grpSpPr>
          <a:xfrm>
            <a:off x="5870818" y="1846152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B01B4CC-6305-8279-4D98-505FD42FC377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السّاقَيْنِ بِعَلامَتي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6EE3B21F-2107-FCE3-6785-50924A1D49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4867B91A-A008-6F13-ACE1-059C566233E7}"/>
              </a:ext>
            </a:extLst>
          </p:cNvPr>
          <p:cNvGrpSpPr/>
          <p:nvPr/>
        </p:nvGrpSpPr>
        <p:grpSpPr>
          <a:xfrm>
            <a:off x="349731" y="1846152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A67F00-2EED-F4D7-454D-DF26C7AA629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قائِمَ الزَّاوِيَةِ بِعَلامَةِ زَاوِيَةٍ قائِمَةٍ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583CEBA-EE3E-98F6-9D3F-010A6D93A9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81550509-5A30-5EF9-490C-551239B767C8}"/>
              </a:ext>
            </a:extLst>
          </p:cNvPr>
          <p:cNvGrpSpPr/>
          <p:nvPr/>
        </p:nvGrpSpPr>
        <p:grpSpPr>
          <a:xfrm>
            <a:off x="344129" y="2753033"/>
            <a:ext cx="8088180" cy="2713703"/>
            <a:chOff x="344129" y="2753033"/>
            <a:chExt cx="8088180" cy="271370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F833691-A39B-A8D5-B12A-744591A802AD}"/>
                </a:ext>
              </a:extLst>
            </p:cNvPr>
            <p:cNvGrpSpPr/>
            <p:nvPr/>
          </p:nvGrpSpPr>
          <p:grpSpPr>
            <a:xfrm flipH="1">
              <a:off x="344129" y="2753033"/>
              <a:ext cx="5615754" cy="2713703"/>
              <a:chOff x="3035326" y="1962427"/>
              <a:chExt cx="6741686" cy="2928798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1D03F26C-078D-0189-82FC-B13BC1D92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31"/>
              <a:stretch>
                <a:fillRect/>
              </a:stretch>
            </p:blipFill>
            <p:spPr>
              <a:xfrm>
                <a:off x="3035326" y="1962427"/>
                <a:ext cx="3360436" cy="2907576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F5DE48A3-1740-9B9A-F90D-63862B6925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6574" y="2155561"/>
                <a:ext cx="3360438" cy="2735664"/>
              </a:xfrm>
              <a:prstGeom prst="rect">
                <a:avLst/>
              </a:prstGeom>
            </p:spPr>
          </p:pic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7BC46EF-29A0-6191-A05D-90D79B3E8147}"/>
                </a:ext>
              </a:extLst>
            </p:cNvPr>
            <p:cNvGrpSpPr/>
            <p:nvPr/>
          </p:nvGrpSpPr>
          <p:grpSpPr>
            <a:xfrm>
              <a:off x="6272308" y="2971312"/>
              <a:ext cx="2160001" cy="2246638"/>
              <a:chOff x="6338318" y="3024885"/>
              <a:chExt cx="2160001" cy="2246638"/>
            </a:xfrm>
          </p:grpSpPr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5BC13D5E-57D3-EFB3-C36A-B99B1DA8CE7A}"/>
                  </a:ext>
                </a:extLst>
              </p:cNvPr>
              <p:cNvCxnSpPr/>
              <p:nvPr/>
            </p:nvCxnSpPr>
            <p:spPr>
              <a:xfrm flipH="1">
                <a:off x="8210319" y="4984955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628FCDC6-FCF9-823E-E33C-407796681C4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77586" y="5127523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riangle rectangle 9">
                <a:extLst>
                  <a:ext uri="{FF2B5EF4-FFF2-40B4-BE49-F238E27FC236}">
                    <a16:creationId xmlns:a16="http://schemas.microsoft.com/office/drawing/2014/main" id="{AED61533-00EA-BC0B-BD7A-541440E0EE80}"/>
                  </a:ext>
                </a:extLst>
              </p:cNvPr>
              <p:cNvSpPr/>
              <p:nvPr/>
            </p:nvSpPr>
            <p:spPr>
              <a:xfrm flipH="1">
                <a:off x="6338318" y="3024885"/>
                <a:ext cx="2160001" cy="2246638"/>
              </a:xfrm>
              <a:prstGeom prst="rtTriangl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19" name="Graphique 18" descr="Badge 1 contour">
            <a:extLst>
              <a:ext uri="{FF2B5EF4-FFF2-40B4-BE49-F238E27FC236}">
                <a16:creationId xmlns:a16="http://schemas.microsoft.com/office/drawing/2014/main" id="{7309938C-44C8-47FF-02C6-C3151F1049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85500" y="4383911"/>
            <a:ext cx="720000" cy="720000"/>
          </a:xfrm>
          <a:prstGeom prst="rect">
            <a:avLst/>
          </a:prstGeom>
        </p:spPr>
      </p:pic>
      <p:pic>
        <p:nvPicPr>
          <p:cNvPr id="20" name="Graphique 19" descr="Badge contour">
            <a:extLst>
              <a:ext uri="{FF2B5EF4-FFF2-40B4-BE49-F238E27FC236}">
                <a16:creationId xmlns:a16="http://schemas.microsoft.com/office/drawing/2014/main" id="{57EAEA59-8BD0-11DE-753D-E158775E6B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3845" y="4364247"/>
            <a:ext cx="720000" cy="720000"/>
          </a:xfrm>
          <a:prstGeom prst="rect">
            <a:avLst/>
          </a:prstGeom>
        </p:spPr>
      </p:pic>
      <p:pic>
        <p:nvPicPr>
          <p:cNvPr id="21" name="Graphique 20" descr="Badge 3 contour">
            <a:extLst>
              <a:ext uri="{FF2B5EF4-FFF2-40B4-BE49-F238E27FC236}">
                <a16:creationId xmlns:a16="http://schemas.microsoft.com/office/drawing/2014/main" id="{69AC95E2-EBDF-4C6A-0A2D-72EB4E7C7D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8998" y="4383911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39818-31B9-FA5B-1B81-BE2CEED35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7ADEF8-BD2D-E670-44E6-541ABF37E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ED73EBD-4C29-53E9-82DB-161F19EEDD1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المثلث المتساوي الأضلاع هو المثلث رقم 2.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FD4539D-6118-6AE5-A6FE-7C8BF59464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31"/>
          <a:stretch>
            <a:fillRect/>
          </a:stretch>
        </p:blipFill>
        <p:spPr>
          <a:xfrm flipH="1">
            <a:off x="3160675" y="2595721"/>
            <a:ext cx="2799208" cy="2694040"/>
          </a:xfrm>
          <a:prstGeom prst="rect">
            <a:avLst/>
          </a:prstGeom>
        </p:spPr>
      </p:pic>
      <p:pic>
        <p:nvPicPr>
          <p:cNvPr id="14" name="Graphique 13" descr="Badge contour">
            <a:extLst>
              <a:ext uri="{FF2B5EF4-FFF2-40B4-BE49-F238E27FC236}">
                <a16:creationId xmlns:a16="http://schemas.microsoft.com/office/drawing/2014/main" id="{1BC96134-0DE4-2238-492B-4D59D3C4A5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845" y="5445794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6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098A8-87E2-206C-87E3-428E4F8E9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906D1CB-0EB8-6289-8B3C-1E41AF86D46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نميز المثلث القائم الزاوية؟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0B36F8-2DBF-1690-ABC8-A30BF1713E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813FC028-517B-A772-50AC-4B5DD3120050}"/>
              </a:ext>
            </a:extLst>
          </p:cNvPr>
          <p:cNvGrpSpPr/>
          <p:nvPr/>
        </p:nvGrpSpPr>
        <p:grpSpPr>
          <a:xfrm>
            <a:off x="349731" y="1846152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0795653-39DF-3E87-8DC3-47FA0EEB8DFF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قائِمَ الزَّاوِيَةِ بِعَلامَةِ زَاوِيَةٍ قائِمَةٍ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9C0C7919-8A6F-5620-DCEA-CF8AAC7668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BFBD4AD8-69AB-6F3E-208C-54B931090E95}"/>
              </a:ext>
            </a:extLst>
          </p:cNvPr>
          <p:cNvGrpSpPr/>
          <p:nvPr/>
        </p:nvGrpSpPr>
        <p:grpSpPr>
          <a:xfrm>
            <a:off x="5870818" y="1846152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1D6BF5-F8D7-E360-8351-FD7D1AD45E4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السّاقَيْنِ بِعَلامَتي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9D6A0C60-6A23-BC24-2D53-04218233BD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D1E55012-BBDD-573F-AFD5-D5A1C4C14FC5}"/>
              </a:ext>
            </a:extLst>
          </p:cNvPr>
          <p:cNvGrpSpPr/>
          <p:nvPr/>
        </p:nvGrpSpPr>
        <p:grpSpPr>
          <a:xfrm>
            <a:off x="3116152" y="1846152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D519863-3289-6FBC-9248-77AC5EBC896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الأَضْلاعِ بِـ 3 عَلاماتِ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F1A83DBE-74D0-2D54-8CDB-A4770FD862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F57B366-D5B6-C6A0-6411-2C10F77D49D0}"/>
              </a:ext>
            </a:extLst>
          </p:cNvPr>
          <p:cNvGrpSpPr/>
          <p:nvPr/>
        </p:nvGrpSpPr>
        <p:grpSpPr>
          <a:xfrm>
            <a:off x="392596" y="2753033"/>
            <a:ext cx="8202340" cy="2713703"/>
            <a:chOff x="392596" y="2753033"/>
            <a:chExt cx="8202340" cy="2713703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5DDD96F-43A6-4067-0CBB-68936EE58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831"/>
            <a:stretch>
              <a:fillRect/>
            </a:stretch>
          </p:blipFill>
          <p:spPr>
            <a:xfrm flipH="1">
              <a:off x="5795728" y="2753033"/>
              <a:ext cx="2799208" cy="269404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E09DC66-A081-48E0-97ED-6110587D7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841533" y="2931983"/>
              <a:ext cx="2799210" cy="2534753"/>
            </a:xfrm>
            <a:prstGeom prst="rect">
              <a:avLst/>
            </a:prstGeom>
          </p:spPr>
        </p:pic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BA832FBE-83E3-AC44-F6AE-841E2D208E87}"/>
                </a:ext>
              </a:extLst>
            </p:cNvPr>
            <p:cNvGrpSpPr/>
            <p:nvPr/>
          </p:nvGrpSpPr>
          <p:grpSpPr>
            <a:xfrm>
              <a:off x="392596" y="2971312"/>
              <a:ext cx="2160001" cy="2246638"/>
              <a:chOff x="6338318" y="3024885"/>
              <a:chExt cx="2160001" cy="2246638"/>
            </a:xfrm>
          </p:grpSpPr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235F4C79-925B-75C6-DD10-A2B1D2320FB5}"/>
                  </a:ext>
                </a:extLst>
              </p:cNvPr>
              <p:cNvCxnSpPr/>
              <p:nvPr/>
            </p:nvCxnSpPr>
            <p:spPr>
              <a:xfrm flipH="1">
                <a:off x="8210319" y="4984955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BB2A4637-6351-E53A-2BA6-8114541CFF1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77586" y="5127523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riangle rectangle 35">
                <a:extLst>
                  <a:ext uri="{FF2B5EF4-FFF2-40B4-BE49-F238E27FC236}">
                    <a16:creationId xmlns:a16="http://schemas.microsoft.com/office/drawing/2014/main" id="{56C55E29-B52D-7A5D-7494-B8BBA8991BFD}"/>
                  </a:ext>
                </a:extLst>
              </p:cNvPr>
              <p:cNvSpPr/>
              <p:nvPr/>
            </p:nvSpPr>
            <p:spPr>
              <a:xfrm flipH="1">
                <a:off x="6338318" y="3024885"/>
                <a:ext cx="2160001" cy="2246638"/>
              </a:xfrm>
              <a:prstGeom prst="rtTriangl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E2A6AC25-5335-BA39-3EB6-E745A837F17E}"/>
                </a:ext>
              </a:extLst>
            </p:cNvPr>
            <p:cNvSpPr/>
            <p:nvPr/>
          </p:nvSpPr>
          <p:spPr>
            <a:xfrm>
              <a:off x="6983141" y="4423106"/>
              <a:ext cx="569688" cy="569687"/>
            </a:xfrm>
            <a:custGeom>
              <a:avLst/>
              <a:gdLst>
                <a:gd name="csX0" fmla="*/ 284845 w 569688"/>
                <a:gd name="csY0" fmla="*/ 15000 h 569687"/>
                <a:gd name="csX1" fmla="*/ 554689 w 569688"/>
                <a:gd name="csY1" fmla="*/ 284844 h 569687"/>
                <a:gd name="csX2" fmla="*/ 284845 w 569688"/>
                <a:gd name="csY2" fmla="*/ 554688 h 569687"/>
                <a:gd name="csX3" fmla="*/ 15001 w 569688"/>
                <a:gd name="csY3" fmla="*/ 284844 h 569687"/>
                <a:gd name="csX4" fmla="*/ 284845 w 569688"/>
                <a:gd name="csY4" fmla="*/ 15002 h 569687"/>
                <a:gd name="csX5" fmla="*/ 284845 w 569688"/>
                <a:gd name="csY5" fmla="*/ 0 h 569687"/>
                <a:gd name="csX6" fmla="*/ 0 w 569688"/>
                <a:gd name="csY6" fmla="*/ 284843 h 569687"/>
                <a:gd name="csX7" fmla="*/ 284843 w 569688"/>
                <a:gd name="csY7" fmla="*/ 569688 h 569687"/>
                <a:gd name="csX8" fmla="*/ 569688 w 569688"/>
                <a:gd name="csY8" fmla="*/ 284845 h 569687"/>
                <a:gd name="csX9" fmla="*/ 285099 w 569688"/>
                <a:gd name="csY9" fmla="*/ 2 h 569687"/>
                <a:gd name="csX10" fmla="*/ 284845 w 569688"/>
                <a:gd name="csY10" fmla="*/ 2 h 569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69688" h="569687">
                  <a:moveTo>
                    <a:pt x="284845" y="15000"/>
                  </a:moveTo>
                  <a:cubicBezTo>
                    <a:pt x="433876" y="15000"/>
                    <a:pt x="554689" y="135813"/>
                    <a:pt x="554689" y="284844"/>
                  </a:cubicBezTo>
                  <a:cubicBezTo>
                    <a:pt x="554689" y="433875"/>
                    <a:pt x="433876" y="554688"/>
                    <a:pt x="284845" y="554688"/>
                  </a:cubicBezTo>
                  <a:cubicBezTo>
                    <a:pt x="135814" y="554688"/>
                    <a:pt x="15001" y="433875"/>
                    <a:pt x="15001" y="284844"/>
                  </a:cubicBezTo>
                  <a:cubicBezTo>
                    <a:pt x="15170" y="135884"/>
                    <a:pt x="135884" y="15170"/>
                    <a:pt x="284845" y="15002"/>
                  </a:cubicBezTo>
                  <a:moveTo>
                    <a:pt x="284845" y="0"/>
                  </a:moveTo>
                  <a:cubicBezTo>
                    <a:pt x="127530" y="0"/>
                    <a:pt x="1" y="127528"/>
                    <a:pt x="0" y="284843"/>
                  </a:cubicBezTo>
                  <a:cubicBezTo>
                    <a:pt x="-1" y="442158"/>
                    <a:pt x="127529" y="569687"/>
                    <a:pt x="284843" y="569688"/>
                  </a:cubicBezTo>
                  <a:cubicBezTo>
                    <a:pt x="442158" y="569689"/>
                    <a:pt x="569687" y="442159"/>
                    <a:pt x="569688" y="284845"/>
                  </a:cubicBezTo>
                  <a:cubicBezTo>
                    <a:pt x="569758" y="127600"/>
                    <a:pt x="442343" y="72"/>
                    <a:pt x="285099" y="2"/>
                  </a:cubicBezTo>
                  <a:cubicBezTo>
                    <a:pt x="285014" y="2"/>
                    <a:pt x="284930" y="2"/>
                    <a:pt x="284845" y="2"/>
                  </a:cubicBezTo>
                  <a:close/>
                </a:path>
              </a:pathLst>
            </a:custGeom>
            <a:solidFill>
              <a:srgbClr val="002060"/>
            </a:solidFill>
            <a:ln w="7441" cap="flat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C3445F63-6CE3-9A8F-54E2-2265D7761F5D}"/>
                </a:ext>
              </a:extLst>
            </p:cNvPr>
            <p:cNvSpPr/>
            <p:nvPr/>
          </p:nvSpPr>
          <p:spPr>
            <a:xfrm>
              <a:off x="3976877" y="4439246"/>
              <a:ext cx="569685" cy="569685"/>
            </a:xfrm>
            <a:custGeom>
              <a:avLst/>
              <a:gdLst>
                <a:gd name="csX0" fmla="*/ 284843 w 569685"/>
                <a:gd name="csY0" fmla="*/ 15000 h 569685"/>
                <a:gd name="csX1" fmla="*/ 554685 w 569685"/>
                <a:gd name="csY1" fmla="*/ 284843 h 569685"/>
                <a:gd name="csX2" fmla="*/ 284843 w 569685"/>
                <a:gd name="csY2" fmla="*/ 554685 h 569685"/>
                <a:gd name="csX3" fmla="*/ 15000 w 569685"/>
                <a:gd name="csY3" fmla="*/ 284843 h 569685"/>
                <a:gd name="csX4" fmla="*/ 284843 w 569685"/>
                <a:gd name="csY4" fmla="*/ 15000 h 569685"/>
                <a:gd name="csX5" fmla="*/ 284843 w 569685"/>
                <a:gd name="csY5" fmla="*/ 0 h 569685"/>
                <a:gd name="csX6" fmla="*/ 0 w 569685"/>
                <a:gd name="csY6" fmla="*/ 284843 h 569685"/>
                <a:gd name="csX7" fmla="*/ 284843 w 569685"/>
                <a:gd name="csY7" fmla="*/ 569685 h 569685"/>
                <a:gd name="csX8" fmla="*/ 569685 w 569685"/>
                <a:gd name="csY8" fmla="*/ 284843 h 569685"/>
                <a:gd name="csX9" fmla="*/ 285113 w 569685"/>
                <a:gd name="csY9" fmla="*/ 0 h 569685"/>
                <a:gd name="csX10" fmla="*/ 284843 w 569685"/>
                <a:gd name="csY10" fmla="*/ 0 h 5696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69685" h="569685">
                  <a:moveTo>
                    <a:pt x="284843" y="15000"/>
                  </a:moveTo>
                  <a:cubicBezTo>
                    <a:pt x="433873" y="15000"/>
                    <a:pt x="554685" y="135812"/>
                    <a:pt x="554685" y="284843"/>
                  </a:cubicBezTo>
                  <a:cubicBezTo>
                    <a:pt x="554685" y="433873"/>
                    <a:pt x="433873" y="554685"/>
                    <a:pt x="284843" y="554685"/>
                  </a:cubicBezTo>
                  <a:cubicBezTo>
                    <a:pt x="135812" y="554685"/>
                    <a:pt x="15000" y="433873"/>
                    <a:pt x="15000" y="284843"/>
                  </a:cubicBezTo>
                  <a:cubicBezTo>
                    <a:pt x="15170" y="135883"/>
                    <a:pt x="135883" y="15170"/>
                    <a:pt x="284843" y="15000"/>
                  </a:cubicBezTo>
                  <a:moveTo>
                    <a:pt x="284843" y="0"/>
                  </a:moveTo>
                  <a:cubicBezTo>
                    <a:pt x="127528" y="0"/>
                    <a:pt x="0" y="127529"/>
                    <a:pt x="0" y="284843"/>
                  </a:cubicBezTo>
                  <a:cubicBezTo>
                    <a:pt x="0" y="442157"/>
                    <a:pt x="127528" y="569685"/>
                    <a:pt x="284843" y="569685"/>
                  </a:cubicBezTo>
                  <a:cubicBezTo>
                    <a:pt x="442157" y="569685"/>
                    <a:pt x="569685" y="442157"/>
                    <a:pt x="569685" y="284843"/>
                  </a:cubicBezTo>
                  <a:cubicBezTo>
                    <a:pt x="569759" y="127603"/>
                    <a:pt x="442352" y="74"/>
                    <a:pt x="285113" y="0"/>
                  </a:cubicBezTo>
                  <a:cubicBezTo>
                    <a:pt x="285023" y="0"/>
                    <a:pt x="284933" y="0"/>
                    <a:pt x="284843" y="0"/>
                  </a:cubicBezTo>
                  <a:close/>
                </a:path>
              </a:pathLst>
            </a:custGeom>
            <a:solidFill>
              <a:srgbClr val="002060"/>
            </a:solidFill>
            <a:ln w="7441" cap="flat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9F501267-4F9C-3BEF-FCD0-56E8FF72287A}"/>
                </a:ext>
              </a:extLst>
            </p:cNvPr>
            <p:cNvSpPr/>
            <p:nvPr/>
          </p:nvSpPr>
          <p:spPr>
            <a:xfrm>
              <a:off x="1413640" y="4458910"/>
              <a:ext cx="569685" cy="569685"/>
            </a:xfrm>
            <a:custGeom>
              <a:avLst/>
              <a:gdLst>
                <a:gd name="csX0" fmla="*/ 284843 w 569685"/>
                <a:gd name="csY0" fmla="*/ 15000 h 569685"/>
                <a:gd name="csX1" fmla="*/ 554685 w 569685"/>
                <a:gd name="csY1" fmla="*/ 284843 h 569685"/>
                <a:gd name="csX2" fmla="*/ 284843 w 569685"/>
                <a:gd name="csY2" fmla="*/ 554685 h 569685"/>
                <a:gd name="csX3" fmla="*/ 15000 w 569685"/>
                <a:gd name="csY3" fmla="*/ 284843 h 569685"/>
                <a:gd name="csX4" fmla="*/ 284843 w 569685"/>
                <a:gd name="csY4" fmla="*/ 15000 h 569685"/>
                <a:gd name="csX5" fmla="*/ 284843 w 569685"/>
                <a:gd name="csY5" fmla="*/ 0 h 569685"/>
                <a:gd name="csX6" fmla="*/ 0 w 569685"/>
                <a:gd name="csY6" fmla="*/ 284843 h 569685"/>
                <a:gd name="csX7" fmla="*/ 284843 w 569685"/>
                <a:gd name="csY7" fmla="*/ 569685 h 569685"/>
                <a:gd name="csX8" fmla="*/ 569685 w 569685"/>
                <a:gd name="csY8" fmla="*/ 284843 h 569685"/>
                <a:gd name="csX9" fmla="*/ 285113 w 569685"/>
                <a:gd name="csY9" fmla="*/ 0 h 569685"/>
                <a:gd name="csX10" fmla="*/ 284843 w 569685"/>
                <a:gd name="csY10" fmla="*/ 0 h 5696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69685" h="569685">
                  <a:moveTo>
                    <a:pt x="284843" y="15000"/>
                  </a:moveTo>
                  <a:cubicBezTo>
                    <a:pt x="433873" y="15000"/>
                    <a:pt x="554685" y="135812"/>
                    <a:pt x="554685" y="284843"/>
                  </a:cubicBezTo>
                  <a:cubicBezTo>
                    <a:pt x="554685" y="433873"/>
                    <a:pt x="433873" y="554685"/>
                    <a:pt x="284843" y="554685"/>
                  </a:cubicBezTo>
                  <a:cubicBezTo>
                    <a:pt x="135812" y="554685"/>
                    <a:pt x="15000" y="433873"/>
                    <a:pt x="15000" y="284843"/>
                  </a:cubicBezTo>
                  <a:cubicBezTo>
                    <a:pt x="15170" y="135883"/>
                    <a:pt x="135883" y="15170"/>
                    <a:pt x="284843" y="15000"/>
                  </a:cubicBezTo>
                  <a:moveTo>
                    <a:pt x="284843" y="0"/>
                  </a:moveTo>
                  <a:cubicBezTo>
                    <a:pt x="127528" y="0"/>
                    <a:pt x="0" y="127529"/>
                    <a:pt x="0" y="284843"/>
                  </a:cubicBezTo>
                  <a:cubicBezTo>
                    <a:pt x="0" y="442157"/>
                    <a:pt x="127528" y="569685"/>
                    <a:pt x="284843" y="569685"/>
                  </a:cubicBezTo>
                  <a:cubicBezTo>
                    <a:pt x="442157" y="569685"/>
                    <a:pt x="569685" y="442157"/>
                    <a:pt x="569685" y="284843"/>
                  </a:cubicBezTo>
                  <a:cubicBezTo>
                    <a:pt x="569759" y="127603"/>
                    <a:pt x="442352" y="74"/>
                    <a:pt x="285113" y="0"/>
                  </a:cubicBezTo>
                  <a:cubicBezTo>
                    <a:pt x="285023" y="0"/>
                    <a:pt x="284933" y="0"/>
                    <a:pt x="284843" y="0"/>
                  </a:cubicBezTo>
                  <a:close/>
                </a:path>
              </a:pathLst>
            </a:custGeom>
            <a:solidFill>
              <a:srgbClr val="002060"/>
            </a:solidFill>
            <a:ln w="7441" cap="flat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0EBAB415-9156-90CC-1431-089AE271EAB3}"/>
                </a:ext>
              </a:extLst>
            </p:cNvPr>
            <p:cNvSpPr txBox="1"/>
            <p:nvPr/>
          </p:nvSpPr>
          <p:spPr>
            <a:xfrm>
              <a:off x="1501423" y="4474363"/>
              <a:ext cx="34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B62B209-17E7-5129-7FDC-FBE153D0318B}"/>
                </a:ext>
              </a:extLst>
            </p:cNvPr>
            <p:cNvSpPr txBox="1"/>
            <p:nvPr/>
          </p:nvSpPr>
          <p:spPr>
            <a:xfrm>
              <a:off x="4067621" y="4469573"/>
              <a:ext cx="34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F699C795-46CA-7DC6-D9E9-5C5305FB71A4}"/>
                </a:ext>
              </a:extLst>
            </p:cNvPr>
            <p:cNvSpPr txBox="1"/>
            <p:nvPr/>
          </p:nvSpPr>
          <p:spPr>
            <a:xfrm>
              <a:off x="7045308" y="4456171"/>
              <a:ext cx="34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7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B07FC-61BD-B63C-7D64-0586E854A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F574A8C-EB30-6DC0-2553-3BB7E93DD21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حرف المثلث قائم الزاوية: انتبهوا، لقد تم تغيير وضع المثلثات.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1F1B5A0-9146-15CA-2E7E-C03DFF3C3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20318D86-CC99-59B0-3A48-9EA36E8EB1CE}"/>
              </a:ext>
            </a:extLst>
          </p:cNvPr>
          <p:cNvGrpSpPr/>
          <p:nvPr/>
        </p:nvGrpSpPr>
        <p:grpSpPr>
          <a:xfrm>
            <a:off x="349731" y="1846152"/>
            <a:ext cx="2614454" cy="551406"/>
            <a:chOff x="5827780" y="1914188"/>
            <a:chExt cx="2526167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8793F75-B41F-F390-2AA4-7A3D17DDEE01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قائِمَ الزَّاوِيَةِ بِعَلامَةِ زَاوِيَةٍ قائِمَةٍ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5DFD50F2-9C79-76C2-027D-C7AF5AF6A4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85FDEC6A-9B0F-73CC-48DB-0BAB745E4F2C}"/>
              </a:ext>
            </a:extLst>
          </p:cNvPr>
          <p:cNvGrpSpPr/>
          <p:nvPr/>
        </p:nvGrpSpPr>
        <p:grpSpPr>
          <a:xfrm>
            <a:off x="5870818" y="1846152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482BBC0-2808-87D0-9BDD-79AB81D90574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السّاقَيْنِ بِعَلامَتي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2EAAEFD-B13C-64A6-6134-37AC8E6AD4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094AF4F8-9BD5-759E-A4CF-F66B5C48A866}"/>
              </a:ext>
            </a:extLst>
          </p:cNvPr>
          <p:cNvGrpSpPr/>
          <p:nvPr/>
        </p:nvGrpSpPr>
        <p:grpSpPr>
          <a:xfrm>
            <a:off x="3116152" y="1846152"/>
            <a:ext cx="2602699" cy="551406"/>
            <a:chOff x="5691260" y="1914188"/>
            <a:chExt cx="2602699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482CA7B-5163-B1EE-A587-EFAF5D8B1BB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أُمَيِّزُ مُتَساوي الأَضْلاعِ بِـ 3 عَلاماتِ تَقايُسٍ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C8D38B3-6F96-7CA1-6E71-E80B829B52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25A6A94-B7A9-6CD7-5942-1B6FA0B484DB}"/>
              </a:ext>
            </a:extLst>
          </p:cNvPr>
          <p:cNvGrpSpPr/>
          <p:nvPr/>
        </p:nvGrpSpPr>
        <p:grpSpPr>
          <a:xfrm>
            <a:off x="392596" y="2753033"/>
            <a:ext cx="8202340" cy="2713703"/>
            <a:chOff x="392596" y="2753033"/>
            <a:chExt cx="8202340" cy="271370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57C3E55-691D-E185-D86E-46DBC6C6E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831"/>
            <a:stretch>
              <a:fillRect/>
            </a:stretch>
          </p:blipFill>
          <p:spPr>
            <a:xfrm flipH="1">
              <a:off x="5795728" y="2753033"/>
              <a:ext cx="2799208" cy="269404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841103B-4923-3A7D-5D65-0331ACE22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841533" y="2931983"/>
              <a:ext cx="2799210" cy="25347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0D4C4A8-5898-127E-8CD9-3152AAFB391A}"/>
                </a:ext>
              </a:extLst>
            </p:cNvPr>
            <p:cNvGrpSpPr/>
            <p:nvPr/>
          </p:nvGrpSpPr>
          <p:grpSpPr>
            <a:xfrm>
              <a:off x="392596" y="2971312"/>
              <a:ext cx="2160001" cy="2246638"/>
              <a:chOff x="6338318" y="3024885"/>
              <a:chExt cx="2160001" cy="2246638"/>
            </a:xfrm>
          </p:grpSpPr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7D2D9765-5050-0405-0145-349AEAFAE713}"/>
                  </a:ext>
                </a:extLst>
              </p:cNvPr>
              <p:cNvCxnSpPr/>
              <p:nvPr/>
            </p:nvCxnSpPr>
            <p:spPr>
              <a:xfrm flipH="1">
                <a:off x="8210319" y="4984955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E66C1919-4076-D9F8-680E-14CC30AA1DB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77586" y="5127523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riangle rectangle 11">
                <a:extLst>
                  <a:ext uri="{FF2B5EF4-FFF2-40B4-BE49-F238E27FC236}">
                    <a16:creationId xmlns:a16="http://schemas.microsoft.com/office/drawing/2014/main" id="{81116888-B1B6-A4E3-1263-C99B07784883}"/>
                  </a:ext>
                </a:extLst>
              </p:cNvPr>
              <p:cNvSpPr/>
              <p:nvPr/>
            </p:nvSpPr>
            <p:spPr>
              <a:xfrm flipH="1">
                <a:off x="6338318" y="3024885"/>
                <a:ext cx="2160001" cy="2246638"/>
              </a:xfrm>
              <a:prstGeom prst="rtTriangl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A56F728B-A9D6-38D1-75DB-4BAC380729CF}"/>
                </a:ext>
              </a:extLst>
            </p:cNvPr>
            <p:cNvSpPr/>
            <p:nvPr/>
          </p:nvSpPr>
          <p:spPr>
            <a:xfrm>
              <a:off x="6983141" y="4423106"/>
              <a:ext cx="569688" cy="569687"/>
            </a:xfrm>
            <a:custGeom>
              <a:avLst/>
              <a:gdLst>
                <a:gd name="csX0" fmla="*/ 284845 w 569688"/>
                <a:gd name="csY0" fmla="*/ 15000 h 569687"/>
                <a:gd name="csX1" fmla="*/ 554689 w 569688"/>
                <a:gd name="csY1" fmla="*/ 284844 h 569687"/>
                <a:gd name="csX2" fmla="*/ 284845 w 569688"/>
                <a:gd name="csY2" fmla="*/ 554688 h 569687"/>
                <a:gd name="csX3" fmla="*/ 15001 w 569688"/>
                <a:gd name="csY3" fmla="*/ 284844 h 569687"/>
                <a:gd name="csX4" fmla="*/ 284845 w 569688"/>
                <a:gd name="csY4" fmla="*/ 15002 h 569687"/>
                <a:gd name="csX5" fmla="*/ 284845 w 569688"/>
                <a:gd name="csY5" fmla="*/ 0 h 569687"/>
                <a:gd name="csX6" fmla="*/ 0 w 569688"/>
                <a:gd name="csY6" fmla="*/ 284843 h 569687"/>
                <a:gd name="csX7" fmla="*/ 284843 w 569688"/>
                <a:gd name="csY7" fmla="*/ 569688 h 569687"/>
                <a:gd name="csX8" fmla="*/ 569688 w 569688"/>
                <a:gd name="csY8" fmla="*/ 284845 h 569687"/>
                <a:gd name="csX9" fmla="*/ 285099 w 569688"/>
                <a:gd name="csY9" fmla="*/ 2 h 569687"/>
                <a:gd name="csX10" fmla="*/ 284845 w 569688"/>
                <a:gd name="csY10" fmla="*/ 2 h 569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69688" h="569687">
                  <a:moveTo>
                    <a:pt x="284845" y="15000"/>
                  </a:moveTo>
                  <a:cubicBezTo>
                    <a:pt x="433876" y="15000"/>
                    <a:pt x="554689" y="135813"/>
                    <a:pt x="554689" y="284844"/>
                  </a:cubicBezTo>
                  <a:cubicBezTo>
                    <a:pt x="554689" y="433875"/>
                    <a:pt x="433876" y="554688"/>
                    <a:pt x="284845" y="554688"/>
                  </a:cubicBezTo>
                  <a:cubicBezTo>
                    <a:pt x="135814" y="554688"/>
                    <a:pt x="15001" y="433875"/>
                    <a:pt x="15001" y="284844"/>
                  </a:cubicBezTo>
                  <a:cubicBezTo>
                    <a:pt x="15170" y="135884"/>
                    <a:pt x="135884" y="15170"/>
                    <a:pt x="284845" y="15002"/>
                  </a:cubicBezTo>
                  <a:moveTo>
                    <a:pt x="284845" y="0"/>
                  </a:moveTo>
                  <a:cubicBezTo>
                    <a:pt x="127530" y="0"/>
                    <a:pt x="1" y="127528"/>
                    <a:pt x="0" y="284843"/>
                  </a:cubicBezTo>
                  <a:cubicBezTo>
                    <a:pt x="-1" y="442158"/>
                    <a:pt x="127529" y="569687"/>
                    <a:pt x="284843" y="569688"/>
                  </a:cubicBezTo>
                  <a:cubicBezTo>
                    <a:pt x="442158" y="569689"/>
                    <a:pt x="569687" y="442159"/>
                    <a:pt x="569688" y="284845"/>
                  </a:cubicBezTo>
                  <a:cubicBezTo>
                    <a:pt x="569758" y="127600"/>
                    <a:pt x="442343" y="72"/>
                    <a:pt x="285099" y="2"/>
                  </a:cubicBezTo>
                  <a:cubicBezTo>
                    <a:pt x="285014" y="2"/>
                    <a:pt x="284930" y="2"/>
                    <a:pt x="284845" y="2"/>
                  </a:cubicBezTo>
                  <a:close/>
                </a:path>
              </a:pathLst>
            </a:custGeom>
            <a:solidFill>
              <a:srgbClr val="002060"/>
            </a:solidFill>
            <a:ln w="7441" cap="flat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959132C6-934E-7C8A-8B32-3F66B8F5EE00}"/>
                </a:ext>
              </a:extLst>
            </p:cNvPr>
            <p:cNvSpPr/>
            <p:nvPr/>
          </p:nvSpPr>
          <p:spPr>
            <a:xfrm>
              <a:off x="3976877" y="4439246"/>
              <a:ext cx="569685" cy="569685"/>
            </a:xfrm>
            <a:custGeom>
              <a:avLst/>
              <a:gdLst>
                <a:gd name="csX0" fmla="*/ 284843 w 569685"/>
                <a:gd name="csY0" fmla="*/ 15000 h 569685"/>
                <a:gd name="csX1" fmla="*/ 554685 w 569685"/>
                <a:gd name="csY1" fmla="*/ 284843 h 569685"/>
                <a:gd name="csX2" fmla="*/ 284843 w 569685"/>
                <a:gd name="csY2" fmla="*/ 554685 h 569685"/>
                <a:gd name="csX3" fmla="*/ 15000 w 569685"/>
                <a:gd name="csY3" fmla="*/ 284843 h 569685"/>
                <a:gd name="csX4" fmla="*/ 284843 w 569685"/>
                <a:gd name="csY4" fmla="*/ 15000 h 569685"/>
                <a:gd name="csX5" fmla="*/ 284843 w 569685"/>
                <a:gd name="csY5" fmla="*/ 0 h 569685"/>
                <a:gd name="csX6" fmla="*/ 0 w 569685"/>
                <a:gd name="csY6" fmla="*/ 284843 h 569685"/>
                <a:gd name="csX7" fmla="*/ 284843 w 569685"/>
                <a:gd name="csY7" fmla="*/ 569685 h 569685"/>
                <a:gd name="csX8" fmla="*/ 569685 w 569685"/>
                <a:gd name="csY8" fmla="*/ 284843 h 569685"/>
                <a:gd name="csX9" fmla="*/ 285113 w 569685"/>
                <a:gd name="csY9" fmla="*/ 0 h 569685"/>
                <a:gd name="csX10" fmla="*/ 284843 w 569685"/>
                <a:gd name="csY10" fmla="*/ 0 h 5696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69685" h="569685">
                  <a:moveTo>
                    <a:pt x="284843" y="15000"/>
                  </a:moveTo>
                  <a:cubicBezTo>
                    <a:pt x="433873" y="15000"/>
                    <a:pt x="554685" y="135812"/>
                    <a:pt x="554685" y="284843"/>
                  </a:cubicBezTo>
                  <a:cubicBezTo>
                    <a:pt x="554685" y="433873"/>
                    <a:pt x="433873" y="554685"/>
                    <a:pt x="284843" y="554685"/>
                  </a:cubicBezTo>
                  <a:cubicBezTo>
                    <a:pt x="135812" y="554685"/>
                    <a:pt x="15000" y="433873"/>
                    <a:pt x="15000" y="284843"/>
                  </a:cubicBezTo>
                  <a:cubicBezTo>
                    <a:pt x="15170" y="135883"/>
                    <a:pt x="135883" y="15170"/>
                    <a:pt x="284843" y="15000"/>
                  </a:cubicBezTo>
                  <a:moveTo>
                    <a:pt x="284843" y="0"/>
                  </a:moveTo>
                  <a:cubicBezTo>
                    <a:pt x="127528" y="0"/>
                    <a:pt x="0" y="127529"/>
                    <a:pt x="0" y="284843"/>
                  </a:cubicBezTo>
                  <a:cubicBezTo>
                    <a:pt x="0" y="442157"/>
                    <a:pt x="127528" y="569685"/>
                    <a:pt x="284843" y="569685"/>
                  </a:cubicBezTo>
                  <a:cubicBezTo>
                    <a:pt x="442157" y="569685"/>
                    <a:pt x="569685" y="442157"/>
                    <a:pt x="569685" y="284843"/>
                  </a:cubicBezTo>
                  <a:cubicBezTo>
                    <a:pt x="569759" y="127603"/>
                    <a:pt x="442352" y="74"/>
                    <a:pt x="285113" y="0"/>
                  </a:cubicBezTo>
                  <a:cubicBezTo>
                    <a:pt x="285023" y="0"/>
                    <a:pt x="284933" y="0"/>
                    <a:pt x="284843" y="0"/>
                  </a:cubicBezTo>
                  <a:close/>
                </a:path>
              </a:pathLst>
            </a:custGeom>
            <a:solidFill>
              <a:srgbClr val="002060"/>
            </a:solidFill>
            <a:ln w="7441" cap="flat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2F91AF83-8163-AB81-50ED-C0D846A9D2B2}"/>
                </a:ext>
              </a:extLst>
            </p:cNvPr>
            <p:cNvSpPr/>
            <p:nvPr/>
          </p:nvSpPr>
          <p:spPr>
            <a:xfrm>
              <a:off x="1413640" y="4458910"/>
              <a:ext cx="569685" cy="569685"/>
            </a:xfrm>
            <a:custGeom>
              <a:avLst/>
              <a:gdLst>
                <a:gd name="csX0" fmla="*/ 284843 w 569685"/>
                <a:gd name="csY0" fmla="*/ 15000 h 569685"/>
                <a:gd name="csX1" fmla="*/ 554685 w 569685"/>
                <a:gd name="csY1" fmla="*/ 284843 h 569685"/>
                <a:gd name="csX2" fmla="*/ 284843 w 569685"/>
                <a:gd name="csY2" fmla="*/ 554685 h 569685"/>
                <a:gd name="csX3" fmla="*/ 15000 w 569685"/>
                <a:gd name="csY3" fmla="*/ 284843 h 569685"/>
                <a:gd name="csX4" fmla="*/ 284843 w 569685"/>
                <a:gd name="csY4" fmla="*/ 15000 h 569685"/>
                <a:gd name="csX5" fmla="*/ 284843 w 569685"/>
                <a:gd name="csY5" fmla="*/ 0 h 569685"/>
                <a:gd name="csX6" fmla="*/ 0 w 569685"/>
                <a:gd name="csY6" fmla="*/ 284843 h 569685"/>
                <a:gd name="csX7" fmla="*/ 284843 w 569685"/>
                <a:gd name="csY7" fmla="*/ 569685 h 569685"/>
                <a:gd name="csX8" fmla="*/ 569685 w 569685"/>
                <a:gd name="csY8" fmla="*/ 284843 h 569685"/>
                <a:gd name="csX9" fmla="*/ 285113 w 569685"/>
                <a:gd name="csY9" fmla="*/ 0 h 569685"/>
                <a:gd name="csX10" fmla="*/ 284843 w 569685"/>
                <a:gd name="csY10" fmla="*/ 0 h 5696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69685" h="569685">
                  <a:moveTo>
                    <a:pt x="284843" y="15000"/>
                  </a:moveTo>
                  <a:cubicBezTo>
                    <a:pt x="433873" y="15000"/>
                    <a:pt x="554685" y="135812"/>
                    <a:pt x="554685" y="284843"/>
                  </a:cubicBezTo>
                  <a:cubicBezTo>
                    <a:pt x="554685" y="433873"/>
                    <a:pt x="433873" y="554685"/>
                    <a:pt x="284843" y="554685"/>
                  </a:cubicBezTo>
                  <a:cubicBezTo>
                    <a:pt x="135812" y="554685"/>
                    <a:pt x="15000" y="433873"/>
                    <a:pt x="15000" y="284843"/>
                  </a:cubicBezTo>
                  <a:cubicBezTo>
                    <a:pt x="15170" y="135883"/>
                    <a:pt x="135883" y="15170"/>
                    <a:pt x="284843" y="15000"/>
                  </a:cubicBezTo>
                  <a:moveTo>
                    <a:pt x="284843" y="0"/>
                  </a:moveTo>
                  <a:cubicBezTo>
                    <a:pt x="127528" y="0"/>
                    <a:pt x="0" y="127529"/>
                    <a:pt x="0" y="284843"/>
                  </a:cubicBezTo>
                  <a:cubicBezTo>
                    <a:pt x="0" y="442157"/>
                    <a:pt x="127528" y="569685"/>
                    <a:pt x="284843" y="569685"/>
                  </a:cubicBezTo>
                  <a:cubicBezTo>
                    <a:pt x="442157" y="569685"/>
                    <a:pt x="569685" y="442157"/>
                    <a:pt x="569685" y="284843"/>
                  </a:cubicBezTo>
                  <a:cubicBezTo>
                    <a:pt x="569759" y="127603"/>
                    <a:pt x="442352" y="74"/>
                    <a:pt x="285113" y="0"/>
                  </a:cubicBezTo>
                  <a:cubicBezTo>
                    <a:pt x="285023" y="0"/>
                    <a:pt x="284933" y="0"/>
                    <a:pt x="284843" y="0"/>
                  </a:cubicBezTo>
                  <a:close/>
                </a:path>
              </a:pathLst>
            </a:custGeom>
            <a:solidFill>
              <a:srgbClr val="002060"/>
            </a:solidFill>
            <a:ln w="7441" cap="flat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A944346C-7EE7-A3EC-C90B-0D4AB8C9E73B}"/>
                </a:ext>
              </a:extLst>
            </p:cNvPr>
            <p:cNvSpPr txBox="1"/>
            <p:nvPr/>
          </p:nvSpPr>
          <p:spPr>
            <a:xfrm>
              <a:off x="1501423" y="4474363"/>
              <a:ext cx="34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D5936C40-23DB-2893-6E52-5FB4B244C21D}"/>
                </a:ext>
              </a:extLst>
            </p:cNvPr>
            <p:cNvSpPr txBox="1"/>
            <p:nvPr/>
          </p:nvSpPr>
          <p:spPr>
            <a:xfrm>
              <a:off x="4067621" y="4469573"/>
              <a:ext cx="34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8C375A8A-9558-584C-093D-DA3704A495D2}"/>
                </a:ext>
              </a:extLst>
            </p:cNvPr>
            <p:cNvSpPr txBox="1"/>
            <p:nvPr/>
          </p:nvSpPr>
          <p:spPr>
            <a:xfrm>
              <a:off x="7045308" y="4456171"/>
              <a:ext cx="347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28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D7552-1415-1071-15FA-B9C1D8CF4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7D71BBB-6549-EFAD-25DC-634E2EFFE76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A757CE-A733-47A9-4454-A2D2D06CA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3D1260-692C-C825-0E5C-601D5D081D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605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3A66C-47CD-61F2-44B4-3B8A00F56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0629CAF-3ADB-75C4-93F5-292CF36E1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664E84F-4E58-4CCB-4B51-C7DD410D0E89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المثلث القائم الزاوية هو المثلث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02DD863-D2CD-4FE4-B412-5828E14EFD19}"/>
              </a:ext>
            </a:extLst>
          </p:cNvPr>
          <p:cNvGrpSpPr/>
          <p:nvPr/>
        </p:nvGrpSpPr>
        <p:grpSpPr>
          <a:xfrm>
            <a:off x="2860909" y="2578022"/>
            <a:ext cx="2160001" cy="3227322"/>
            <a:chOff x="392596" y="2971312"/>
            <a:chExt cx="2160001" cy="322732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604F202-DE34-7A2E-79E5-2F20F3C78BCF}"/>
                </a:ext>
              </a:extLst>
            </p:cNvPr>
            <p:cNvGrpSpPr/>
            <p:nvPr/>
          </p:nvGrpSpPr>
          <p:grpSpPr>
            <a:xfrm>
              <a:off x="392596" y="2971312"/>
              <a:ext cx="2160001" cy="2246638"/>
              <a:chOff x="6338318" y="3024885"/>
              <a:chExt cx="2160001" cy="2246638"/>
            </a:xfrm>
          </p:grpSpPr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F8A5B7B8-52DF-E715-9AD0-11FC965E4191}"/>
                  </a:ext>
                </a:extLst>
              </p:cNvPr>
              <p:cNvCxnSpPr/>
              <p:nvPr/>
            </p:nvCxnSpPr>
            <p:spPr>
              <a:xfrm flipH="1">
                <a:off x="8210319" y="4984955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29B605F6-0D43-DB20-1AF0-4BAF8DB2085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77586" y="5127523"/>
                <a:ext cx="2880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riangle rectangle 16">
                <a:extLst>
                  <a:ext uri="{FF2B5EF4-FFF2-40B4-BE49-F238E27FC236}">
                    <a16:creationId xmlns:a16="http://schemas.microsoft.com/office/drawing/2014/main" id="{8863B5E1-C37A-D80D-6FD1-8EA4877904DD}"/>
                  </a:ext>
                </a:extLst>
              </p:cNvPr>
              <p:cNvSpPr/>
              <p:nvPr/>
            </p:nvSpPr>
            <p:spPr>
              <a:xfrm flipH="1">
                <a:off x="6338318" y="3024885"/>
                <a:ext cx="2160001" cy="2246638"/>
              </a:xfrm>
              <a:prstGeom prst="rtTriangl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7870CB25-4661-D2B2-B8F4-1DA308462AD4}"/>
                </a:ext>
              </a:extLst>
            </p:cNvPr>
            <p:cNvSpPr/>
            <p:nvPr/>
          </p:nvSpPr>
          <p:spPr>
            <a:xfrm>
              <a:off x="1413640" y="5628949"/>
              <a:ext cx="569685" cy="569685"/>
            </a:xfrm>
            <a:custGeom>
              <a:avLst/>
              <a:gdLst>
                <a:gd name="csX0" fmla="*/ 284843 w 569685"/>
                <a:gd name="csY0" fmla="*/ 15000 h 569685"/>
                <a:gd name="csX1" fmla="*/ 554685 w 569685"/>
                <a:gd name="csY1" fmla="*/ 284843 h 569685"/>
                <a:gd name="csX2" fmla="*/ 284843 w 569685"/>
                <a:gd name="csY2" fmla="*/ 554685 h 569685"/>
                <a:gd name="csX3" fmla="*/ 15000 w 569685"/>
                <a:gd name="csY3" fmla="*/ 284843 h 569685"/>
                <a:gd name="csX4" fmla="*/ 284843 w 569685"/>
                <a:gd name="csY4" fmla="*/ 15000 h 569685"/>
                <a:gd name="csX5" fmla="*/ 284843 w 569685"/>
                <a:gd name="csY5" fmla="*/ 0 h 569685"/>
                <a:gd name="csX6" fmla="*/ 0 w 569685"/>
                <a:gd name="csY6" fmla="*/ 284843 h 569685"/>
                <a:gd name="csX7" fmla="*/ 284843 w 569685"/>
                <a:gd name="csY7" fmla="*/ 569685 h 569685"/>
                <a:gd name="csX8" fmla="*/ 569685 w 569685"/>
                <a:gd name="csY8" fmla="*/ 284843 h 569685"/>
                <a:gd name="csX9" fmla="*/ 285113 w 569685"/>
                <a:gd name="csY9" fmla="*/ 0 h 569685"/>
                <a:gd name="csX10" fmla="*/ 284843 w 569685"/>
                <a:gd name="csY10" fmla="*/ 0 h 5696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69685" h="569685">
                  <a:moveTo>
                    <a:pt x="284843" y="15000"/>
                  </a:moveTo>
                  <a:cubicBezTo>
                    <a:pt x="433873" y="15000"/>
                    <a:pt x="554685" y="135812"/>
                    <a:pt x="554685" y="284843"/>
                  </a:cubicBezTo>
                  <a:cubicBezTo>
                    <a:pt x="554685" y="433873"/>
                    <a:pt x="433873" y="554685"/>
                    <a:pt x="284843" y="554685"/>
                  </a:cubicBezTo>
                  <a:cubicBezTo>
                    <a:pt x="135812" y="554685"/>
                    <a:pt x="15000" y="433873"/>
                    <a:pt x="15000" y="284843"/>
                  </a:cubicBezTo>
                  <a:cubicBezTo>
                    <a:pt x="15170" y="135883"/>
                    <a:pt x="135883" y="15170"/>
                    <a:pt x="284843" y="15000"/>
                  </a:cubicBezTo>
                  <a:moveTo>
                    <a:pt x="284843" y="0"/>
                  </a:moveTo>
                  <a:cubicBezTo>
                    <a:pt x="127528" y="0"/>
                    <a:pt x="0" y="127529"/>
                    <a:pt x="0" y="284843"/>
                  </a:cubicBezTo>
                  <a:cubicBezTo>
                    <a:pt x="0" y="442157"/>
                    <a:pt x="127528" y="569685"/>
                    <a:pt x="284843" y="569685"/>
                  </a:cubicBezTo>
                  <a:cubicBezTo>
                    <a:pt x="442157" y="569685"/>
                    <a:pt x="569685" y="442157"/>
                    <a:pt x="569685" y="284843"/>
                  </a:cubicBezTo>
                  <a:cubicBezTo>
                    <a:pt x="569759" y="127603"/>
                    <a:pt x="442352" y="74"/>
                    <a:pt x="285113" y="0"/>
                  </a:cubicBezTo>
                  <a:cubicBezTo>
                    <a:pt x="285023" y="0"/>
                    <a:pt x="284933" y="0"/>
                    <a:pt x="284843" y="0"/>
                  </a:cubicBezTo>
                  <a:close/>
                </a:path>
              </a:pathLst>
            </a:custGeom>
            <a:noFill/>
            <a:ln w="7441" cap="flat">
              <a:solidFill>
                <a:srgbClr val="C00000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99BB6DE-7ADE-7726-4894-747475D3D16D}"/>
                </a:ext>
              </a:extLst>
            </p:cNvPr>
            <p:cNvSpPr txBox="1"/>
            <p:nvPr/>
          </p:nvSpPr>
          <p:spPr>
            <a:xfrm>
              <a:off x="1501423" y="5644402"/>
              <a:ext cx="34703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C00000"/>
                  </a:solidFill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241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نوع المثلث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C14797C1-B0EA-7FB7-A6B5-40FBC4233D1E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6C3DA788-332D-C640-2729-E5A7739C7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2929" y="1699379"/>
              <a:ext cx="3622037" cy="2748115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C494820-C398-E054-428D-BF08DD9BD2B1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F844F2-EA2D-5FD8-35AB-DB5638D03D3F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E10729F-C95B-E2AA-FBE1-5E989FF580F3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8F01433-DE0F-CB06-48D2-9C78372E0E31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CC2E150-CBDD-9C0E-1441-B12CF7F5D5A2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93C792F8-78CF-A5DD-8F38-AAE2B6DC894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0838426-A070-BF2D-3A1D-94F3D4D7D121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C392BBE6-8582-C13C-2075-A6534ED2F3B9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D8EB475E-B6D0-756B-2322-FB0A275FD224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2C8D6C01-17E5-F438-78D9-6FB07D7A65CB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8710228F-B1A7-15A6-1C72-33AA827B8E00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D3AC57E5-A7A9-F46E-5DB7-8AF53781F8AA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8E8BA5EF-2462-23E8-6914-01274A7AC016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34DF3704-7F3A-6ADE-D707-BF24F4F2EDC8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8CE287C1-A575-3029-C585-8BBB3DF485BF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9FE85F52-70FF-AA3E-ED35-1DBDC008EC70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F4FBC5B1-9039-0234-46D7-A16B90406F29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E91C3E77-7E07-304C-265A-01C5DC6D9591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C83AD989-00D5-D814-0D9B-6DFB9C27FA8C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0B2A430-8421-67F0-0A46-64B132749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2929" y="1699379"/>
              <a:ext cx="3622037" cy="2748115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CD8BC4B-B32C-1023-AFEB-45689057AAB0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261DF89-E11E-BD20-8700-20F4D1F0ABD5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B32AD0F-D313-79AA-3478-F3222860FE88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C43E997-0C4A-58B4-F24D-603F970BBC22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2981424-153A-9012-1604-408E46765A19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B3ECFFEC-FB16-2DEA-BF0A-2CF067FA60F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C95A939-9396-8565-0A51-B87B224E05A3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4F8CCEE-BBE7-93B3-6A5C-4F10D26F4E90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3A41973-19EB-A818-B007-C9C5D39572E6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8F5DFCB-A14D-0509-DACF-4094625D137D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052AF225-89FF-0E86-C606-A6032BF3C4CC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CE262FEC-1454-1D74-96B3-BEF9EB736244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B949E9EC-1872-EE15-16D5-1880B716C181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9DE3AEF-56FC-3240-4389-1404E49E5696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E7991C2-9B77-0915-A832-8A2CB5814375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568540BC-6B27-D172-3181-751819DC183E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093CFEE0-11B9-EB2D-D090-87A79E9793CB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1B55EBE8-17CF-58FA-B0A5-290A8E3C4FCE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4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هذا مثلث متساوي الأضلاع، لأن له ثلاث زوايا متقايسة.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9914A5-DB05-6F35-6580-D75ECC3D0F41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7032368-BBC3-8050-5289-E785FEB46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2929" y="1699379"/>
              <a:ext cx="3622037" cy="274811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44FDB63-D8F4-BA9C-1ACD-4F118E2F1092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2F982F-37D2-CEEC-9469-F637A1E292F2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C5D920-1A7B-7295-F169-1DEC62B28A4B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158863D-E0FB-B9AF-E839-3C79F5E81EE5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2AE7277-C41F-7321-42AD-10C19749243F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96A410A-BEA3-8D2A-E072-5BF194DFB822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BB82952-5BF4-2F36-7F05-7B4159760ED5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E0D0E7-F8C2-CEDB-5E3D-EEA517CCD972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CC70092-10B1-851D-C89A-D669171043BB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B9C4410-71C8-A1B2-EFAB-D746EF8B2F63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31527E4B-E2CD-ADFA-03F6-EAB833D3F002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1D8FE36-EB88-76B4-3D93-2DED3AA258AD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A5D08C-7344-CDEC-6CA1-752947BB31AF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774ADF8-CB60-8F78-3978-78FF484E568A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45913A2-E4EE-F5AC-69B2-888839726456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7871998-B924-D06F-00F1-2EDB096335BA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3DC9A1A-B3B3-C0B7-83B5-5946FA877F5D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7D0F208-0245-2DAF-2B50-03AD4E36A30C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A7539-CB8E-E4BB-9709-C385B612C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4442F79-F9B9-D573-D1C2-78B0E806DCDB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نوع المثلث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A2E8C-A4D7-1978-5247-B75DC8748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C0E15F11-2ADB-2B68-7424-8C42873DA305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990A6342-6CF0-9BAC-F571-7A308DE25C52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31C4899C-21B4-D5BA-FB26-71C0FA7D74CC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6D04E0F2-0E54-FD38-1D19-630BCD029603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90B0C3E5-94A4-3E7D-3058-DFA738437680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1A391CA-301A-4D39-4E56-336960B4B1B7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B6345DBB-F07D-7AEE-8666-AEDA8ABF0832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350CA367-646E-122D-CC52-AF005B863F63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F1805B04-06F5-C0C7-207C-37932E67D691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F8451742-4993-30A4-3860-80D495258C98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05F9CBF4-3DBB-C545-3B26-42BA8B11D8CA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D2DA681A-A343-C718-507E-07623F486060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AF7A67BF-F4F8-00ED-70A1-DDD148EA18E3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8E933EE1-EF0A-DF12-36BD-C7B24994C634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2963D6F8-5B3A-45F0-BCCA-AF9E3C4BC967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F1A6394-A451-3387-D12D-88E6ACF6B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8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3B3E3-A5B8-2EE6-1F48-6F3A64907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0382F44-E659-7F1D-450D-970B079AF74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F154426-8472-7C30-AE36-C1E68B6F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BC4AC-AD74-589D-0731-B28C99DBF5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44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AAD73-E86E-1C57-B6E7-2F095DDA3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6A97923-4DE9-B15E-227E-3FE97A09E37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B908141-D2C9-9DC1-783F-210C34F14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4879ACFA-D7C0-BB29-E4C7-504807D93E61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0A06A9A-2E7A-A443-F2CA-12F9D14DC71C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8325376A-BA3C-3602-43EF-11F7949DF7BE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BFDD990-553B-8444-6719-D8CFEE730DE4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87DD6F1-6AF5-D7EE-7A3C-FF85EC0799D9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E820B79-9BB8-C85D-C9CF-94E4F3C52737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61AAAB6-C4AE-E69C-A6B9-9095914208AA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F61273FB-42EF-364B-971A-FE28ED5780CE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FF93D805-BDFC-2119-4EB5-C3499690C53B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F98A217D-6354-66E9-C8AE-D2BDE77014D4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8EF23BA0-229E-9F28-9B67-A4E1CC10B21E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BC844482-362C-C526-59B0-DA304D8E6748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909EE0D4-3271-A0D9-43B2-1ED80B079B96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105C15D3-2799-EDA1-8555-53EABFF8B41A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F9AB4BF-E5A4-F261-9E50-2AD2EA6DB5BE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447EF8A-409F-BC15-6D21-762D884F2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7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8B8AC-824A-79E5-564D-8C8F608F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CB2BC20-A179-BF2A-8109-EB6C11EFE2C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هذا مثلث قائم الزاوية، لأن له زاوية قائمة.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7DD664F-DBE8-048E-0359-A793F86C6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D8A1B24-BBFB-DD52-01A8-FF26F3176A29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B516C4D-916D-7D58-8AD3-632CBC6E718C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4EA3B6-F1B8-97C4-67D6-3C78B75629F5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C421F14-D7F8-03CC-B3B3-79EE483442D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129374F-D545-6F90-64F3-E3557098CA72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A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60F1A01-E3EA-AC9D-E28E-F83E7E65567F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F9F8A24-A8C8-EC42-3D0C-17B24F32AD93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E804B36-C580-30E9-01F0-80BC91BCDAD7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98D5EEA-B10B-F340-74DD-F0F0B7B14D33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5A47488-2AEB-92F6-B434-9AD5177CF2A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2B9CC14-80E5-2E92-3F68-DFB3111B5110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39222CC-66EF-F9E3-DCA8-DBDB5989A14F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96FE8A9-B20F-FBDC-5310-4EF0E8B38312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0A59606-7D8C-3606-FAB4-DA11257A296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E517E64-8D9B-AF0E-C529-4FC2796989CF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>
                    <a:solidFill>
                      <a:srgbClr val="002060"/>
                    </a:solidFill>
                  </a:rPr>
                  <a:t>C</a:t>
                </a:r>
              </a:p>
            </p:txBody>
          </p:sp>
        </p:grp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361CA37B-41B6-50A1-3BCA-4202FF01B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EB947-0199-04F1-AA64-45644427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D263342-345F-2222-3BC6-874A9BA90E4E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نوع المثلث التالي: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2ED9E8-D4A4-BF85-DAC9-6A52BB976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ADEA293C-EBD5-B7CE-F0BC-14DA152820AC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155D835-2DE9-439E-5228-5643B1C15037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D2DEE446-5992-F098-917B-3ACF155392F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364CA0A9-BC2B-249A-188E-74AAA7F90255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E197289B-34E0-DB8F-A059-0BBD912A7FD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F4EFA709-B703-36F6-3203-E2A24E02E771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F2A94D52-ACAE-32E4-0042-66528256231F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888FA845-1718-BC92-DFCD-64114FAFDCE3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9C744042-9633-8EDA-3ED1-E7AFD11CF679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09F005A8-F704-AABB-CD5D-EA21E8E1208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C121058-FF60-019C-72AF-9B35CEADBD1B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66311506-1B50-4414-1647-60BF492A36CF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0AEBFB99-D3EA-9B4C-16D1-C28251DC829C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D17B1590-E80E-3098-835C-C362868C8A9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153C295C-A548-91B5-4EAA-C4A605230808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43E0B8A-8967-38CF-BDD2-8D666D6C1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595" y="1580198"/>
            <a:ext cx="2312154" cy="259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9C297-F587-33F0-53FB-BF3A44866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65C048-547B-F78B-B891-CCC724FE050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1D908F-6312-892D-6592-268E33D60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1E5E78-6673-6E2F-2238-42C0202586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049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C388D-4BB4-2322-D1FA-FA50A09DB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716C8E9-275B-8DC8-7E1A-AC5609B1F01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2084D36-73D4-24C0-D315-7870A1C58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D2BFD436-4BBB-8587-2B02-AC5E2952FFCC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F29A7B7-79E6-7B3B-B35F-2CA6BEA27E55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C1B240FD-CC92-2080-BA33-7C505D8C7BC0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07588C-A680-F45B-8E5C-74C664877CE7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BB925DA-D6D2-A29A-5381-5496394A2D3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F17511C6-07CA-6E8F-B022-9AE8BE212831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494211A-2373-E8FB-E0B3-01CD25AE9ED1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C245C1DA-112F-DAC2-F0CC-2BF66B528E53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0F34EBB5-13C3-64F8-6730-B6480B196A4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4FB76A6D-830C-6B3E-C9B6-1F360594761D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C9791D30-23C8-36F4-47EA-0FB5479D638E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B86E0A1D-DAC1-FE1D-F148-5DDC59598781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5144D0C6-ED98-554A-04D4-D16921E19EFC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6238651B-39BB-6D16-AA08-735375CBA9CF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88541F48-A4F8-0CFF-2C19-95EE8E0D20C0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00DCBCF-1CE0-3C0C-4C4C-093816BA2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595" y="1580198"/>
            <a:ext cx="2312154" cy="259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9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634-87E0-B0B5-5307-34D1C4F87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20605C8-8A7A-F09C-8B9B-463EDE2DB26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هذا مثلث مُتَساوي السّاقَيْنِ، لأن به زاويتين متقايستين.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36E6CC-D7F3-A08D-7E55-D47EE7086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01F1893-81D9-B140-C85B-4AEC18FC1B6B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52612B0-8A9F-2664-D921-CA8D13E46DD8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D5A2966-C0E8-99F9-3127-6D65B37684A9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1BD695E-B68C-E184-2057-2AB78F62320E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F330E9F-876C-2C62-B2DA-1A4D8166218A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A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2F2224C-3648-997B-52E4-932EAF9457A7}"/>
              </a:ext>
            </a:extLst>
          </p:cNvPr>
          <p:cNvGrpSpPr/>
          <p:nvPr/>
        </p:nvGrpSpPr>
        <p:grpSpPr>
          <a:xfrm>
            <a:off x="3093601" y="5331245"/>
            <a:ext cx="2944315" cy="588921"/>
            <a:chOff x="2879971" y="5210428"/>
            <a:chExt cx="2944315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5386613-F2C1-1C09-B221-600B6578D0B7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السّاقَيْنِ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B82CC81-138D-9651-341C-A9A6F24A39AC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46A138E-F543-1B0C-60CB-DB0E28D2BB32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6C2EC39-8BF1-4CB9-EFF6-D90189572DEE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308C980-D9B0-FF29-5C74-D356AF73E284}"/>
              </a:ext>
            </a:extLst>
          </p:cNvPr>
          <p:cNvGrpSpPr/>
          <p:nvPr/>
        </p:nvGrpSpPr>
        <p:grpSpPr>
          <a:xfrm>
            <a:off x="52670" y="5331245"/>
            <a:ext cx="2964193" cy="588921"/>
            <a:chOff x="52670" y="5213715"/>
            <a:chExt cx="2964193" cy="588921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D872DF8-7D01-E6F0-DE90-41469F819393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مُتَساوي الأَضْلاعِ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305629B-84A2-CBB1-3250-9B0F18998CF8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EB58EC1-B062-AFAA-EE21-41268B3326E9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18C01BB-D73C-1FBA-4B57-3301C91B7F5B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>
                    <a:solidFill>
                      <a:srgbClr val="002060"/>
                    </a:solidFill>
                  </a:rPr>
                  <a:t>C</a:t>
                </a: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243A4A0-4335-A365-491E-7677586E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595" y="1580198"/>
            <a:ext cx="2312154" cy="259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57B1B5-2B06-3EA2-80BE-3B44D8C15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40" y="1710813"/>
            <a:ext cx="7196922" cy="485561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67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22556" y="2301733"/>
            <a:ext cx="2890683" cy="1355869"/>
          </a:xfrm>
          <a:prstGeom prst="roundRect">
            <a:avLst>
              <a:gd name="adj" fmla="val 1166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9D1961F-56F7-ED69-F512-E2A0D5E7B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22" y="2026204"/>
            <a:ext cx="8308204" cy="388298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3588774" y="2036035"/>
            <a:ext cx="5014452" cy="490855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92F437A-B346-0518-2B95-0B263CF28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22" y="2026204"/>
            <a:ext cx="6771667" cy="316485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98933" y="3305077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D6D033-1541-568F-423E-376584EC9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58" y="2758247"/>
            <a:ext cx="7030532" cy="328583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82ACCD-1CAC-754C-5931-6F21EB30FFFC}"/>
              </a:ext>
            </a:extLst>
          </p:cNvPr>
          <p:cNvSpPr txBox="1"/>
          <p:nvPr/>
        </p:nvSpPr>
        <p:spPr>
          <a:xfrm>
            <a:off x="1964460" y="1819118"/>
            <a:ext cx="56913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لِتَعَرُّفِ وَتَميِيزِ الْمُثَلَّثَاتِ:</a:t>
            </a:r>
          </a:p>
        </p:txBody>
      </p: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ADEA22-487E-9577-DFA8-DD176EDCD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22" y="2095028"/>
            <a:ext cx="8308204" cy="388298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8755352-C213-7552-72A6-CE200CF2036D}"/>
              </a:ext>
            </a:extLst>
          </p:cNvPr>
          <p:cNvSpPr txBox="1"/>
          <p:nvPr/>
        </p:nvSpPr>
        <p:spPr>
          <a:xfrm>
            <a:off x="5692875" y="5112776"/>
            <a:ext cx="186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متساوي الساقين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E4CCCFD-A635-9BD0-8163-ED7DC74D0919}"/>
              </a:ext>
            </a:extLst>
          </p:cNvPr>
          <p:cNvSpPr txBox="1"/>
          <p:nvPr/>
        </p:nvSpPr>
        <p:spPr>
          <a:xfrm>
            <a:off x="3210231" y="5122608"/>
            <a:ext cx="186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قائم الزاوية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492C6-61F3-35DC-86A4-4B3E09B3C62D}"/>
              </a:ext>
            </a:extLst>
          </p:cNvPr>
          <p:cNvSpPr txBox="1"/>
          <p:nvPr/>
        </p:nvSpPr>
        <p:spPr>
          <a:xfrm>
            <a:off x="599766" y="5112776"/>
            <a:ext cx="186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متساوي الأضلاع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7A4270C-8D55-A58B-2A52-03BEFEF68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40" y="1710813"/>
            <a:ext cx="7196922" cy="4855616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67،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042220" y="4021394"/>
            <a:ext cx="2873406" cy="1096297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24762B6-018D-9DEF-C293-0803356B3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64" y="2464372"/>
            <a:ext cx="8347587" cy="313552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8A502AC-3125-9326-CA47-F8E4B44303F6}"/>
              </a:ext>
            </a:extLst>
          </p:cNvPr>
          <p:cNvSpPr txBox="1"/>
          <p:nvPr/>
        </p:nvSpPr>
        <p:spPr>
          <a:xfrm>
            <a:off x="610125" y="5122608"/>
            <a:ext cx="186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متساوي الساقين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293597-2F35-7BE3-42D1-44C6AD422A14}"/>
              </a:ext>
            </a:extLst>
          </p:cNvPr>
          <p:cNvSpPr txBox="1"/>
          <p:nvPr/>
        </p:nvSpPr>
        <p:spPr>
          <a:xfrm>
            <a:off x="3121743" y="5122608"/>
            <a:ext cx="186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قائم الزاوية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E7B4B3-5374-9AF6-85E6-DB3EB184C3BB}"/>
              </a:ext>
            </a:extLst>
          </p:cNvPr>
          <p:cNvSpPr txBox="1"/>
          <p:nvPr/>
        </p:nvSpPr>
        <p:spPr>
          <a:xfrm>
            <a:off x="5643193" y="5102944"/>
            <a:ext cx="186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متساوي الأضلاع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66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و67.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60D72B-A067-797E-27B2-E59F700FF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40" y="1710813"/>
            <a:ext cx="7196922" cy="485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14483</TotalTime>
  <Words>947</Words>
  <Application>Microsoft Office PowerPoint</Application>
  <PresentationFormat>Affichage à l'écran (4:3)</PresentationFormat>
  <Paragraphs>278</Paragraphs>
  <Slides>61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61</vt:i4>
      </vt:variant>
    </vt:vector>
  </HeadingPairs>
  <TitlesOfParts>
    <vt:vector size="75" baseType="lpstr">
      <vt:lpstr>Arial</vt:lpstr>
      <vt:lpstr>Calibri</vt:lpstr>
      <vt:lpstr>Dosis</vt:lpstr>
      <vt:lpstr>Aptos Display</vt:lpstr>
      <vt:lpstr>Aptos</vt:lpstr>
      <vt:lpstr>Chalkboard</vt:lpstr>
      <vt:lpstr>Sakkal Majalla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125</cp:revision>
  <cp:lastPrinted>2025-08-13T10:11:39Z</cp:lastPrinted>
  <dcterms:created xsi:type="dcterms:W3CDTF">2025-08-01T12:31:49Z</dcterms:created>
  <dcterms:modified xsi:type="dcterms:W3CDTF">2026-03-29T22:50:14Z</dcterms:modified>
</cp:coreProperties>
</file>