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60"/>
  </p:notesMasterIdLst>
  <p:handoutMasterIdLst>
    <p:handoutMasterId r:id="rId61"/>
  </p:handoutMasterIdLst>
  <p:sldIdLst>
    <p:sldId id="779" r:id="rId7"/>
    <p:sldId id="948" r:id="rId8"/>
    <p:sldId id="738" r:id="rId9"/>
    <p:sldId id="780" r:id="rId10"/>
    <p:sldId id="781" r:id="rId11"/>
    <p:sldId id="741" r:id="rId12"/>
    <p:sldId id="746" r:id="rId13"/>
    <p:sldId id="825" r:id="rId14"/>
    <p:sldId id="914" r:id="rId15"/>
    <p:sldId id="2134806637" r:id="rId16"/>
    <p:sldId id="2134807064" r:id="rId17"/>
    <p:sldId id="2134807069" r:id="rId18"/>
    <p:sldId id="2134807030" r:id="rId19"/>
    <p:sldId id="2134807031" r:id="rId20"/>
    <p:sldId id="2134807037" r:id="rId21"/>
    <p:sldId id="2134806710" r:id="rId22"/>
    <p:sldId id="751" r:id="rId23"/>
    <p:sldId id="871" r:id="rId24"/>
    <p:sldId id="2134806711" r:id="rId25"/>
    <p:sldId id="2134806681" r:id="rId26"/>
    <p:sldId id="2134806700" r:id="rId27"/>
    <p:sldId id="2134806722" r:id="rId28"/>
    <p:sldId id="2134806701" r:id="rId29"/>
    <p:sldId id="2134806719" r:id="rId30"/>
    <p:sldId id="2134807074" r:id="rId31"/>
    <p:sldId id="2134807070" r:id="rId32"/>
    <p:sldId id="2134807020" r:id="rId33"/>
    <p:sldId id="2134807078" r:id="rId34"/>
    <p:sldId id="2134807079" r:id="rId35"/>
    <p:sldId id="2134807080" r:id="rId36"/>
    <p:sldId id="2134807065" r:id="rId37"/>
    <p:sldId id="2134807081" r:id="rId38"/>
    <p:sldId id="2134807033" r:id="rId39"/>
    <p:sldId id="2134807082" r:id="rId40"/>
    <p:sldId id="2134806689" r:id="rId41"/>
    <p:sldId id="2134806665" r:id="rId42"/>
    <p:sldId id="2134806663" r:id="rId43"/>
    <p:sldId id="2134807028" r:id="rId44"/>
    <p:sldId id="2134806664" r:id="rId45"/>
    <p:sldId id="2134806696" r:id="rId46"/>
    <p:sldId id="848" r:id="rId47"/>
    <p:sldId id="921" r:id="rId48"/>
    <p:sldId id="922" r:id="rId49"/>
    <p:sldId id="924" r:id="rId50"/>
    <p:sldId id="925" r:id="rId51"/>
    <p:sldId id="849" r:id="rId52"/>
    <p:sldId id="2134806697" r:id="rId53"/>
    <p:sldId id="2134806706" r:id="rId54"/>
    <p:sldId id="858" r:id="rId55"/>
    <p:sldId id="868" r:id="rId56"/>
    <p:sldId id="869" r:id="rId57"/>
    <p:sldId id="764" r:id="rId58"/>
    <p:sldId id="949" r:id="rId59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99995"/>
    <a:srgbClr val="008F8D"/>
    <a:srgbClr val="3A8F98"/>
    <a:srgbClr val="FFB67A"/>
    <a:srgbClr val="C00000"/>
    <a:srgbClr val="FC8D00"/>
    <a:srgbClr val="F28C2E"/>
    <a:srgbClr val="7EC4BE"/>
    <a:srgbClr val="00B050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1C9797-A053-462B-B460-323F3818C53A}" v="72" dt="2026-03-23T14:07:46.9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30" autoAdjust="0"/>
    <p:restoredTop sz="95890" autoAdjust="0"/>
  </p:normalViewPr>
  <p:slideViewPr>
    <p:cSldViewPr snapToGrid="0">
      <p:cViewPr varScale="1">
        <p:scale>
          <a:sx n="71" d="100"/>
          <a:sy n="71" d="100"/>
        </p:scale>
        <p:origin x="1102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viewProps" Target="viewProp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microsoft.com/office/2015/10/relationships/revisionInfo" Target="revisionInfo.xml"/><Relationship Id="rId5" Type="http://schemas.openxmlformats.org/officeDocument/2006/relationships/slideMaster" Target="slideMasters/slideMaster5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theme" Target="theme/theme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microsoft.com/office/2018/10/relationships/authors" Target="author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23/03/2026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23/03/2026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23/03/2026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23/03/2026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21.gif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5.png"/><Relationship Id="rId5" Type="http://schemas.openxmlformats.org/officeDocument/2006/relationships/image" Target="../media/image10.emf"/><Relationship Id="rId4" Type="http://schemas.openxmlformats.org/officeDocument/2006/relationships/image" Target="../media/image2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2.xml"/><Relationship Id="rId4" Type="http://schemas.openxmlformats.org/officeDocument/2006/relationships/video" Target="../media/media2.mp4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الدرس 18</a:t>
            </a:r>
            <a:endParaRPr sz="1400" b="1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4354" y="4143247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en-US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2714174" cy="288630"/>
            <a:chOff x="5372100" y="5877672"/>
            <a:chExt cx="2714174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19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7817223" y="5886030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20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18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باقي الْقِسْمَةِ عَلى 2 و3 و4 و5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17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الْقِسْمَةُ على 6 و7 و8 و9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20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المَسائِل 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19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باقي الْقِسْمَةِ عَلى 6 و7 و8 و9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الْخامِسِ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39" y="1080850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482600" y="1461987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الْقِسْمَةُ على 6 و7 و8 و9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1D361C-6840-B39A-61F8-7802B400D0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8076" y="2443663"/>
            <a:ext cx="5987845" cy="404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751840" y="3835273"/>
            <a:ext cx="65361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رَبْطِ الْقِسْمَة بِالضَّرْبِ (جَداولُ ضَرْبِ 6 و7 و8 و9).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3800" b="0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CCE0FF61-8F37-BF81-E329-C6E6FFE92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9626" y="1536072"/>
            <a:ext cx="3438369" cy="4871023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كراسة الحساب الذهني،  ص 16 – سنصحح الواجب المنزلي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FB45492-CDAF-809C-C1BB-61FF1E18ACC0}"/>
              </a:ext>
            </a:extLst>
          </p:cNvPr>
          <p:cNvSpPr/>
          <p:nvPr/>
        </p:nvSpPr>
        <p:spPr>
          <a:xfrm>
            <a:off x="2719069" y="5367299"/>
            <a:ext cx="3356264" cy="659878"/>
          </a:xfrm>
          <a:prstGeom prst="roundRect">
            <a:avLst>
              <a:gd name="adj" fmla="val 10989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76F9CE1D-07E7-09DD-D343-101C4DF21BBC}"/>
              </a:ext>
            </a:extLst>
          </p:cNvPr>
          <p:cNvGrpSpPr/>
          <p:nvPr/>
        </p:nvGrpSpPr>
        <p:grpSpPr>
          <a:xfrm>
            <a:off x="367617" y="2890679"/>
            <a:ext cx="8235608" cy="1762668"/>
            <a:chOff x="367617" y="2890679"/>
            <a:chExt cx="8235608" cy="176266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12FDAE8-B237-6FE7-DDFC-088419EC1F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7617" y="2890679"/>
              <a:ext cx="8235608" cy="1762668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9E5A29F-4A8C-BF1C-33A9-80A54EEB306C}"/>
                </a:ext>
              </a:extLst>
            </p:cNvPr>
            <p:cNvSpPr/>
            <p:nvPr/>
          </p:nvSpPr>
          <p:spPr>
            <a:xfrm>
              <a:off x="481781" y="3008670"/>
              <a:ext cx="2949677" cy="42032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بسرعة، لديكم دقيقة واحدة.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C028409-B797-81C5-3C40-A7EB5BC0010C}"/>
              </a:ext>
            </a:extLst>
          </p:cNvPr>
          <p:cNvSpPr txBox="1"/>
          <p:nvPr/>
        </p:nvSpPr>
        <p:spPr>
          <a:xfrm>
            <a:off x="1084181" y="4084575"/>
            <a:ext cx="1200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1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292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5A6EA9F-71CB-7B80-F231-9386D97E1C45}"/>
              </a:ext>
            </a:extLst>
          </p:cNvPr>
          <p:cNvSpPr txBox="1"/>
          <p:nvPr/>
        </p:nvSpPr>
        <p:spPr>
          <a:xfrm>
            <a:off x="2923867" y="4084575"/>
            <a:ext cx="12007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1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204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4ADDAE3-A756-3B72-05AC-F85FC133EF6C}"/>
              </a:ext>
            </a:extLst>
          </p:cNvPr>
          <p:cNvSpPr txBox="1"/>
          <p:nvPr/>
        </p:nvSpPr>
        <p:spPr>
          <a:xfrm>
            <a:off x="4812717" y="4084575"/>
            <a:ext cx="1095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1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210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B2D5075-85CF-DE36-117A-6F158EFDAB48}"/>
              </a:ext>
            </a:extLst>
          </p:cNvPr>
          <p:cNvSpPr txBox="1"/>
          <p:nvPr/>
        </p:nvSpPr>
        <p:spPr>
          <a:xfrm>
            <a:off x="6536160" y="4084575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C00000"/>
                </a:solidFill>
                <a:latin typeface="Aptos" panose="02110004020202020204"/>
              </a:rPr>
              <a:t>153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3800" b="0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547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17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texte, dessin humoristique, Dessin animé, habits&#10;&#10;Le contenu généré par l’IA peut être incorrect.">
            <a:extLst>
              <a:ext uri="{FF2B5EF4-FFF2-40B4-BE49-F238E27FC236}">
                <a16:creationId xmlns:a16="http://schemas.microsoft.com/office/drawing/2014/main" id="{D5F6AC03-2E24-08E6-49AF-CC6EBD50F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1535" y="1671101"/>
            <a:ext cx="3280929" cy="4644132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343750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العمليات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التالية.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lang="fr-FR" sz="2800" b="1" dirty="0">
                  <a:solidFill>
                    <a:srgbClr val="3A8F98"/>
                  </a:solidFill>
                  <a:latin typeface="Aptos" panose="02110004020202020204"/>
                </a:rPr>
                <a:t>3 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=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21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25000"/>
                  </a:srgbClr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864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2E0CAEF6-A4A5-F3E4-0359-21094E86919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A8ED828-9CE5-E7B3-1C77-AF306A76E1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800" y="2992365"/>
            <a:ext cx="8327923" cy="902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7601D32-96CE-89C2-10E7-35B1DB7085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2992365"/>
            <a:ext cx="8327923" cy="90274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478392" y="3040392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14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507889" y="344062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3592013" y="3048242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21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624940" y="3062615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28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3591335" y="345196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49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624941" y="3466633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56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7719107" y="3062615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35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7733685" y="3459097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63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950889" y="3210205"/>
              <a:ext cx="3317933" cy="6718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الْقِسْمَةُ على 6 و7 و8 و9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5850B663-B590-BA1E-5EF0-7F62CF2C577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01095" y="1799882"/>
            <a:ext cx="8315665" cy="4676037"/>
            <a:chOff x="301095" y="1799882"/>
            <a:chExt cx="8315665" cy="467603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07C6E09-16FA-AF8E-0701-44F4DEEFA60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1095" y="1799882"/>
              <a:ext cx="8315665" cy="4676037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45EA86F-2F62-D4EC-FDE7-845BC84E87B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526890" y="2271253"/>
              <a:ext cx="3805084" cy="38640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>
            <a:spLocks/>
          </p:cNvSpPr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سنتعرف وحدة جديدة لقياس الأطوال، مع مجد وندى. لنتابع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!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2" name="MATHS-_N3_P3_SEM5_S1">
            <a:hlinkClick r:id="" action="ppaction://media"/>
            <a:extLst>
              <a:ext uri="{FF2B5EF4-FFF2-40B4-BE49-F238E27FC236}">
                <a16:creationId xmlns:a16="http://schemas.microsoft.com/office/drawing/2014/main" id="{45F7F762-161D-15A7-FF28-F33B710A6AD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08903" y="1809135"/>
            <a:ext cx="8313983" cy="467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686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84DC4F-AFCA-B985-B02C-B45878FFDD1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250" t="18198" r="7856" b="12294"/>
          <a:stretch>
            <a:fillRect/>
          </a:stretch>
        </p:blipFill>
        <p:spPr>
          <a:xfrm>
            <a:off x="631386" y="2700601"/>
            <a:ext cx="7232297" cy="336590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7BE611B-7AEB-F640-9BCD-118A73A20A1C}"/>
              </a:ext>
            </a:extLst>
          </p:cNvPr>
          <p:cNvSpPr txBox="1"/>
          <p:nvPr/>
        </p:nvSpPr>
        <p:spPr>
          <a:xfrm>
            <a:off x="1868129" y="1781383"/>
            <a:ext cx="6784767" cy="754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3200" b="1" dirty="0">
                <a:solidFill>
                  <a:srgbClr val="1999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لإِنجَازِ عَمَلِياتِ قِسْمَةٍ عَلَى السَّطْرِ:</a:t>
            </a:r>
            <a:endParaRPr lang="fr-FR" sz="3200" b="1" dirty="0">
              <a:solidFill>
                <a:srgbClr val="19999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57317" y="849493"/>
            <a:ext cx="7374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انتبهوا، سننجز عمليات قسمة على السطر باستخدام الضرب، خُطْوَةً خطوة، مثل مجد وندى.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32151BB-0CFE-CA60-A4E2-C24C7B963F4C}"/>
              </a:ext>
            </a:extLst>
          </p:cNvPr>
          <p:cNvSpPr txBox="1"/>
          <p:nvPr/>
        </p:nvSpPr>
        <p:spPr>
          <a:xfrm>
            <a:off x="2305664" y="3191811"/>
            <a:ext cx="4277032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r>
              <a:rPr lang="fr-FR" dirty="0">
                <a:solidFill>
                  <a:srgbClr val="002060"/>
                </a:solidFill>
              </a:rPr>
              <a:t>28 ÷ 7 =  </a:t>
            </a:r>
            <a:r>
              <a:rPr lang="fr-FR" dirty="0"/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الألواح،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واكتبوا العملية التالية: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2185" y="630931"/>
            <a:ext cx="918524" cy="91852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CECF17F-94EB-64D7-740B-1CFE74B57F16}"/>
              </a:ext>
            </a:extLst>
          </p:cNvPr>
          <p:cNvSpPr txBox="1"/>
          <p:nvPr/>
        </p:nvSpPr>
        <p:spPr>
          <a:xfrm>
            <a:off x="2305664" y="3191811"/>
            <a:ext cx="4277032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r>
              <a:rPr lang="fr-FR" dirty="0">
                <a:solidFill>
                  <a:srgbClr val="002060"/>
                </a:solidFill>
              </a:rPr>
              <a:t>28 ÷ 7 =  </a:t>
            </a:r>
            <a:r>
              <a:rPr lang="fr-FR" dirty="0"/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 لإنجاز قسمة على السطر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 12">
            <a:extLst>
              <a:ext uri="{FF2B5EF4-FFF2-40B4-BE49-F238E27FC236}">
                <a16:creationId xmlns:a16="http://schemas.microsoft.com/office/drawing/2014/main" id="{55B5F864-8EA2-C043-34C5-3DD319080C9D}"/>
              </a:ext>
            </a:extLst>
          </p:cNvPr>
          <p:cNvGrpSpPr/>
          <p:nvPr/>
        </p:nvGrpSpPr>
        <p:grpSpPr>
          <a:xfrm>
            <a:off x="5669527" y="1737451"/>
            <a:ext cx="2614454" cy="551406"/>
            <a:chOff x="5827780" y="1914188"/>
            <a:chExt cx="2526167" cy="551406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F429F47-9863-CEB0-072C-5855CE9F8C59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أُحَوِّلُ القِسْمَةَ إِلَى ضَرْبٍ </a:t>
              </a: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CF4EB9C5-9CDC-13CB-403B-F78EA36D40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 12">
            <a:extLst>
              <a:ext uri="{FF2B5EF4-FFF2-40B4-BE49-F238E27FC236}">
                <a16:creationId xmlns:a16="http://schemas.microsoft.com/office/drawing/2014/main" id="{2A081C5F-941E-8979-8DE1-31C3900102D3}"/>
              </a:ext>
            </a:extLst>
          </p:cNvPr>
          <p:cNvGrpSpPr/>
          <p:nvPr/>
        </p:nvGrpSpPr>
        <p:grpSpPr>
          <a:xfrm>
            <a:off x="3009629" y="1737451"/>
            <a:ext cx="2602699" cy="551406"/>
            <a:chOff x="5691260" y="1914188"/>
            <a:chExt cx="2602699" cy="55140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AE1B13A-6813-7744-1FD0-155B914E62E5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أَسْتَرْجِعُ جَدْوَلَ الضَّرْبِ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0CB188B9-B27B-4FDC-6D5A-86D80995805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4" name="Group 12">
            <a:extLst>
              <a:ext uri="{FF2B5EF4-FFF2-40B4-BE49-F238E27FC236}">
                <a16:creationId xmlns:a16="http://schemas.microsoft.com/office/drawing/2014/main" id="{05770D29-C970-C33C-D83F-911FB3205DA6}"/>
              </a:ext>
            </a:extLst>
          </p:cNvPr>
          <p:cNvGrpSpPr/>
          <p:nvPr/>
        </p:nvGrpSpPr>
        <p:grpSpPr>
          <a:xfrm>
            <a:off x="349731" y="1737451"/>
            <a:ext cx="2602699" cy="551406"/>
            <a:chOff x="5691260" y="1914188"/>
            <a:chExt cx="2602699" cy="55140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EFA243B6-7293-B790-B539-4BAD98812746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خَارِجَ الْقِسْمَةِ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885945CB-3470-391B-286E-FA839DB5209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E09E540-E6C2-76E8-2DBD-3D20020DE46A}"/>
              </a:ext>
            </a:extLst>
          </p:cNvPr>
          <p:cNvSpPr txBox="1"/>
          <p:nvPr/>
        </p:nvSpPr>
        <p:spPr>
          <a:xfrm>
            <a:off x="2305664" y="3191811"/>
            <a:ext cx="4277032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r>
              <a:rPr lang="fr-FR" dirty="0">
                <a:solidFill>
                  <a:srgbClr val="002060"/>
                </a:solidFill>
              </a:rPr>
              <a:t>28 ÷ 7 =  </a:t>
            </a:r>
            <a:r>
              <a:rPr lang="fr-FR" dirty="0"/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F00F1-D9B2-C7CC-0F49-D111160ED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4DBEBD4-E5B5-F02A-FE5D-2C4F8296A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85E44D67-2D6F-B6AE-058B-9EA9C2669F0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ألواحكم، حولوا عملية القسمة هاته، إلى عملية ضرب.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" name="Group 12">
            <a:extLst>
              <a:ext uri="{FF2B5EF4-FFF2-40B4-BE49-F238E27FC236}">
                <a16:creationId xmlns:a16="http://schemas.microsoft.com/office/drawing/2014/main" id="{3FC757A7-5EAF-B45B-B0B4-B0E75A93E41C}"/>
              </a:ext>
            </a:extLst>
          </p:cNvPr>
          <p:cNvGrpSpPr/>
          <p:nvPr/>
        </p:nvGrpSpPr>
        <p:grpSpPr>
          <a:xfrm>
            <a:off x="5669527" y="1737451"/>
            <a:ext cx="2614454" cy="551406"/>
            <a:chOff x="5827780" y="1914188"/>
            <a:chExt cx="2526167" cy="55140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B928EFA-6BA4-4583-0B5E-ABA35217B2EA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أُحَوِّلُ القِسْمَةَ إِلَى ضَرْبٍ</a:t>
              </a: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EC0CB823-F186-AB0B-FA6F-42C62DB7F7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" name="Group 12">
            <a:extLst>
              <a:ext uri="{FF2B5EF4-FFF2-40B4-BE49-F238E27FC236}">
                <a16:creationId xmlns:a16="http://schemas.microsoft.com/office/drawing/2014/main" id="{FAD0ED14-D27E-CFDB-343E-C73F200AC345}"/>
              </a:ext>
            </a:extLst>
          </p:cNvPr>
          <p:cNvGrpSpPr/>
          <p:nvPr/>
        </p:nvGrpSpPr>
        <p:grpSpPr>
          <a:xfrm>
            <a:off x="3009629" y="1737451"/>
            <a:ext cx="2602699" cy="551406"/>
            <a:chOff x="5691260" y="1914188"/>
            <a:chExt cx="2602699" cy="551406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454FCF7-1765-FA8D-183A-7C2D205142BB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أَسْتَرْجِعُ جَدْوَلَ الضَّرْبِ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0D1A1E6-9786-BDD5-98A4-335ABAD50F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 12">
            <a:extLst>
              <a:ext uri="{FF2B5EF4-FFF2-40B4-BE49-F238E27FC236}">
                <a16:creationId xmlns:a16="http://schemas.microsoft.com/office/drawing/2014/main" id="{011736B7-D33F-9F0B-CBBD-BFF6F3605697}"/>
              </a:ext>
            </a:extLst>
          </p:cNvPr>
          <p:cNvGrpSpPr/>
          <p:nvPr/>
        </p:nvGrpSpPr>
        <p:grpSpPr>
          <a:xfrm>
            <a:off x="349731" y="1737451"/>
            <a:ext cx="2602699" cy="551406"/>
            <a:chOff x="5691260" y="1914188"/>
            <a:chExt cx="2602699" cy="55140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1DF3CD6-2EEF-9AF8-CAA6-772829B4F9A9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خَارِجَ الْقِسْمَةِ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343E18E8-1A54-710A-D8EA-A50EE7612B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921B7D6F-A1C5-2518-273B-4CB391B3EAD5}"/>
              </a:ext>
            </a:extLst>
          </p:cNvPr>
          <p:cNvSpPr txBox="1"/>
          <p:nvPr/>
        </p:nvSpPr>
        <p:spPr>
          <a:xfrm>
            <a:off x="2305664" y="3191811"/>
            <a:ext cx="4277032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r>
              <a:rPr lang="fr-FR" dirty="0">
                <a:solidFill>
                  <a:srgbClr val="002060"/>
                </a:solidFill>
              </a:rPr>
              <a:t>28 ÷ 7 =  </a:t>
            </a:r>
            <a:r>
              <a:rPr lang="fr-FR" dirty="0"/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275783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03C71-2EA0-4B05-90D2-E9D796BF5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468E417-2E6E-2225-4107-C6BCC7D6F684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23D6636-9A63-3D8B-B4C3-E04EC43385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00A105-5D9A-C1C0-0715-445EB896315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8304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70D9A-80BE-D806-03BB-C24ACBFCE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12EE775-61D1-9AA1-FECD-D6B104C13B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8801F490-1C94-0B09-D7FC-6D8A6D06AE5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العملية العكسية لعملية القسمة هي: 28 = 7 × ... :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F3A0951-663A-9FA6-5023-488B81F9D1E2}"/>
              </a:ext>
            </a:extLst>
          </p:cNvPr>
          <p:cNvSpPr txBox="1"/>
          <p:nvPr/>
        </p:nvSpPr>
        <p:spPr>
          <a:xfrm>
            <a:off x="2649793" y="3284817"/>
            <a:ext cx="3672349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dirty="0">
                <a:solidFill>
                  <a:srgbClr val="C00000"/>
                </a:solidFill>
              </a:rPr>
              <a:t>...</a:t>
            </a:r>
            <a:r>
              <a:rPr lang="fr-FR" sz="5400" dirty="0">
                <a:solidFill>
                  <a:srgbClr val="002060"/>
                </a:solidFill>
              </a:rPr>
              <a:t> × 7 = 28</a:t>
            </a:r>
            <a:endParaRPr lang="fr-FR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04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639AD-8D03-ECBF-9BF1-6DD7CE63D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BA5D556-692B-5CF7-5638-6CEC413F73D7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نفعل في الخطوة الثانية؟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EB497B-5991-6AB6-C23E-DE5A6169261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56BE260-0869-5D72-DE12-214024EDD4FB}"/>
              </a:ext>
            </a:extLst>
          </p:cNvPr>
          <p:cNvSpPr/>
          <p:nvPr/>
        </p:nvSpPr>
        <p:spPr>
          <a:xfrm>
            <a:off x="5669527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defRPr/>
            </a:pPr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أُحَوِّلُ القِسْمَةَ إِلَى ضَرْبٍ </a:t>
            </a: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37D830AE-6A58-D5F0-821F-4B4B1C7FC6EC}"/>
              </a:ext>
            </a:extLst>
          </p:cNvPr>
          <p:cNvSpPr>
            <a:spLocks noChangeAspect="1"/>
          </p:cNvSpPr>
          <p:nvPr/>
        </p:nvSpPr>
        <p:spPr>
          <a:xfrm>
            <a:off x="7836243" y="1802781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7050253-538B-BFDF-9560-FEE2FBC5FD7A}"/>
              </a:ext>
            </a:extLst>
          </p:cNvPr>
          <p:cNvSpPr/>
          <p:nvPr/>
        </p:nvSpPr>
        <p:spPr>
          <a:xfrm>
            <a:off x="3009629" y="1737451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أَسْتَرْجِعُ جَدْوَلَ الضَّرْبِ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D4B5EF0-9227-6E94-CD75-844520C678F7}"/>
              </a:ext>
            </a:extLst>
          </p:cNvPr>
          <p:cNvSpPr>
            <a:spLocks noChangeAspect="1"/>
          </p:cNvSpPr>
          <p:nvPr/>
        </p:nvSpPr>
        <p:spPr>
          <a:xfrm>
            <a:off x="5179710" y="1802781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10" name="Group 12">
            <a:extLst>
              <a:ext uri="{FF2B5EF4-FFF2-40B4-BE49-F238E27FC236}">
                <a16:creationId xmlns:a16="http://schemas.microsoft.com/office/drawing/2014/main" id="{ABE3D941-EC84-7286-164B-FE8E3524A9E3}"/>
              </a:ext>
            </a:extLst>
          </p:cNvPr>
          <p:cNvGrpSpPr/>
          <p:nvPr/>
        </p:nvGrpSpPr>
        <p:grpSpPr>
          <a:xfrm>
            <a:off x="349731" y="1737451"/>
            <a:ext cx="2602699" cy="551406"/>
            <a:chOff x="5691260" y="1914188"/>
            <a:chExt cx="2602699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9B088E3-D68B-BBD9-29ED-84DB5ED4B63E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خَارِجَ الْقِسْمَةِ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E566C106-C0E3-6BD1-9074-A356A5444FF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9270A05-F020-0A3B-83D1-008264301181}"/>
              </a:ext>
            </a:extLst>
          </p:cNvPr>
          <p:cNvSpPr txBox="1"/>
          <p:nvPr/>
        </p:nvSpPr>
        <p:spPr>
          <a:xfrm>
            <a:off x="2649793" y="3284817"/>
            <a:ext cx="3672349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dirty="0">
                <a:solidFill>
                  <a:srgbClr val="C00000"/>
                </a:solidFill>
              </a:rPr>
              <a:t>...</a:t>
            </a:r>
            <a:r>
              <a:rPr lang="fr-FR" sz="5400" dirty="0">
                <a:solidFill>
                  <a:srgbClr val="002060"/>
                </a:solidFill>
              </a:rPr>
              <a:t> × 7 = 28</a:t>
            </a:r>
            <a:endParaRPr lang="fr-FR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1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BDB64-0F47-A385-3D42-171056BD6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FE71D28E-64A3-8C43-E2D3-6EBA1EF6F9E4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استرجعوا جدول الضرب،  ثم أتموا، على ألواحكم، عملية الضرب.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025952-5861-6BD7-E5FF-28DC9B2CA9B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6079E0C-A585-9920-0C19-F70DDC105DF0}"/>
              </a:ext>
            </a:extLst>
          </p:cNvPr>
          <p:cNvSpPr/>
          <p:nvPr/>
        </p:nvSpPr>
        <p:spPr>
          <a:xfrm>
            <a:off x="5669527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defRPr/>
            </a:pPr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أُحَوِّلُ القِسْمَةَ إِلَى ضَرْبٍ </a:t>
            </a: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8BEED39E-B500-D84C-0220-88E50AA1423F}"/>
              </a:ext>
            </a:extLst>
          </p:cNvPr>
          <p:cNvSpPr>
            <a:spLocks noChangeAspect="1"/>
          </p:cNvSpPr>
          <p:nvPr/>
        </p:nvSpPr>
        <p:spPr>
          <a:xfrm>
            <a:off x="7836243" y="1802781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1CD6755-9C8C-1759-C3F4-6C885A7790FB}"/>
              </a:ext>
            </a:extLst>
          </p:cNvPr>
          <p:cNvSpPr/>
          <p:nvPr/>
        </p:nvSpPr>
        <p:spPr>
          <a:xfrm>
            <a:off x="3009629" y="1737451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أَسْتَرْجِعُ جَدْوَلَ الضَّرْبِ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19C71EC1-BE55-4178-FB42-42EE7AD1225B}"/>
              </a:ext>
            </a:extLst>
          </p:cNvPr>
          <p:cNvSpPr>
            <a:spLocks noChangeAspect="1"/>
          </p:cNvSpPr>
          <p:nvPr/>
        </p:nvSpPr>
        <p:spPr>
          <a:xfrm>
            <a:off x="5179710" y="1802781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10" name="Group 12">
            <a:extLst>
              <a:ext uri="{FF2B5EF4-FFF2-40B4-BE49-F238E27FC236}">
                <a16:creationId xmlns:a16="http://schemas.microsoft.com/office/drawing/2014/main" id="{A2F95132-1307-9A7D-7405-BD72841069F5}"/>
              </a:ext>
            </a:extLst>
          </p:cNvPr>
          <p:cNvGrpSpPr/>
          <p:nvPr/>
        </p:nvGrpSpPr>
        <p:grpSpPr>
          <a:xfrm>
            <a:off x="349731" y="1737451"/>
            <a:ext cx="2602699" cy="551406"/>
            <a:chOff x="5691260" y="1914188"/>
            <a:chExt cx="2602699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0E4A52A-8C52-0D0C-51D2-C09CD97E7709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خَارِجَ الْقِسْمَةِ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C361EB8E-40C1-E8E9-219E-7377F1882D8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1BE381B-66FE-B82C-5985-22E74D3E742F}"/>
              </a:ext>
            </a:extLst>
          </p:cNvPr>
          <p:cNvSpPr txBox="1"/>
          <p:nvPr/>
        </p:nvSpPr>
        <p:spPr>
          <a:xfrm>
            <a:off x="2649793" y="3284817"/>
            <a:ext cx="3672349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dirty="0">
                <a:solidFill>
                  <a:srgbClr val="C00000"/>
                </a:solidFill>
              </a:rPr>
              <a:t>...</a:t>
            </a:r>
            <a:r>
              <a:rPr lang="fr-FR" sz="5400" dirty="0">
                <a:solidFill>
                  <a:srgbClr val="002060"/>
                </a:solidFill>
              </a:rPr>
              <a:t> × 7 = 28</a:t>
            </a:r>
            <a:endParaRPr lang="fr-FR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354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B730A-D43F-69E8-716B-4C11C5DFB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F09E87A-11CA-1916-183F-10F25DA3B475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0080AD7-502A-6CEB-22EF-6C3FC64D4B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FD6704E-C8F7-2764-5BD9-485154C6363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8481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512B9-E2D7-5F5F-F938-D9217AA78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71F11C9-21D8-5A6F-7D3C-B4730554F4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06D8D6F8-12BD-077C-2457-F0D063FE971B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العدد المناسب لإتمام عملية الضرب هو 4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57CFB1-EDDD-AAD1-AF9B-3C25C25617C9}"/>
              </a:ext>
            </a:extLst>
          </p:cNvPr>
          <p:cNvSpPr txBox="1"/>
          <p:nvPr/>
        </p:nvSpPr>
        <p:spPr>
          <a:xfrm>
            <a:off x="2649793" y="3284817"/>
            <a:ext cx="3672349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5400" dirty="0">
                <a:solidFill>
                  <a:srgbClr val="C00000"/>
                </a:solidFill>
              </a:rPr>
              <a:t>4</a:t>
            </a:r>
            <a:r>
              <a:rPr lang="fr-FR" sz="5400" dirty="0">
                <a:solidFill>
                  <a:srgbClr val="002060"/>
                </a:solidFill>
              </a:rPr>
              <a:t> × 7 = 28</a:t>
            </a:r>
            <a:endParaRPr lang="fr-FR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02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115419-94FF-F77D-5E05-AEE171F2D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A01CFEE-BFF0-74F6-21DB-4DB2E4CB6917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نفعل في الخطوة الثالثة؟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DE568D-77EB-C530-0EC4-3F7DBDC305A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2CB618C-B67C-46D9-7EB1-2BB62E85A0A8}"/>
              </a:ext>
            </a:extLst>
          </p:cNvPr>
          <p:cNvSpPr/>
          <p:nvPr/>
        </p:nvSpPr>
        <p:spPr>
          <a:xfrm>
            <a:off x="5669527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defRPr/>
            </a:pPr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أُحَوِّلُ القِسْمَةَ إِلَى ضَرْبٍ </a:t>
            </a: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7C973BA4-7C50-9D29-0DAE-2F41EB44839C}"/>
              </a:ext>
            </a:extLst>
          </p:cNvPr>
          <p:cNvSpPr>
            <a:spLocks noChangeAspect="1"/>
          </p:cNvSpPr>
          <p:nvPr/>
        </p:nvSpPr>
        <p:spPr>
          <a:xfrm>
            <a:off x="7836243" y="1802781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37AE3C0-B2F4-FE91-13F1-EC2F8295F5A5}"/>
              </a:ext>
            </a:extLst>
          </p:cNvPr>
          <p:cNvSpPr/>
          <p:nvPr/>
        </p:nvSpPr>
        <p:spPr>
          <a:xfrm>
            <a:off x="3009629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أَسْتَرْجِعُ جَدْوَلَ الضَّرْبِ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4366E67A-BBCB-E869-4B61-C43D8F806CA0}"/>
              </a:ext>
            </a:extLst>
          </p:cNvPr>
          <p:cNvSpPr>
            <a:spLocks noChangeAspect="1"/>
          </p:cNvSpPr>
          <p:nvPr/>
        </p:nvSpPr>
        <p:spPr>
          <a:xfrm>
            <a:off x="5179710" y="1802781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2A0B6C2-04EF-1591-9340-3BD54167A4E5}"/>
              </a:ext>
            </a:extLst>
          </p:cNvPr>
          <p:cNvSpPr/>
          <p:nvPr/>
        </p:nvSpPr>
        <p:spPr>
          <a:xfrm>
            <a:off x="349731" y="1737451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خَارِجَ الْقِسْمَةِ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32FC83D6-B59A-8B1A-3720-7BED6E2D46A3}"/>
              </a:ext>
            </a:extLst>
          </p:cNvPr>
          <p:cNvSpPr>
            <a:spLocks noChangeAspect="1"/>
          </p:cNvSpPr>
          <p:nvPr/>
        </p:nvSpPr>
        <p:spPr>
          <a:xfrm>
            <a:off x="2519812" y="1802781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D4048DC-53E6-DEEF-3550-1C301A8E3F4A}"/>
              </a:ext>
            </a:extLst>
          </p:cNvPr>
          <p:cNvSpPr txBox="1"/>
          <p:nvPr/>
        </p:nvSpPr>
        <p:spPr>
          <a:xfrm>
            <a:off x="2649793" y="3284817"/>
            <a:ext cx="3672349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5400" dirty="0">
                <a:solidFill>
                  <a:srgbClr val="C00000"/>
                </a:solidFill>
              </a:rPr>
              <a:t>4</a:t>
            </a:r>
            <a:r>
              <a:rPr lang="fr-FR" sz="5400" dirty="0">
                <a:solidFill>
                  <a:srgbClr val="002060"/>
                </a:solidFill>
              </a:rPr>
              <a:t> × 7 = 28</a:t>
            </a:r>
            <a:endParaRPr lang="fr-FR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666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57CED-81FA-3DFB-C835-F404EDF9E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0ADD418A-3125-552B-3DE3-6C91FD906BDA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أتموا، على ألواحكم، عملية القسمة.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90CC704-A3B8-A71A-3063-174A692BA98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62D8FBD-1928-BC22-BDF6-CE775CCFCF29}"/>
              </a:ext>
            </a:extLst>
          </p:cNvPr>
          <p:cNvSpPr/>
          <p:nvPr/>
        </p:nvSpPr>
        <p:spPr>
          <a:xfrm>
            <a:off x="5669527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defRPr/>
            </a:pPr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أُحَوِّلُ القِسْمَةَ إِلَى ضَرْبٍ </a:t>
            </a: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0AC2B2D1-FA85-30E8-2852-ECD0DF7D61C8}"/>
              </a:ext>
            </a:extLst>
          </p:cNvPr>
          <p:cNvSpPr>
            <a:spLocks noChangeAspect="1"/>
          </p:cNvSpPr>
          <p:nvPr/>
        </p:nvSpPr>
        <p:spPr>
          <a:xfrm>
            <a:off x="7836243" y="1802781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94ACD46-1699-4E38-73A1-77797F92C50D}"/>
              </a:ext>
            </a:extLst>
          </p:cNvPr>
          <p:cNvSpPr/>
          <p:nvPr/>
        </p:nvSpPr>
        <p:spPr>
          <a:xfrm>
            <a:off x="3009629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أَسْتَرْجِعُ جَدْوَلَ الضَّرْبِ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440EC0B2-DC59-924B-D1ED-ACB3F0C79F7C}"/>
              </a:ext>
            </a:extLst>
          </p:cNvPr>
          <p:cNvSpPr>
            <a:spLocks noChangeAspect="1"/>
          </p:cNvSpPr>
          <p:nvPr/>
        </p:nvSpPr>
        <p:spPr>
          <a:xfrm>
            <a:off x="5179710" y="1802781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0A74ED-12B4-5E58-4D33-E7E499BDA8E4}"/>
              </a:ext>
            </a:extLst>
          </p:cNvPr>
          <p:cNvSpPr/>
          <p:nvPr/>
        </p:nvSpPr>
        <p:spPr>
          <a:xfrm>
            <a:off x="349731" y="1737451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خَارِجَ الْقِسْمَةِ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67FB8184-0982-2F7C-8BCC-F2C066E34BF5}"/>
              </a:ext>
            </a:extLst>
          </p:cNvPr>
          <p:cNvSpPr>
            <a:spLocks noChangeAspect="1"/>
          </p:cNvSpPr>
          <p:nvPr/>
        </p:nvSpPr>
        <p:spPr>
          <a:xfrm>
            <a:off x="2519812" y="1802781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6416009-7827-0C81-329F-99B250636A0C}"/>
              </a:ext>
            </a:extLst>
          </p:cNvPr>
          <p:cNvSpPr txBox="1"/>
          <p:nvPr/>
        </p:nvSpPr>
        <p:spPr>
          <a:xfrm>
            <a:off x="2649793" y="2655551"/>
            <a:ext cx="3672349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5400" dirty="0">
                <a:solidFill>
                  <a:srgbClr val="C00000"/>
                </a:solidFill>
              </a:rPr>
              <a:t>4</a:t>
            </a:r>
            <a:r>
              <a:rPr lang="fr-FR" sz="5400" dirty="0">
                <a:solidFill>
                  <a:srgbClr val="002060"/>
                </a:solidFill>
              </a:rPr>
              <a:t> × 7 = 28</a:t>
            </a:r>
            <a:endParaRPr lang="fr-FR" sz="2400" dirty="0">
              <a:solidFill>
                <a:srgbClr val="00206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B909A05-C424-3490-88E2-EE67C937AE14}"/>
              </a:ext>
            </a:extLst>
          </p:cNvPr>
          <p:cNvSpPr txBox="1"/>
          <p:nvPr/>
        </p:nvSpPr>
        <p:spPr>
          <a:xfrm>
            <a:off x="2649793" y="4941955"/>
            <a:ext cx="3672350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r>
              <a:rPr lang="fr-FR" dirty="0">
                <a:solidFill>
                  <a:srgbClr val="002060"/>
                </a:solidFill>
              </a:rPr>
              <a:t>28 ÷ 7 =  </a:t>
            </a:r>
            <a:r>
              <a:rPr lang="fr-FR" dirty="0"/>
              <a:t>..</a:t>
            </a:r>
          </a:p>
        </p:txBody>
      </p:sp>
      <p:sp>
        <p:nvSpPr>
          <p:cNvPr id="5" name="Flèche : bas 4">
            <a:extLst>
              <a:ext uri="{FF2B5EF4-FFF2-40B4-BE49-F238E27FC236}">
                <a16:creationId xmlns:a16="http://schemas.microsoft.com/office/drawing/2014/main" id="{E25B6056-82C4-4B92-3745-7010104B3FE6}"/>
              </a:ext>
            </a:extLst>
          </p:cNvPr>
          <p:cNvSpPr/>
          <p:nvPr/>
        </p:nvSpPr>
        <p:spPr>
          <a:xfrm>
            <a:off x="4210664" y="3871923"/>
            <a:ext cx="550606" cy="813221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349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3A430-6BDC-5C0A-5F4F-CC6848C8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D888389-1CA2-D3F1-BB30-0D858CE54F9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5CE2177-D04C-63AD-BA32-AEC94B4A67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FA39C0-7F2C-F519-9E40-6D4D90FE6D3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729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AECD6A-B2CE-CAF9-DA36-84BADA57E3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00F5E49-223C-B6E7-0585-074F2BADB0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FF0FEF0F-84A3-5486-E236-3DBD7649237F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خارج عملية القسمة هو 4.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EBE7B19-8030-A2B5-BDEB-A3F6D96B5E3D}"/>
              </a:ext>
            </a:extLst>
          </p:cNvPr>
          <p:cNvSpPr txBox="1"/>
          <p:nvPr/>
        </p:nvSpPr>
        <p:spPr>
          <a:xfrm>
            <a:off x="2649793" y="3284817"/>
            <a:ext cx="3672349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5400" dirty="0">
                <a:solidFill>
                  <a:srgbClr val="002060"/>
                </a:solidFill>
              </a:rPr>
              <a:t>28 ÷ 7 = </a:t>
            </a:r>
            <a:r>
              <a:rPr lang="fr-FR" sz="5400" b="1" dirty="0">
                <a:solidFill>
                  <a:srgbClr val="C00000"/>
                </a:solidFill>
              </a:rPr>
              <a:t>4</a:t>
            </a:r>
            <a:endParaRPr lang="fr-FR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421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أنجزوا، على ألواحكم، عملية القسمة التالية: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50F9A0D-52ED-CB74-4C5A-6F0EECBC0152}"/>
              </a:ext>
            </a:extLst>
          </p:cNvPr>
          <p:cNvSpPr txBox="1"/>
          <p:nvPr/>
        </p:nvSpPr>
        <p:spPr>
          <a:xfrm>
            <a:off x="2649793" y="3284817"/>
            <a:ext cx="3672349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5400" dirty="0">
                <a:solidFill>
                  <a:srgbClr val="002060"/>
                </a:solidFill>
              </a:rPr>
              <a:t>30 ÷ 6 = </a:t>
            </a:r>
            <a:r>
              <a:rPr lang="fr-FR" sz="4000" dirty="0">
                <a:solidFill>
                  <a:srgbClr val="C00000"/>
                </a:solidFill>
              </a:rPr>
              <a:t>...</a:t>
            </a:r>
            <a:endParaRPr lang="fr-FR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577443F-68F3-2BC3-98AD-0D10A2BAB2BF}"/>
              </a:ext>
            </a:extLst>
          </p:cNvPr>
          <p:cNvSpPr txBox="1"/>
          <p:nvPr/>
        </p:nvSpPr>
        <p:spPr>
          <a:xfrm>
            <a:off x="2649793" y="3284817"/>
            <a:ext cx="3672349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5400" dirty="0">
                <a:solidFill>
                  <a:srgbClr val="002060"/>
                </a:solidFill>
              </a:rPr>
              <a:t>30 ÷ 6 = </a:t>
            </a:r>
            <a:r>
              <a:rPr lang="fr-FR" sz="4000" dirty="0">
                <a:solidFill>
                  <a:srgbClr val="C00000"/>
                </a:solidFill>
              </a:rPr>
              <a:t>...</a:t>
            </a:r>
            <a:endParaRPr lang="fr-FR" sz="2400" dirty="0">
              <a:solidFill>
                <a:srgbClr val="002060"/>
              </a:solidFill>
            </a:endParaRPr>
          </a:p>
        </p:txBody>
      </p:sp>
      <p:pic>
        <p:nvPicPr>
          <p:cNvPr id="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E61FB3D-50A7-A278-0FE6-BAF8C4AB84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خارج قسمة 30 على 6 يساوي 5.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710129D-EF9A-CE24-B89C-B7DD754FF2E9}"/>
              </a:ext>
            </a:extLst>
          </p:cNvPr>
          <p:cNvSpPr txBox="1"/>
          <p:nvPr/>
        </p:nvSpPr>
        <p:spPr>
          <a:xfrm>
            <a:off x="2649793" y="3284817"/>
            <a:ext cx="3672349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5400" dirty="0">
                <a:solidFill>
                  <a:srgbClr val="002060"/>
                </a:solidFill>
              </a:rPr>
              <a:t>30 ÷ 6 = </a:t>
            </a:r>
            <a:r>
              <a:rPr lang="fr-FR" sz="5400" dirty="0">
                <a:solidFill>
                  <a:srgbClr val="C00000"/>
                </a:solidFill>
              </a:rPr>
              <a:t>5</a:t>
            </a:r>
            <a:endParaRPr lang="fr-FR" sz="2400" dirty="0">
              <a:solidFill>
                <a:srgbClr val="002060"/>
              </a:solidFill>
            </a:endParaRPr>
          </a:p>
        </p:txBody>
      </p:sp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4B775B8-3E9B-D8F9-C508-170D7247BA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13DBDAA-376E-678A-E9C3-DF7491B94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143" y="1759974"/>
            <a:ext cx="6999219" cy="4731472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51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170039" y="2250113"/>
            <a:ext cx="2902213" cy="1116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4E752BC-6568-AF8B-668A-35E431A2D7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174" y="2326717"/>
            <a:ext cx="8285389" cy="333882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هذا النشاط؛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69B569-85B4-DB74-8EC7-8026908AAD4F}"/>
              </a:ext>
            </a:extLst>
          </p:cNvPr>
          <p:cNvSpPr/>
          <p:nvPr/>
        </p:nvSpPr>
        <p:spPr>
          <a:xfrm>
            <a:off x="4055166" y="2366474"/>
            <a:ext cx="4448885" cy="441792"/>
          </a:xfrm>
          <a:prstGeom prst="roundRect">
            <a:avLst>
              <a:gd name="adj" fmla="val 36044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0B529BB-4990-C5C7-0629-106F016C5D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328" y="2326717"/>
            <a:ext cx="7372235" cy="297084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5 دقائق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0752" y="3279835"/>
            <a:ext cx="2761054" cy="276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E538669-5AA5-0CFD-E5E5-3BD40F8457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250" t="18198" r="7856" b="12294"/>
          <a:stretch>
            <a:fillRect/>
          </a:stretch>
        </p:blipFill>
        <p:spPr>
          <a:xfrm>
            <a:off x="631386" y="2700601"/>
            <a:ext cx="7232297" cy="336590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4D2CBD5-B954-4904-D3E0-D4D307616F86}"/>
              </a:ext>
            </a:extLst>
          </p:cNvPr>
          <p:cNvSpPr txBox="1"/>
          <p:nvPr/>
        </p:nvSpPr>
        <p:spPr>
          <a:xfrm>
            <a:off x="1868129" y="1781383"/>
            <a:ext cx="6784767" cy="754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3200" b="1" dirty="0">
                <a:solidFill>
                  <a:srgbClr val="1999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لإِنجَازِ عَمَلِياتِ قِسْمَةٍ عَلَى السَّطْرِ:</a:t>
            </a:r>
            <a:endParaRPr lang="fr-FR" sz="3200" b="1" dirty="0">
              <a:solidFill>
                <a:srgbClr val="19999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4DD0E45-5BBA-E525-E7FE-377CD5453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174" y="2326717"/>
            <a:ext cx="8285389" cy="3338820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1E3C37E-25EF-D2A6-A2EC-B8F9A402502E}"/>
              </a:ext>
            </a:extLst>
          </p:cNvPr>
          <p:cNvSpPr txBox="1"/>
          <p:nvPr/>
        </p:nvSpPr>
        <p:spPr>
          <a:xfrm>
            <a:off x="3519949" y="3460956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F6848F7-5387-19D1-717D-5F7000BACB0C}"/>
              </a:ext>
            </a:extLst>
          </p:cNvPr>
          <p:cNvSpPr txBox="1"/>
          <p:nvPr/>
        </p:nvSpPr>
        <p:spPr>
          <a:xfrm>
            <a:off x="5569974" y="3460956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5CD2E44-34CC-E8DF-F2E0-B92AED69C9BA}"/>
              </a:ext>
            </a:extLst>
          </p:cNvPr>
          <p:cNvSpPr txBox="1"/>
          <p:nvPr/>
        </p:nvSpPr>
        <p:spPr>
          <a:xfrm>
            <a:off x="7600335" y="3460956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6059429-2E09-CA23-BB70-B91F4EFAF901}"/>
              </a:ext>
            </a:extLst>
          </p:cNvPr>
          <p:cNvSpPr txBox="1"/>
          <p:nvPr/>
        </p:nvSpPr>
        <p:spPr>
          <a:xfrm>
            <a:off x="3519949" y="3818902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CFEF2FE-0EEC-61A4-A536-90D6E547F8C2}"/>
              </a:ext>
            </a:extLst>
          </p:cNvPr>
          <p:cNvSpPr txBox="1"/>
          <p:nvPr/>
        </p:nvSpPr>
        <p:spPr>
          <a:xfrm>
            <a:off x="5569974" y="3818902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6769974-3FB6-A01E-000E-E6E107FF3D47}"/>
              </a:ext>
            </a:extLst>
          </p:cNvPr>
          <p:cNvSpPr txBox="1"/>
          <p:nvPr/>
        </p:nvSpPr>
        <p:spPr>
          <a:xfrm>
            <a:off x="7600335" y="3818902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73B480E-2E4F-32DD-9AC8-849D9E020212}"/>
              </a:ext>
            </a:extLst>
          </p:cNvPr>
          <p:cNvSpPr txBox="1"/>
          <p:nvPr/>
        </p:nvSpPr>
        <p:spPr>
          <a:xfrm>
            <a:off x="3517737" y="4225355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7CD3AB3-F032-C657-EFA8-5FBB95090C89}"/>
              </a:ext>
            </a:extLst>
          </p:cNvPr>
          <p:cNvSpPr txBox="1"/>
          <p:nvPr/>
        </p:nvSpPr>
        <p:spPr>
          <a:xfrm>
            <a:off x="5567762" y="4225355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C417DB3-35E3-756B-BFAA-D3409BF75EA8}"/>
              </a:ext>
            </a:extLst>
          </p:cNvPr>
          <p:cNvSpPr txBox="1"/>
          <p:nvPr/>
        </p:nvSpPr>
        <p:spPr>
          <a:xfrm>
            <a:off x="7598123" y="4225355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8CBF185-B38D-3A6C-3F6F-F21DCDA318EA}"/>
              </a:ext>
            </a:extLst>
          </p:cNvPr>
          <p:cNvSpPr txBox="1"/>
          <p:nvPr/>
        </p:nvSpPr>
        <p:spPr>
          <a:xfrm>
            <a:off x="3537401" y="4592479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143DD74-49D2-FF29-19B9-1281664E7612}"/>
              </a:ext>
            </a:extLst>
          </p:cNvPr>
          <p:cNvSpPr txBox="1"/>
          <p:nvPr/>
        </p:nvSpPr>
        <p:spPr>
          <a:xfrm>
            <a:off x="5587426" y="4592479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BE309E0-31FD-661A-08B3-081C4B15CD40}"/>
              </a:ext>
            </a:extLst>
          </p:cNvPr>
          <p:cNvSpPr txBox="1"/>
          <p:nvPr/>
        </p:nvSpPr>
        <p:spPr>
          <a:xfrm>
            <a:off x="7617787" y="4602311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7BCC360-5927-DB72-50C3-68E6B615778B}"/>
              </a:ext>
            </a:extLst>
          </p:cNvPr>
          <p:cNvSpPr txBox="1"/>
          <p:nvPr/>
        </p:nvSpPr>
        <p:spPr>
          <a:xfrm>
            <a:off x="3519949" y="4992496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7CE2087-52BA-99BA-8AEC-806CA51BDC66}"/>
              </a:ext>
            </a:extLst>
          </p:cNvPr>
          <p:cNvSpPr txBox="1"/>
          <p:nvPr/>
        </p:nvSpPr>
        <p:spPr>
          <a:xfrm>
            <a:off x="5569974" y="4992496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C250B3F-6CE5-0C69-0163-BABAA1CC728E}"/>
              </a:ext>
            </a:extLst>
          </p:cNvPr>
          <p:cNvSpPr txBox="1"/>
          <p:nvPr/>
        </p:nvSpPr>
        <p:spPr>
          <a:xfrm>
            <a:off x="7600335" y="4992496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562EE7F-3489-BDDB-FB79-F41EC52B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143" y="1759974"/>
            <a:ext cx="6999219" cy="4731472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51، أنجزوا النشاط رقم 5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208027" y="3350412"/>
            <a:ext cx="2791412" cy="1192224"/>
          </a:xfrm>
          <a:prstGeom prst="roundRect">
            <a:avLst>
              <a:gd name="adj" fmla="val 943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7A70138-DC3F-7B93-8815-54B3361CD1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053" y="2371604"/>
            <a:ext cx="8346173" cy="348254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751B9B4-979D-46AD-ED7E-77F63EF5CCA9}"/>
              </a:ext>
            </a:extLst>
          </p:cNvPr>
          <p:cNvSpPr txBox="1"/>
          <p:nvPr/>
        </p:nvSpPr>
        <p:spPr>
          <a:xfrm>
            <a:off x="3519949" y="3500284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2B9D8AF-59DB-9A62-0911-E542CD53F5F5}"/>
              </a:ext>
            </a:extLst>
          </p:cNvPr>
          <p:cNvSpPr txBox="1"/>
          <p:nvPr/>
        </p:nvSpPr>
        <p:spPr>
          <a:xfrm>
            <a:off x="5559898" y="3460956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2DBA951-EFAD-D6D5-5D17-6D2EC7BF4108}"/>
              </a:ext>
            </a:extLst>
          </p:cNvPr>
          <p:cNvSpPr txBox="1"/>
          <p:nvPr/>
        </p:nvSpPr>
        <p:spPr>
          <a:xfrm>
            <a:off x="7667251" y="3460956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144FE89-1D3B-F83A-F53F-7E7C580436F6}"/>
              </a:ext>
            </a:extLst>
          </p:cNvPr>
          <p:cNvSpPr txBox="1"/>
          <p:nvPr/>
        </p:nvSpPr>
        <p:spPr>
          <a:xfrm>
            <a:off x="3519949" y="3858230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9A579D8-D12D-C80C-3249-3002F22B8421}"/>
              </a:ext>
            </a:extLst>
          </p:cNvPr>
          <p:cNvSpPr txBox="1"/>
          <p:nvPr/>
        </p:nvSpPr>
        <p:spPr>
          <a:xfrm>
            <a:off x="5559898" y="3858589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0752F2B-F447-F805-96F4-8317FE34C425}"/>
              </a:ext>
            </a:extLst>
          </p:cNvPr>
          <p:cNvSpPr txBox="1"/>
          <p:nvPr/>
        </p:nvSpPr>
        <p:spPr>
          <a:xfrm>
            <a:off x="7667251" y="3853673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E701E48-694B-0EAA-5A82-611B4BE7E59D}"/>
              </a:ext>
            </a:extLst>
          </p:cNvPr>
          <p:cNvSpPr txBox="1"/>
          <p:nvPr/>
        </p:nvSpPr>
        <p:spPr>
          <a:xfrm>
            <a:off x="3517737" y="4264683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4CDBEC1-1195-7838-AA52-75223A90A041}"/>
              </a:ext>
            </a:extLst>
          </p:cNvPr>
          <p:cNvSpPr txBox="1"/>
          <p:nvPr/>
        </p:nvSpPr>
        <p:spPr>
          <a:xfrm>
            <a:off x="5559898" y="4256222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8786A29-3965-FAEB-5AB6-42DE3BFEFFC4}"/>
              </a:ext>
            </a:extLst>
          </p:cNvPr>
          <p:cNvSpPr txBox="1"/>
          <p:nvPr/>
        </p:nvSpPr>
        <p:spPr>
          <a:xfrm>
            <a:off x="7667251" y="4246390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E346278-9C76-2B5A-C7EA-A41C9C5E4D5B}"/>
              </a:ext>
            </a:extLst>
          </p:cNvPr>
          <p:cNvSpPr txBox="1"/>
          <p:nvPr/>
        </p:nvSpPr>
        <p:spPr>
          <a:xfrm>
            <a:off x="3537401" y="4631807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2AD5FEB-C46E-42FA-822D-CB79C9A41FF0}"/>
              </a:ext>
            </a:extLst>
          </p:cNvPr>
          <p:cNvSpPr txBox="1"/>
          <p:nvPr/>
        </p:nvSpPr>
        <p:spPr>
          <a:xfrm>
            <a:off x="5559898" y="4653855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9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4C2F1-B8EE-0E70-2F34-93F45EF9FB16}"/>
              </a:ext>
            </a:extLst>
          </p:cNvPr>
          <p:cNvSpPr txBox="1"/>
          <p:nvPr/>
        </p:nvSpPr>
        <p:spPr>
          <a:xfrm>
            <a:off x="7667251" y="4639107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8A0DAAB-5BAE-51AC-5491-508B08D7DCF2}"/>
              </a:ext>
            </a:extLst>
          </p:cNvPr>
          <p:cNvSpPr txBox="1"/>
          <p:nvPr/>
        </p:nvSpPr>
        <p:spPr>
          <a:xfrm>
            <a:off x="3519949" y="5031824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9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CD24FD5-6E80-65B6-BF37-679D21B9A025}"/>
              </a:ext>
            </a:extLst>
          </p:cNvPr>
          <p:cNvSpPr txBox="1"/>
          <p:nvPr/>
        </p:nvSpPr>
        <p:spPr>
          <a:xfrm>
            <a:off x="5436750" y="5051488"/>
            <a:ext cx="560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10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AD87C73-3B7E-52AA-D52D-C79C511DD54C}"/>
              </a:ext>
            </a:extLst>
          </p:cNvPr>
          <p:cNvSpPr txBox="1"/>
          <p:nvPr/>
        </p:nvSpPr>
        <p:spPr>
          <a:xfrm>
            <a:off x="7667251" y="5031824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9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A750A7A-E3CD-6FD5-BAE1-A8335B5CDB29}"/>
              </a:ext>
            </a:extLst>
          </p:cNvPr>
          <p:cNvSpPr txBox="1"/>
          <p:nvPr/>
        </p:nvSpPr>
        <p:spPr>
          <a:xfrm>
            <a:off x="1485164" y="3470788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00A5695-3699-C6D1-BC2A-DF76A74D3B8C}"/>
              </a:ext>
            </a:extLst>
          </p:cNvPr>
          <p:cNvSpPr txBox="1"/>
          <p:nvPr/>
        </p:nvSpPr>
        <p:spPr>
          <a:xfrm>
            <a:off x="1485164" y="3828734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53C61A9-4B79-5406-9392-B9C25C0A3252}"/>
              </a:ext>
            </a:extLst>
          </p:cNvPr>
          <p:cNvSpPr txBox="1"/>
          <p:nvPr/>
        </p:nvSpPr>
        <p:spPr>
          <a:xfrm>
            <a:off x="1482952" y="4235187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4063BD9-2EC9-0CDF-36AB-EA0AAF5DF66C}"/>
              </a:ext>
            </a:extLst>
          </p:cNvPr>
          <p:cNvSpPr txBox="1"/>
          <p:nvPr/>
        </p:nvSpPr>
        <p:spPr>
          <a:xfrm>
            <a:off x="1492784" y="4621975"/>
            <a:ext cx="3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3691FB1-2D71-6F93-F66F-A66D73790F82}"/>
              </a:ext>
            </a:extLst>
          </p:cNvPr>
          <p:cNvSpPr txBox="1"/>
          <p:nvPr/>
        </p:nvSpPr>
        <p:spPr>
          <a:xfrm>
            <a:off x="1341085" y="5012160"/>
            <a:ext cx="566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50 و51.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FB0ECE0-7F18-D825-F7DD-0EFF12E74F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143" y="1759974"/>
            <a:ext cx="6999219" cy="473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15296</TotalTime>
  <Words>851</Words>
  <Application>Microsoft Office PowerPoint</Application>
  <PresentationFormat>Affichage à l'écran (4:3)</PresentationFormat>
  <Paragraphs>253</Paragraphs>
  <Slides>53</Slides>
  <Notes>6</Notes>
  <HiddenSlides>0</HiddenSlides>
  <MMClips>6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53</vt:i4>
      </vt:variant>
    </vt:vector>
  </HeadingPairs>
  <TitlesOfParts>
    <vt:vector size="66" baseType="lpstr">
      <vt:lpstr>Aptos</vt:lpstr>
      <vt:lpstr>Aptos Display</vt:lpstr>
      <vt:lpstr>Arial</vt:lpstr>
      <vt:lpstr>Calibri</vt:lpstr>
      <vt:lpstr>Chalkboard</vt:lpstr>
      <vt:lpstr>Dosis</vt:lpstr>
      <vt:lpstr>Effra CC Arbc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الخامس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132</cp:revision>
  <cp:lastPrinted>2025-08-13T10:11:39Z</cp:lastPrinted>
  <dcterms:created xsi:type="dcterms:W3CDTF">2025-08-01T12:31:49Z</dcterms:created>
  <dcterms:modified xsi:type="dcterms:W3CDTF">2026-03-23T15:17:09Z</dcterms:modified>
</cp:coreProperties>
</file>