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76"/>
  </p:notesMasterIdLst>
  <p:handoutMasterIdLst>
    <p:handoutMasterId r:id="rId77"/>
  </p:handoutMasterIdLst>
  <p:sldIdLst>
    <p:sldId id="779" r:id="rId8"/>
    <p:sldId id="948" r:id="rId9"/>
    <p:sldId id="2134807023" r:id="rId10"/>
    <p:sldId id="780" r:id="rId11"/>
    <p:sldId id="2134807071" r:id="rId12"/>
    <p:sldId id="741" r:id="rId13"/>
    <p:sldId id="746" r:id="rId14"/>
    <p:sldId id="825" r:id="rId15"/>
    <p:sldId id="914" r:id="rId16"/>
    <p:sldId id="2134806637" r:id="rId17"/>
    <p:sldId id="2134806709" r:id="rId18"/>
    <p:sldId id="2134807029" r:id="rId19"/>
    <p:sldId id="2134807030" r:id="rId20"/>
    <p:sldId id="2134807031" r:id="rId21"/>
    <p:sldId id="2134807032" r:id="rId22"/>
    <p:sldId id="2134806681" r:id="rId23"/>
    <p:sldId id="2134806700" r:id="rId24"/>
    <p:sldId id="977" r:id="rId25"/>
    <p:sldId id="2134806722" r:id="rId26"/>
    <p:sldId id="2134807068" r:id="rId27"/>
    <p:sldId id="2134807070" r:id="rId28"/>
    <p:sldId id="2134807069" r:id="rId29"/>
    <p:sldId id="898" r:id="rId30"/>
    <p:sldId id="2134806707" r:id="rId31"/>
    <p:sldId id="2134807056" r:id="rId32"/>
    <p:sldId id="2134807057" r:id="rId33"/>
    <p:sldId id="850" r:id="rId34"/>
    <p:sldId id="899" r:id="rId35"/>
    <p:sldId id="2134807058" r:id="rId36"/>
    <p:sldId id="2134807038" r:id="rId37"/>
    <p:sldId id="2134807059" r:id="rId38"/>
    <p:sldId id="2134807039" r:id="rId39"/>
    <p:sldId id="919" r:id="rId40"/>
    <p:sldId id="979" r:id="rId41"/>
    <p:sldId id="942" r:id="rId42"/>
    <p:sldId id="920" r:id="rId43"/>
    <p:sldId id="2134807060" r:id="rId44"/>
    <p:sldId id="2134807046" r:id="rId45"/>
    <p:sldId id="943" r:id="rId46"/>
    <p:sldId id="2134807047" r:id="rId47"/>
    <p:sldId id="2134806689" r:id="rId48"/>
    <p:sldId id="2134806665" r:id="rId49"/>
    <p:sldId id="2134806664" r:id="rId50"/>
    <p:sldId id="2134807014" r:id="rId51"/>
    <p:sldId id="2134807015" r:id="rId52"/>
    <p:sldId id="2134807061" r:id="rId53"/>
    <p:sldId id="2134807016" r:id="rId54"/>
    <p:sldId id="2134807048" r:id="rId55"/>
    <p:sldId id="2134807049" r:id="rId56"/>
    <p:sldId id="2134807050" r:id="rId57"/>
    <p:sldId id="2134807062" r:id="rId58"/>
    <p:sldId id="2134807063" r:id="rId59"/>
    <p:sldId id="2134807064" r:id="rId60"/>
    <p:sldId id="2134807065" r:id="rId61"/>
    <p:sldId id="2134807067" r:id="rId62"/>
    <p:sldId id="2134806696" r:id="rId63"/>
    <p:sldId id="848" r:id="rId64"/>
    <p:sldId id="921" r:id="rId65"/>
    <p:sldId id="922" r:id="rId66"/>
    <p:sldId id="924" r:id="rId67"/>
    <p:sldId id="849" r:id="rId68"/>
    <p:sldId id="2134806697" r:id="rId69"/>
    <p:sldId id="2134806706" r:id="rId70"/>
    <p:sldId id="858" r:id="rId71"/>
    <p:sldId id="868" r:id="rId72"/>
    <p:sldId id="869" r:id="rId73"/>
    <p:sldId id="764" r:id="rId74"/>
    <p:sldId id="949" r:id="rId75"/>
  </p:sldIdLst>
  <p:sldSz cx="9144000" cy="6858000" type="screen4x3"/>
  <p:notesSz cx="6735763" cy="9866313"/>
  <p:embeddedFontLst>
    <p:embeddedFont>
      <p:font typeface="Dosis" pitchFamily="2" charset="0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5D5FF"/>
    <a:srgbClr val="F9B233"/>
    <a:srgbClr val="EF801C"/>
    <a:srgbClr val="FC8D00"/>
    <a:srgbClr val="DDDDFF"/>
    <a:srgbClr val="B7B7FF"/>
    <a:srgbClr val="FDE5E3"/>
    <a:srgbClr val="CF1F3C"/>
    <a:srgbClr val="3A8F98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80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microsoft.com/office/2018/10/relationships/authors" Target="author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theme" Target="theme/theme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font" Target="fonts/font1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6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1" r:id="rId2"/>
    <p:sldLayoutId id="2147483912" r:id="rId3"/>
    <p:sldLayoutId id="21474839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2" r:id="rId2"/>
    <p:sldLayoutId id="2147483923" r:id="rId3"/>
    <p:sldLayoutId id="214748392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2.gif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4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14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15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16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8737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التَّجْميعُ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13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التَّوْزيعُ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16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15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الْقِسْمَةُ على 2 و3 و4 و5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الرَّابِعِ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حَلُّ المَسائِل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0C64FC-B27E-FA42-DE15-8A9C4C51A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854" y="2429877"/>
            <a:ext cx="6036177" cy="407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3305282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061698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4818114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221404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025211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4671119"/>
            <a:ext cx="558587" cy="754927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8633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5" y="3835273"/>
            <a:ext cx="60333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 مُقَارَنَةٍ باسْتِعْمَالِ نَمُوذَجِ الأَشرِطَةِ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45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4825035" y="3867803"/>
            <a:ext cx="2858355" cy="2233237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0BA7D9-0F4D-BE17-EEB5-71EECF747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011" y="1957371"/>
            <a:ext cx="6755817" cy="455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9750035-476F-C15E-D9C1-5D4A6FE04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0" y="2271342"/>
            <a:ext cx="8303172" cy="3689788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2 بسرعة، لديكم دقيقة واحدة.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C59AB86-652E-1C34-FD4D-97358394016B}"/>
              </a:ext>
            </a:extLst>
          </p:cNvPr>
          <p:cNvSpPr txBox="1"/>
          <p:nvPr/>
        </p:nvSpPr>
        <p:spPr>
          <a:xfrm>
            <a:off x="2586248" y="302437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7F1714A-05CA-4276-46AC-124CE6CBE6F3}"/>
              </a:ext>
            </a:extLst>
          </p:cNvPr>
          <p:cNvSpPr txBox="1"/>
          <p:nvPr/>
        </p:nvSpPr>
        <p:spPr>
          <a:xfrm>
            <a:off x="3140709" y="3695177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BCFF93-AB3C-E117-05FA-CC3D3F0DCEDF}"/>
              </a:ext>
            </a:extLst>
          </p:cNvPr>
          <p:cNvSpPr txBox="1"/>
          <p:nvPr/>
        </p:nvSpPr>
        <p:spPr>
          <a:xfrm>
            <a:off x="2618483" y="3695801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16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7ABFAA-6906-5634-35B4-59FB83340004}"/>
              </a:ext>
            </a:extLst>
          </p:cNvPr>
          <p:cNvSpPr txBox="1"/>
          <p:nvPr/>
        </p:nvSpPr>
        <p:spPr>
          <a:xfrm>
            <a:off x="3704975" y="3679531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B3D026-3FEB-0620-4DD9-EE3D35F81140}"/>
              </a:ext>
            </a:extLst>
          </p:cNvPr>
          <p:cNvSpPr txBox="1"/>
          <p:nvPr/>
        </p:nvSpPr>
        <p:spPr>
          <a:xfrm>
            <a:off x="3676641" y="3010488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45882C-E60B-6AD9-8161-292AE8CE4AE0}"/>
              </a:ext>
            </a:extLst>
          </p:cNvPr>
          <p:cNvSpPr txBox="1"/>
          <p:nvPr/>
        </p:nvSpPr>
        <p:spPr>
          <a:xfrm>
            <a:off x="3170833" y="3010488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43827C-DC26-0C12-CDB4-7D51302B1679}"/>
              </a:ext>
            </a:extLst>
          </p:cNvPr>
          <p:cNvSpPr txBox="1"/>
          <p:nvPr/>
        </p:nvSpPr>
        <p:spPr>
          <a:xfrm>
            <a:off x="3140709" y="4349906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4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D480A36-C2D2-2509-37BE-03630BD0083D}"/>
              </a:ext>
            </a:extLst>
          </p:cNvPr>
          <p:cNvSpPr txBox="1"/>
          <p:nvPr/>
        </p:nvSpPr>
        <p:spPr>
          <a:xfrm>
            <a:off x="2618483" y="435053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20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1A3B6A7-4EEB-1DBE-4018-240DF8B38EE5}"/>
              </a:ext>
            </a:extLst>
          </p:cNvPr>
          <p:cNvSpPr txBox="1"/>
          <p:nvPr/>
        </p:nvSpPr>
        <p:spPr>
          <a:xfrm>
            <a:off x="3704975" y="433426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E42456-E5CF-C942-8A48-C480C06EB02F}"/>
              </a:ext>
            </a:extLst>
          </p:cNvPr>
          <p:cNvSpPr txBox="1"/>
          <p:nvPr/>
        </p:nvSpPr>
        <p:spPr>
          <a:xfrm>
            <a:off x="3151219" y="5036165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4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72DC14-0BE3-3AE7-F11B-13A3D643EAD9}"/>
              </a:ext>
            </a:extLst>
          </p:cNvPr>
          <p:cNvSpPr txBox="1"/>
          <p:nvPr/>
        </p:nvSpPr>
        <p:spPr>
          <a:xfrm>
            <a:off x="2628993" y="5036789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28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141DCA-A03B-57FF-0681-43388F8B396A}"/>
              </a:ext>
            </a:extLst>
          </p:cNvPr>
          <p:cNvSpPr txBox="1"/>
          <p:nvPr/>
        </p:nvSpPr>
        <p:spPr>
          <a:xfrm>
            <a:off x="3715485" y="5020519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7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F87D642-D3C9-00F8-E8AF-9676EB8228B0}"/>
              </a:ext>
            </a:extLst>
          </p:cNvPr>
          <p:cNvSpPr txBox="1"/>
          <p:nvPr/>
        </p:nvSpPr>
        <p:spPr>
          <a:xfrm>
            <a:off x="7185717" y="302037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1CA17CD-834B-047D-FDB1-E77B8199E142}"/>
              </a:ext>
            </a:extLst>
          </p:cNvPr>
          <p:cNvSpPr txBox="1"/>
          <p:nvPr/>
        </p:nvSpPr>
        <p:spPr>
          <a:xfrm>
            <a:off x="6663491" y="3020998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15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9C040FD-748F-C7AC-BB96-BEB560009FFA}"/>
              </a:ext>
            </a:extLst>
          </p:cNvPr>
          <p:cNvSpPr txBox="1"/>
          <p:nvPr/>
        </p:nvSpPr>
        <p:spPr>
          <a:xfrm>
            <a:off x="7749983" y="3004728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4B18DF6-5806-20A6-5B3B-59393C8FC607}"/>
              </a:ext>
            </a:extLst>
          </p:cNvPr>
          <p:cNvSpPr txBox="1"/>
          <p:nvPr/>
        </p:nvSpPr>
        <p:spPr>
          <a:xfrm>
            <a:off x="7185717" y="3689417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FCD1B16-5F35-0A23-3DE9-60749BEF9DCD}"/>
              </a:ext>
            </a:extLst>
          </p:cNvPr>
          <p:cNvSpPr txBox="1"/>
          <p:nvPr/>
        </p:nvSpPr>
        <p:spPr>
          <a:xfrm>
            <a:off x="6663491" y="3690041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35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6C67829-5E69-27A0-6959-BA2381F302F3}"/>
              </a:ext>
            </a:extLst>
          </p:cNvPr>
          <p:cNvSpPr txBox="1"/>
          <p:nvPr/>
        </p:nvSpPr>
        <p:spPr>
          <a:xfrm>
            <a:off x="7749983" y="3673771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7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816E500-D286-3DF6-466E-D0CB5E47CB91}"/>
              </a:ext>
            </a:extLst>
          </p:cNvPr>
          <p:cNvSpPr txBox="1"/>
          <p:nvPr/>
        </p:nvSpPr>
        <p:spPr>
          <a:xfrm>
            <a:off x="7185717" y="435846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D651C6-5ADB-0AE2-3147-169738FCB438}"/>
              </a:ext>
            </a:extLst>
          </p:cNvPr>
          <p:cNvSpPr txBox="1"/>
          <p:nvPr/>
        </p:nvSpPr>
        <p:spPr>
          <a:xfrm>
            <a:off x="6663491" y="435908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30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DE5D3E-0375-0951-9341-3511359EF93C}"/>
              </a:ext>
            </a:extLst>
          </p:cNvPr>
          <p:cNvSpPr txBox="1"/>
          <p:nvPr/>
        </p:nvSpPr>
        <p:spPr>
          <a:xfrm>
            <a:off x="7749983" y="434281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476452C-1331-BDFB-D2F5-0BD6BD33CCCF}"/>
              </a:ext>
            </a:extLst>
          </p:cNvPr>
          <p:cNvSpPr txBox="1"/>
          <p:nvPr/>
        </p:nvSpPr>
        <p:spPr>
          <a:xfrm>
            <a:off x="7185717" y="5027503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4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76E0D1C-AA2B-61EC-8481-AB5C54556645}"/>
              </a:ext>
            </a:extLst>
          </p:cNvPr>
          <p:cNvSpPr txBox="1"/>
          <p:nvPr/>
        </p:nvSpPr>
        <p:spPr>
          <a:xfrm>
            <a:off x="6663491" y="5028127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32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759A69D-1CC9-CC5E-895C-8268DF4AB874}"/>
              </a:ext>
            </a:extLst>
          </p:cNvPr>
          <p:cNvSpPr txBox="1"/>
          <p:nvPr/>
        </p:nvSpPr>
        <p:spPr>
          <a:xfrm>
            <a:off x="7749983" y="5011857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15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4F4807-2E3D-6936-CFF5-D5B1E385B5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68" y="3031924"/>
            <a:ext cx="8376745" cy="87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BDA8250-1DC1-79FA-6F03-08A412527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8" y="3031924"/>
            <a:ext cx="8376745" cy="8742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488844" y="303192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643319" y="345458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756377" y="305294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57105" y="305294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581546" y="342900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4802740" y="345458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261161" y="303192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32664" y="345458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المسألة التالية، باستعمال نموذج الأشرطة، خُطْوَةً خطوة مثل مجد وندى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284C2CE-2924-C36A-5AEE-06EC5D0CB9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DDD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4163" y="2929956"/>
            <a:ext cx="8314830" cy="1108644"/>
          </a:xfrm>
          <a:prstGeom prst="roundRect">
            <a:avLst>
              <a:gd name="adj" fmla="val 11927"/>
            </a:avLst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مشاهدها.</a:t>
            </a:r>
          </a:p>
        </p:txBody>
      </p:sp>
      <p:pic>
        <p:nvPicPr>
          <p:cNvPr id="3" name="Image 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FB529BD-7858-2F7E-560D-026349188C6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DDD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4163" y="2929956"/>
            <a:ext cx="8314830" cy="1108644"/>
          </a:xfrm>
          <a:prstGeom prst="roundRect">
            <a:avLst>
              <a:gd name="adj" fmla="val 11927"/>
            </a:avLst>
          </a:prstGeom>
        </p:spPr>
      </p:pic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9F4F0-3F8E-4907-C700-FEA74C4C4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55ACED-2FAB-B858-03BA-C3AC613CF78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نوع هذه المسألة بكتابة حرف الجواب الصحيح.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911EBC-EAF2-1096-5E36-A9A76A1FC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F3E6D3E-932D-E3EE-D725-2DD5D3DE5A3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DDD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4163" y="2929956"/>
            <a:ext cx="8314830" cy="1108644"/>
          </a:xfrm>
          <a:prstGeom prst="roundRect">
            <a:avLst>
              <a:gd name="adj" fmla="val 11927"/>
            </a:avLst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E6BA1F5-F24C-0C21-D44D-6241BF903812}"/>
              </a:ext>
            </a:extLst>
          </p:cNvPr>
          <p:cNvSpPr/>
          <p:nvPr/>
        </p:nvSpPr>
        <p:spPr>
          <a:xfrm>
            <a:off x="5833407" y="4905849"/>
            <a:ext cx="1944414" cy="5990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مَسأَلَةُ جُزءٍ وَكُلّ</a:t>
            </a:r>
            <a:endParaRPr lang="fr-FR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0455D4-4909-A46D-C5DD-8D9C4E78C7A0}"/>
              </a:ext>
            </a:extLst>
          </p:cNvPr>
          <p:cNvSpPr/>
          <p:nvPr/>
        </p:nvSpPr>
        <p:spPr>
          <a:xfrm>
            <a:off x="762001" y="4905849"/>
            <a:ext cx="1944414" cy="5990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مَسأَلَةُ مُقَارَنَةٍ</a:t>
            </a:r>
            <a:endParaRPr lang="fr-FR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7A3FE019-9B2A-0711-B406-0CC42D93CE67}"/>
              </a:ext>
            </a:extLst>
          </p:cNvPr>
          <p:cNvSpPr/>
          <p:nvPr/>
        </p:nvSpPr>
        <p:spPr>
          <a:xfrm>
            <a:off x="2837240" y="4971393"/>
            <a:ext cx="468000" cy="468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EF801C"/>
                </a:solidFill>
              </a:rPr>
              <a:t>2</a:t>
            </a:r>
            <a:endParaRPr lang="fr-FR" b="1" dirty="0">
              <a:solidFill>
                <a:srgbClr val="EF801C"/>
              </a:solidFill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B31F156C-DFF8-43A0-5637-1075904764A4}"/>
              </a:ext>
            </a:extLst>
          </p:cNvPr>
          <p:cNvSpPr/>
          <p:nvPr/>
        </p:nvSpPr>
        <p:spPr>
          <a:xfrm>
            <a:off x="7913999" y="4971393"/>
            <a:ext cx="468000" cy="468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EF801C"/>
                </a:solidFill>
              </a:rPr>
              <a:t>1</a:t>
            </a:r>
            <a:endParaRPr lang="fr-FR" b="1" dirty="0">
              <a:solidFill>
                <a:srgbClr val="EF80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03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EB321-47DA-1508-4B47-E14949419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9030EC-19A9-35B5-6F14-DF374E01B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35DB801-B7F1-6BCB-3267-A92734140E28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الألواح: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88EE71-CF94-E9AE-0599-1F95B9980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0770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017DC-5D6F-F7D8-7A16-0DE28224D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C3228EB-7966-46CA-CB29-6959C520667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 نوع هذه المسألة هو مسألة مقارنة.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0ED3C8-C01B-3F2D-C79C-3345FBEEC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D60D93C-190B-6058-4E43-07133FEB53A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DDD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4163" y="2929956"/>
            <a:ext cx="8314830" cy="1108644"/>
          </a:xfrm>
          <a:prstGeom prst="roundRect">
            <a:avLst>
              <a:gd name="adj" fmla="val 11927"/>
            </a:avLst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F83E8FC-8291-264C-59A1-3839B6B1DCA9}"/>
              </a:ext>
            </a:extLst>
          </p:cNvPr>
          <p:cNvSpPr/>
          <p:nvPr/>
        </p:nvSpPr>
        <p:spPr>
          <a:xfrm>
            <a:off x="5833407" y="4905849"/>
            <a:ext cx="1944414" cy="5990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مَسأَلَةُ جُزءٍ وَكُلّ</a:t>
            </a:r>
            <a:endParaRPr lang="fr-FR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6C5B0C-1905-3F7E-2DDD-F0661034AB06}"/>
              </a:ext>
            </a:extLst>
          </p:cNvPr>
          <p:cNvSpPr/>
          <p:nvPr/>
        </p:nvSpPr>
        <p:spPr>
          <a:xfrm>
            <a:off x="762001" y="4905849"/>
            <a:ext cx="1944414" cy="599088"/>
          </a:xfrm>
          <a:prstGeom prst="roundRect">
            <a:avLst/>
          </a:prstGeom>
          <a:solidFill>
            <a:srgbClr val="F9B233">
              <a:alpha val="32941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مَسأَلَةُ مُقَارَنَةٍ</a:t>
            </a:r>
            <a:endParaRPr lang="fr-FR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B0D7CAB-D644-E221-7D6F-E5C11326716B}"/>
              </a:ext>
            </a:extLst>
          </p:cNvPr>
          <p:cNvSpPr/>
          <p:nvPr/>
        </p:nvSpPr>
        <p:spPr>
          <a:xfrm>
            <a:off x="2837240" y="4971393"/>
            <a:ext cx="468000" cy="468000"/>
          </a:xfrm>
          <a:prstGeom prst="flowChartConnector">
            <a:avLst/>
          </a:prstGeom>
          <a:solidFill>
            <a:srgbClr val="F9B233">
              <a:alpha val="32941"/>
            </a:srgbClr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EF801C"/>
                </a:solidFill>
              </a:rPr>
              <a:t>2</a:t>
            </a:r>
            <a:endParaRPr lang="fr-FR" b="1" dirty="0">
              <a:solidFill>
                <a:srgbClr val="EF801C"/>
              </a:solidFill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9A34C513-A547-4D39-1651-A616EF7E7E4A}"/>
              </a:ext>
            </a:extLst>
          </p:cNvPr>
          <p:cNvSpPr/>
          <p:nvPr/>
        </p:nvSpPr>
        <p:spPr>
          <a:xfrm>
            <a:off x="7913999" y="4971393"/>
            <a:ext cx="468000" cy="468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EF801C"/>
                </a:solidFill>
              </a:rPr>
              <a:t>1</a:t>
            </a:r>
            <a:endParaRPr lang="fr-FR" b="1" dirty="0">
              <a:solidFill>
                <a:srgbClr val="EF80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29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DA761865-9564-9F3E-1070-6855D6FCDC5B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3BE6E2-BB7C-E5EA-E9C9-EAA8AF72C352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D7BBF5C-903F-0BA1-6BC1-4648E5F1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E2D62C9-DDFF-4417-870B-D3253160C362}"/>
              </a:ext>
            </a:extLst>
          </p:cNvPr>
          <p:cNvGrpSpPr/>
          <p:nvPr/>
        </p:nvGrpSpPr>
        <p:grpSpPr>
          <a:xfrm>
            <a:off x="3205788" y="1927765"/>
            <a:ext cx="2562008" cy="551406"/>
            <a:chOff x="5800775" y="1914188"/>
            <a:chExt cx="2562008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DA19A3-A55B-DA2F-F0E0-007CE490F4A0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الْفَرْقَ بَيْنَ الْأَشرِْطَةِ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CAF433-1FBF-E7A1-B40B-C8CDFF7D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4CE9B108-C1C6-3CA0-0DE2-5503F0384970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3B81E0-26F2-6079-E698-82267D523EFF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94AF56-DE63-D5F9-3141-9BC979AFB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لحل مسألة مقارنة؟</a:t>
            </a:r>
          </a:p>
        </p:txBody>
      </p:sp>
      <p:pic>
        <p:nvPicPr>
          <p:cNvPr id="13" name="Image 1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569D2E1-DD68-9CB7-35BD-85821E5BA54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DDD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4163" y="2929956"/>
            <a:ext cx="8314830" cy="1108644"/>
          </a:xfrm>
          <a:prstGeom prst="roundRect">
            <a:avLst>
              <a:gd name="adj" fmla="val 11927"/>
            </a:avLst>
          </a:prstGeom>
        </p:spPr>
      </p:pic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عنصري المقارنة وارسموا شريطا أمام كل منهما بقيمته في المسالة.</a:t>
            </a: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01C7F11F-AC36-5F28-4ABB-8FBD971D9FF7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24A5DAA-9F20-8769-6FD8-7173BBC7FBF1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FCCBF38-F502-0B0B-7139-E38764266B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6E2CC7BD-9896-2D30-0C54-2E0B9CE81168}"/>
              </a:ext>
            </a:extLst>
          </p:cNvPr>
          <p:cNvGrpSpPr/>
          <p:nvPr/>
        </p:nvGrpSpPr>
        <p:grpSpPr>
          <a:xfrm>
            <a:off x="3205788" y="1927765"/>
            <a:ext cx="2562008" cy="551406"/>
            <a:chOff x="5800775" y="1914188"/>
            <a:chExt cx="2562008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D4F0838-ED43-1485-245E-ABFC86E9A563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الْفَرْقَ بَيْنَ الْأَشرِْطَةِ</a:t>
              </a: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5F8FF75F-55D7-4A5E-681D-76F98F920B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92906EC3-CCE4-4C6F-8395-8E3E4BF2F322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15D6EEF-DC72-FD5F-EAA8-40DF81F2C0D5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8A6BA3A-AF92-30DE-666F-2D9623587F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3" name="Image 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E2C3AE7-FA5C-F286-8AEB-82304DB6014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DDD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4163" y="2929956"/>
            <a:ext cx="8314830" cy="1108644"/>
          </a:xfrm>
          <a:prstGeom prst="roundRect">
            <a:avLst>
              <a:gd name="adj" fmla="val 11927"/>
            </a:avLst>
          </a:prstGeom>
        </p:spPr>
      </p:pic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F525-FF32-34DA-7EDB-68927F2A5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D45DCA-D3A2-557B-A0E0-99AB4CAF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4C85EBD-DCB3-CD14-6D19-040724CE1799}"/>
              </a:ext>
            </a:extLst>
          </p:cNvPr>
          <p:cNvSpPr txBox="1"/>
          <p:nvPr/>
        </p:nvSpPr>
        <p:spPr>
          <a:xfrm>
            <a:off x="767255" y="854031"/>
            <a:ext cx="6729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عنصري المقارنة ويرسم الشريطين؟</a:t>
            </a: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62394D16-F2A7-A16F-1D57-5EBCFA188508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4668157-E99C-E1E5-6522-77A92A50A5CF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F6062C5-1A94-6EE1-72C5-DFD74CE547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48A28547-6BE4-8317-774F-2E95C02E9B48}"/>
              </a:ext>
            </a:extLst>
          </p:cNvPr>
          <p:cNvGrpSpPr/>
          <p:nvPr/>
        </p:nvGrpSpPr>
        <p:grpSpPr>
          <a:xfrm>
            <a:off x="3205788" y="1927765"/>
            <a:ext cx="2562008" cy="551406"/>
            <a:chOff x="5800775" y="1914188"/>
            <a:chExt cx="2562008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81CEDC4-DD4E-B9A1-019A-0FCA8D985164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الْفَرْقَ بَيْنَ الْأَشرِْطَةِ</a:t>
              </a: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A607A2E-E365-1E9D-07F5-8D2B8A470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9810216C-6D41-2F2A-D411-C315C29CEFE6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8EBFC53-60F2-16B6-568E-C6AF79522F06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0898DABA-65FE-9558-ADD1-330121D924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48B9561-66D7-D81C-E525-B36543E180A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DDD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4163" y="2929956"/>
            <a:ext cx="8314830" cy="1108644"/>
          </a:xfrm>
          <a:prstGeom prst="roundRect">
            <a:avLst>
              <a:gd name="adj" fmla="val 11927"/>
            </a:avLst>
          </a:prstGeom>
        </p:spPr>
      </p:pic>
    </p:spTree>
    <p:extLst>
      <p:ext uri="{BB962C8B-B14F-4D97-AF65-F5344CB8AC3E}">
        <p14:creationId xmlns:p14="http://schemas.microsoft.com/office/powerpoint/2010/main" val="42810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نكتب عنصري المقارنة كالتالي: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1A4101-B3A7-95F4-59AB-CDCC8552AAD0}"/>
              </a:ext>
            </a:extLst>
          </p:cNvPr>
          <p:cNvGrpSpPr/>
          <p:nvPr/>
        </p:nvGrpSpPr>
        <p:grpSpPr>
          <a:xfrm>
            <a:off x="567559" y="3460530"/>
            <a:ext cx="6201103" cy="1239040"/>
            <a:chOff x="567559" y="3460530"/>
            <a:chExt cx="6201103" cy="12390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A99592-93A9-D642-E438-77ACEE59E91D}"/>
                </a:ext>
              </a:extLst>
            </p:cNvPr>
            <p:cNvSpPr txBox="1"/>
            <p:nvPr/>
          </p:nvSpPr>
          <p:spPr>
            <a:xfrm>
              <a:off x="567559" y="4114795"/>
              <a:ext cx="225972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شَجَرَةُ الْبُرْتُقال</a:t>
              </a:r>
              <a:endParaRPr lang="fr-FR" sz="3200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258BDD1-EBC4-A3CE-EF9B-2291AF6AA663}"/>
                </a:ext>
              </a:extLst>
            </p:cNvPr>
            <p:cNvSpPr txBox="1"/>
            <p:nvPr/>
          </p:nvSpPr>
          <p:spPr>
            <a:xfrm>
              <a:off x="1658009" y="3460530"/>
              <a:ext cx="11692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اَلنَّخلَة</a:t>
              </a:r>
              <a:endParaRPr lang="fr-FR" sz="3200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82A26C-7A9C-B122-0DBB-4D75D957E88F}"/>
                </a:ext>
              </a:extLst>
            </p:cNvPr>
            <p:cNvSpPr/>
            <p:nvPr/>
          </p:nvSpPr>
          <p:spPr>
            <a:xfrm>
              <a:off x="2900855" y="3520965"/>
              <a:ext cx="3867807" cy="49280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tx1"/>
                  </a:solidFill>
                </a:rPr>
                <a:t>783 cm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553B457-0028-2E9D-6306-77B86B851D1E}"/>
                </a:ext>
              </a:extLst>
            </p:cNvPr>
            <p:cNvSpPr/>
            <p:nvPr/>
          </p:nvSpPr>
          <p:spPr>
            <a:xfrm>
              <a:off x="2900855" y="4135815"/>
              <a:ext cx="2785241" cy="49280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tx1"/>
                  </a:solidFill>
                </a:rPr>
                <a:t>256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34D5881-268F-64C0-440C-EB3CC916D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F0EC1C-DCE4-8E95-739A-0F7D43BF3C79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3D952C2A-3B38-E071-7542-599CD8A83289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04921CF-A3C9-DF14-D286-BDDCDD073B76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62F1CDAF-7504-C437-1161-51A8D5EEB3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6D2998C-0049-0E5D-D496-BEA45FD82EBC}"/>
              </a:ext>
            </a:extLst>
          </p:cNvPr>
          <p:cNvSpPr/>
          <p:nvPr/>
        </p:nvSpPr>
        <p:spPr>
          <a:xfrm>
            <a:off x="3205788" y="1927765"/>
            <a:ext cx="213223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الْفَرْقَ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بَيْنَ الْأَشرِْطَةِ</a:t>
            </a:r>
            <a:endParaRPr lang="ar-M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73B1402F-F7BE-6B48-F278-F870E8B422C9}"/>
              </a:ext>
            </a:extLst>
          </p:cNvPr>
          <p:cNvSpPr>
            <a:spLocks noChangeAspect="1"/>
          </p:cNvSpPr>
          <p:nvPr/>
        </p:nvSpPr>
        <p:spPr>
          <a:xfrm>
            <a:off x="5335178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4" name="Group 12">
            <a:extLst>
              <a:ext uri="{FF2B5EF4-FFF2-40B4-BE49-F238E27FC236}">
                <a16:creationId xmlns:a16="http://schemas.microsoft.com/office/drawing/2014/main" id="{BDEBA107-A26F-4055-2AD9-822018B9B2FC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B407268-C61C-00CC-846B-640A537CC874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EBE9F93A-FE92-602C-A185-98E64186F5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84B4605-FC7C-BA1B-1E4B-2C56FAE906B2}"/>
              </a:ext>
            </a:extLst>
          </p:cNvPr>
          <p:cNvGrpSpPr/>
          <p:nvPr/>
        </p:nvGrpSpPr>
        <p:grpSpPr>
          <a:xfrm>
            <a:off x="567559" y="3460530"/>
            <a:ext cx="6201103" cy="1239040"/>
            <a:chOff x="567559" y="3460530"/>
            <a:chExt cx="6201103" cy="1239040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6E0330F-24C9-7C79-75AC-B33547DBA30B}"/>
                </a:ext>
              </a:extLst>
            </p:cNvPr>
            <p:cNvSpPr txBox="1"/>
            <p:nvPr/>
          </p:nvSpPr>
          <p:spPr>
            <a:xfrm>
              <a:off x="567559" y="4114795"/>
              <a:ext cx="225972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شَجَرَةُ الْبُرْتُقال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1598069-0601-8650-E823-48098FFF70CD}"/>
                </a:ext>
              </a:extLst>
            </p:cNvPr>
            <p:cNvSpPr txBox="1"/>
            <p:nvPr/>
          </p:nvSpPr>
          <p:spPr>
            <a:xfrm>
              <a:off x="1658009" y="3460530"/>
              <a:ext cx="11692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اَلنَّخلَة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737BA9-23CD-5852-91FB-AFFAF6558B3A}"/>
                </a:ext>
              </a:extLst>
            </p:cNvPr>
            <p:cNvSpPr/>
            <p:nvPr/>
          </p:nvSpPr>
          <p:spPr>
            <a:xfrm>
              <a:off x="2900855" y="3520965"/>
              <a:ext cx="3867807" cy="492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783 cm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619F969-D4F6-EDB5-4ACD-5C6D6017E088}"/>
                </a:ext>
              </a:extLst>
            </p:cNvPr>
            <p:cNvSpPr/>
            <p:nvPr/>
          </p:nvSpPr>
          <p:spPr>
            <a:xfrm>
              <a:off x="2900855" y="4135815"/>
              <a:ext cx="2785241" cy="492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256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A174-6518-7D1A-F8C9-6689B79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8920F4CD-C293-AA82-B001-030EC440B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285" y="4208318"/>
            <a:ext cx="3881005" cy="163137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7189417-C90F-BD41-1907-84F08417A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1ACB14-C1CE-C5C6-D82B-ABBC559E2791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5E3147-B1D6-86BE-C279-FA4248BD85B8}"/>
              </a:ext>
            </a:extLst>
          </p:cNvPr>
          <p:cNvSpPr txBox="1"/>
          <p:nvPr/>
        </p:nvSpPr>
        <p:spPr>
          <a:xfrm>
            <a:off x="2017986" y="854031"/>
            <a:ext cx="5478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ارسموا، على ألواحكم، السهم الذي يمثل الفرق بين الشريطين.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E3ED610D-434D-F6A7-0AEA-0C1700647718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7E210D3-8A2A-F2B8-0BA0-D68C2ED1BF47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0481AA0-DBDF-87A6-40E6-FE499279A4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ED7A484-7484-DA4D-55C8-C3B811C16039}"/>
              </a:ext>
            </a:extLst>
          </p:cNvPr>
          <p:cNvSpPr/>
          <p:nvPr/>
        </p:nvSpPr>
        <p:spPr>
          <a:xfrm>
            <a:off x="3205788" y="1927765"/>
            <a:ext cx="213223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الْفَرْقَ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بَيْنَ الْأَشرِْطَةِ</a:t>
            </a:r>
            <a:endParaRPr lang="ar-M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034D510-DABA-EBE0-EBA8-2B908AF83CE9}"/>
              </a:ext>
            </a:extLst>
          </p:cNvPr>
          <p:cNvSpPr>
            <a:spLocks noChangeAspect="1"/>
          </p:cNvSpPr>
          <p:nvPr/>
        </p:nvSpPr>
        <p:spPr>
          <a:xfrm>
            <a:off x="5335178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4" name="Group 12">
            <a:extLst>
              <a:ext uri="{FF2B5EF4-FFF2-40B4-BE49-F238E27FC236}">
                <a16:creationId xmlns:a16="http://schemas.microsoft.com/office/drawing/2014/main" id="{4B5DFE80-847E-2FF8-B300-DBD65F5F276B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CD5484D-779C-409B-0CD0-60665470365C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72DFA9E6-1ED1-9987-3C78-AD88D36C88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FB2D3-EE48-3B87-1166-1F3316431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7BF99A3-865C-039C-0461-0122CDBF9833}"/>
              </a:ext>
            </a:extLst>
          </p:cNvPr>
          <p:cNvGrpSpPr/>
          <p:nvPr/>
        </p:nvGrpSpPr>
        <p:grpSpPr>
          <a:xfrm>
            <a:off x="567559" y="3460530"/>
            <a:ext cx="6201103" cy="1239040"/>
            <a:chOff x="567559" y="3460530"/>
            <a:chExt cx="6201103" cy="1239040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2E0600D-F89A-C773-082A-4F59D76D1316}"/>
                </a:ext>
              </a:extLst>
            </p:cNvPr>
            <p:cNvSpPr txBox="1"/>
            <p:nvPr/>
          </p:nvSpPr>
          <p:spPr>
            <a:xfrm>
              <a:off x="567559" y="4114795"/>
              <a:ext cx="225972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شَجَرَةُ الْبُرْتُقال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02AD1CE-4BA5-7BBA-7584-226C03EEF110}"/>
                </a:ext>
              </a:extLst>
            </p:cNvPr>
            <p:cNvSpPr txBox="1"/>
            <p:nvPr/>
          </p:nvSpPr>
          <p:spPr>
            <a:xfrm>
              <a:off x="1658009" y="3460530"/>
              <a:ext cx="11692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اَلنَّخلَة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7CFF4A4-8FB4-4D61-4F39-DA92932147BD}"/>
                </a:ext>
              </a:extLst>
            </p:cNvPr>
            <p:cNvSpPr/>
            <p:nvPr/>
          </p:nvSpPr>
          <p:spPr>
            <a:xfrm>
              <a:off x="2900855" y="3520965"/>
              <a:ext cx="3867807" cy="492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783 cm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AE5785B-3D86-A5DD-B6B4-58DAFB844176}"/>
                </a:ext>
              </a:extLst>
            </p:cNvPr>
            <p:cNvSpPr/>
            <p:nvPr/>
          </p:nvSpPr>
          <p:spPr>
            <a:xfrm>
              <a:off x="2900855" y="4135815"/>
              <a:ext cx="2785241" cy="492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256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68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0B087-53BE-E5A6-D46E-81EBFCB2D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806CE7-0EFE-054F-CBEA-A5283472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8E79E5-4454-53B9-E454-185A81BD0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285" y="4208318"/>
            <a:ext cx="3881005" cy="16313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479B9F-1DFC-9F0F-0CAA-4D20A96F20B3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EE0C65-4CBC-DEAC-7FB4-2572F7FCE6C2}"/>
              </a:ext>
            </a:extLst>
          </p:cNvPr>
          <p:cNvSpPr txBox="1"/>
          <p:nvPr/>
        </p:nvSpPr>
        <p:spPr>
          <a:xfrm>
            <a:off x="977462" y="854031"/>
            <a:ext cx="6519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نرسم السهم الذي يمثل الفرق بين الشريطين؟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8DBEF95-6643-1B96-793A-AD1E817178B8}"/>
              </a:ext>
            </a:extLst>
          </p:cNvPr>
          <p:cNvGrpSpPr/>
          <p:nvPr/>
        </p:nvGrpSpPr>
        <p:grpSpPr>
          <a:xfrm>
            <a:off x="567559" y="3460530"/>
            <a:ext cx="6201103" cy="1239040"/>
            <a:chOff x="567559" y="3460530"/>
            <a:chExt cx="6201103" cy="1239040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1A5B64E7-8784-E950-51BC-85604555BB88}"/>
                </a:ext>
              </a:extLst>
            </p:cNvPr>
            <p:cNvSpPr txBox="1"/>
            <p:nvPr/>
          </p:nvSpPr>
          <p:spPr>
            <a:xfrm>
              <a:off x="567559" y="4114795"/>
              <a:ext cx="225972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شَجَرَةُ الْبُرْتُقال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E0D96C8-A7CD-3F28-995B-A74ADC5BC0BD}"/>
                </a:ext>
              </a:extLst>
            </p:cNvPr>
            <p:cNvSpPr txBox="1"/>
            <p:nvPr/>
          </p:nvSpPr>
          <p:spPr>
            <a:xfrm>
              <a:off x="1658009" y="3460530"/>
              <a:ext cx="11692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اَلنَّخلَة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7B2036F-11FF-08C6-E748-677D513158E5}"/>
                </a:ext>
              </a:extLst>
            </p:cNvPr>
            <p:cNvSpPr/>
            <p:nvPr/>
          </p:nvSpPr>
          <p:spPr>
            <a:xfrm>
              <a:off x="2900855" y="3520965"/>
              <a:ext cx="3867807" cy="492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783 cm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375EC1-A689-119E-215B-051EF076BA1B}"/>
                </a:ext>
              </a:extLst>
            </p:cNvPr>
            <p:cNvSpPr/>
            <p:nvPr/>
          </p:nvSpPr>
          <p:spPr>
            <a:xfrm>
              <a:off x="2900855" y="4135815"/>
              <a:ext cx="2785241" cy="492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256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407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E075-DD56-F83B-76B1-E25FCBE3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CF9FE4-9C1B-DEEF-9CC0-39C902C4E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56CC37F-8DD4-8793-6532-46C42E358B05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نمثل الفرق كالتالي: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0FD0563C-C9D7-CEB3-B904-1D0549AB8DA2}"/>
              </a:ext>
            </a:extLst>
          </p:cNvPr>
          <p:cNvCxnSpPr>
            <a:cxnSpLocks/>
          </p:cNvCxnSpPr>
          <p:nvPr/>
        </p:nvCxnSpPr>
        <p:spPr>
          <a:xfrm flipV="1">
            <a:off x="5686096" y="4550977"/>
            <a:ext cx="1082566" cy="9917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EAFF3E04-119C-AA7D-AD96-24A87BDB8AA8}"/>
              </a:ext>
            </a:extLst>
          </p:cNvPr>
          <p:cNvSpPr txBox="1"/>
          <p:nvPr/>
        </p:nvSpPr>
        <p:spPr>
          <a:xfrm>
            <a:off x="5822733" y="4093775"/>
            <a:ext cx="73572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C00000"/>
                </a:solidFill>
              </a:rPr>
              <a:t>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60BEC8F-6D12-6C9B-4D87-421B0A0C2489}"/>
              </a:ext>
            </a:extLst>
          </p:cNvPr>
          <p:cNvGrpSpPr/>
          <p:nvPr/>
        </p:nvGrpSpPr>
        <p:grpSpPr>
          <a:xfrm>
            <a:off x="567559" y="3460530"/>
            <a:ext cx="6201103" cy="1239040"/>
            <a:chOff x="567559" y="3460530"/>
            <a:chExt cx="6201103" cy="123904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7CB9240-CC57-AFEC-D04F-66BD67017627}"/>
                </a:ext>
              </a:extLst>
            </p:cNvPr>
            <p:cNvSpPr txBox="1"/>
            <p:nvPr/>
          </p:nvSpPr>
          <p:spPr>
            <a:xfrm>
              <a:off x="567559" y="4114795"/>
              <a:ext cx="225972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شَجَرَةُ الْبُرْتُقال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E7F8080-E65A-5D58-5E9A-ACA902ED5421}"/>
                </a:ext>
              </a:extLst>
            </p:cNvPr>
            <p:cNvSpPr txBox="1"/>
            <p:nvPr/>
          </p:nvSpPr>
          <p:spPr>
            <a:xfrm>
              <a:off x="1658009" y="3460530"/>
              <a:ext cx="11692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اَلنَّخلَة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478E7C2-561D-82A5-24DD-DB4963F10067}"/>
                </a:ext>
              </a:extLst>
            </p:cNvPr>
            <p:cNvSpPr/>
            <p:nvPr/>
          </p:nvSpPr>
          <p:spPr>
            <a:xfrm>
              <a:off x="2900855" y="3520965"/>
              <a:ext cx="3867807" cy="492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783 cm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C69DF97-4A94-AAE4-7B83-748D4CA8CA3A}"/>
                </a:ext>
              </a:extLst>
            </p:cNvPr>
            <p:cNvSpPr/>
            <p:nvPr/>
          </p:nvSpPr>
          <p:spPr>
            <a:xfrm>
              <a:off x="2900855" y="4135815"/>
              <a:ext cx="2785241" cy="492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256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1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26C-5834-84D1-E1F9-A07EBB6E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B0B5A5-ADB0-4770-8E2B-EE1F0404A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27BAD8E-B54B-D000-D379-F8F0E62D2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627" y="4995924"/>
            <a:ext cx="1115665" cy="1487553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5D0B9640-5250-0B46-7827-671DE779F81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grpSp>
        <p:nvGrpSpPr>
          <p:cNvPr id="19" name="Group 12">
            <a:extLst>
              <a:ext uri="{FF2B5EF4-FFF2-40B4-BE49-F238E27FC236}">
                <a16:creationId xmlns:a16="http://schemas.microsoft.com/office/drawing/2014/main" id="{AE0A621B-F4A9-55F6-1AFF-6D7B749974E3}"/>
              </a:ext>
            </a:extLst>
          </p:cNvPr>
          <p:cNvGrpSpPr/>
          <p:nvPr/>
        </p:nvGrpSpPr>
        <p:grpSpPr>
          <a:xfrm>
            <a:off x="6041789" y="1878536"/>
            <a:ext cx="2255130" cy="551406"/>
            <a:chOff x="6203470" y="1914188"/>
            <a:chExt cx="2178977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32F04C0-2B4F-FFED-9EF0-4198F822B2FA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2584534A-3273-F5F1-76F0-9B338CD268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527A18B-6CE8-2758-A1B4-B7430DC1269F}"/>
              </a:ext>
            </a:extLst>
          </p:cNvPr>
          <p:cNvSpPr/>
          <p:nvPr/>
        </p:nvSpPr>
        <p:spPr>
          <a:xfrm>
            <a:off x="3158510" y="1878536"/>
            <a:ext cx="213223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الْفَرْقَ بَيْنَ الْأَشرِْطَةِ</a:t>
            </a:r>
            <a:endParaRPr lang="a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2E6057-FF9B-C6EE-A9F2-5CAF1ABA1696}"/>
              </a:ext>
            </a:extLst>
          </p:cNvPr>
          <p:cNvSpPr/>
          <p:nvPr/>
        </p:nvSpPr>
        <p:spPr>
          <a:xfrm>
            <a:off x="533829" y="1878536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0959F054-DBD1-454D-EB1B-961DD5A8AFDA}"/>
              </a:ext>
            </a:extLst>
          </p:cNvPr>
          <p:cNvSpPr>
            <a:spLocks noChangeAspect="1"/>
          </p:cNvSpPr>
          <p:nvPr/>
        </p:nvSpPr>
        <p:spPr>
          <a:xfrm>
            <a:off x="2404622" y="1943866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1F9B92EE-DC84-8EF9-C166-5BD8A8F55C72}"/>
              </a:ext>
            </a:extLst>
          </p:cNvPr>
          <p:cNvSpPr>
            <a:spLocks noChangeAspect="1"/>
          </p:cNvSpPr>
          <p:nvPr/>
        </p:nvSpPr>
        <p:spPr>
          <a:xfrm>
            <a:off x="5287900" y="1943866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B77A292-B509-EC7F-4A8F-738964424EF9}"/>
              </a:ext>
            </a:extLst>
          </p:cNvPr>
          <p:cNvGrpSpPr/>
          <p:nvPr/>
        </p:nvGrpSpPr>
        <p:grpSpPr>
          <a:xfrm>
            <a:off x="567559" y="3460530"/>
            <a:ext cx="6201103" cy="1239040"/>
            <a:chOff x="567559" y="3460530"/>
            <a:chExt cx="6201103" cy="1239040"/>
          </a:xfrm>
        </p:grpSpPr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B5C01BC7-2BDA-C540-84D4-11A5D5C852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6096" y="4550977"/>
              <a:ext cx="1082566" cy="991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0F88451-468A-C756-01AC-C45FD589CFAD}"/>
                </a:ext>
              </a:extLst>
            </p:cNvPr>
            <p:cNvSpPr txBox="1"/>
            <p:nvPr/>
          </p:nvSpPr>
          <p:spPr>
            <a:xfrm>
              <a:off x="5822733" y="4093775"/>
              <a:ext cx="7357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?</a:t>
              </a: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EFB0A585-D32C-AD20-ED00-0B1ED8CADC99}"/>
                </a:ext>
              </a:extLst>
            </p:cNvPr>
            <p:cNvGrpSpPr/>
            <p:nvPr/>
          </p:nvGrpSpPr>
          <p:grpSpPr>
            <a:xfrm>
              <a:off x="567559" y="3460530"/>
              <a:ext cx="6201103" cy="1239040"/>
              <a:chOff x="567559" y="3460530"/>
              <a:chExt cx="6201103" cy="1239040"/>
            </a:xfrm>
          </p:grpSpPr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663B21B-8AD7-1C7E-DB4B-B11BFA99EF5F}"/>
                  </a:ext>
                </a:extLst>
              </p:cNvPr>
              <p:cNvSpPr txBox="1"/>
              <p:nvPr/>
            </p:nvSpPr>
            <p:spPr>
              <a:xfrm>
                <a:off x="567559" y="4114795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شَجَرَةُ الْبُرْتُقال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1CCAA4C-EB7E-1D5B-EF4B-9D5B0789B1D2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اَلنَّخلَة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8726975-D91D-103D-18EF-4EF378CDCD65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3867807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783 cm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7B32FA1-1748-F6B1-2D57-CA2FC333E1C3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27852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256 cm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70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57EE1-2E13-E869-D681-39A3BD62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9E01F13B-6D13-90B9-3744-279F2187D28D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متساوية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المناسبة لنموذج الأشرطة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7C28DE1A-484A-DD85-0BB8-AD5C4E6FA1B1}"/>
              </a:ext>
            </a:extLst>
          </p:cNvPr>
          <p:cNvGrpSpPr/>
          <p:nvPr/>
        </p:nvGrpSpPr>
        <p:grpSpPr>
          <a:xfrm>
            <a:off x="6041789" y="1878536"/>
            <a:ext cx="2255130" cy="551406"/>
            <a:chOff x="6203470" y="1914188"/>
            <a:chExt cx="217897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8F3B4A-5790-36B5-2BAE-E4E6FC6AD507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6DD60507-4158-AAEF-9EF2-988FA95EF3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F8C796-BFB1-4C1E-AB4E-AF8B1EA501EC}"/>
              </a:ext>
            </a:extLst>
          </p:cNvPr>
          <p:cNvSpPr/>
          <p:nvPr/>
        </p:nvSpPr>
        <p:spPr>
          <a:xfrm>
            <a:off x="3158510" y="1878536"/>
            <a:ext cx="213223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الْفَرْقَ بَيْنَ الْأَشرِْطَةِ</a:t>
            </a:r>
            <a:endParaRPr lang="a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AFE183-A052-C352-EC55-DF834F9EA075}"/>
              </a:ext>
            </a:extLst>
          </p:cNvPr>
          <p:cNvSpPr/>
          <p:nvPr/>
        </p:nvSpPr>
        <p:spPr>
          <a:xfrm>
            <a:off x="533829" y="1878536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1101E55-11E7-3FC3-725A-79B967812276}"/>
              </a:ext>
            </a:extLst>
          </p:cNvPr>
          <p:cNvSpPr>
            <a:spLocks noChangeAspect="1"/>
          </p:cNvSpPr>
          <p:nvPr/>
        </p:nvSpPr>
        <p:spPr>
          <a:xfrm>
            <a:off x="2404622" y="1943866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4E57E4-F356-6E15-D9D2-BA0E091D579E}"/>
              </a:ext>
            </a:extLst>
          </p:cNvPr>
          <p:cNvSpPr>
            <a:spLocks noChangeAspect="1"/>
          </p:cNvSpPr>
          <p:nvPr/>
        </p:nvSpPr>
        <p:spPr>
          <a:xfrm>
            <a:off x="5287900" y="1943866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A2E30B-D15F-830F-3E78-C2EB5D734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FC8FAFE-0A78-ADDD-EE0E-5CF3B22B9C6C}"/>
              </a:ext>
            </a:extLst>
          </p:cNvPr>
          <p:cNvGrpSpPr/>
          <p:nvPr/>
        </p:nvGrpSpPr>
        <p:grpSpPr>
          <a:xfrm>
            <a:off x="567559" y="3460530"/>
            <a:ext cx="6201103" cy="1239040"/>
            <a:chOff x="567559" y="3460530"/>
            <a:chExt cx="6201103" cy="1239040"/>
          </a:xfrm>
        </p:grpSpPr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9FB4BF6E-F79A-F3C8-8B67-246C091C6A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6096" y="4550977"/>
              <a:ext cx="1082566" cy="991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F0A08B9-4382-053B-5062-FA287369D61D}"/>
                </a:ext>
              </a:extLst>
            </p:cNvPr>
            <p:cNvSpPr txBox="1"/>
            <p:nvPr/>
          </p:nvSpPr>
          <p:spPr>
            <a:xfrm>
              <a:off x="5822733" y="4093775"/>
              <a:ext cx="7357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?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DFAD240-DAA4-BB26-2A8B-6BA97DEDE630}"/>
                </a:ext>
              </a:extLst>
            </p:cNvPr>
            <p:cNvGrpSpPr/>
            <p:nvPr/>
          </p:nvGrpSpPr>
          <p:grpSpPr>
            <a:xfrm>
              <a:off x="567559" y="3460530"/>
              <a:ext cx="6201103" cy="1239040"/>
              <a:chOff x="567559" y="3460530"/>
              <a:chExt cx="6201103" cy="1239040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237894E-CA1D-A94C-8B6C-7FEB410157A4}"/>
                  </a:ext>
                </a:extLst>
              </p:cNvPr>
              <p:cNvSpPr txBox="1"/>
              <p:nvPr/>
            </p:nvSpPr>
            <p:spPr>
              <a:xfrm>
                <a:off x="567559" y="4114795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شَجَرَةُ الْبُرْتُقال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933D13F-183F-2D73-F6AA-BFDDC7904214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اَلنَّخلَة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9A952A3-0320-42F1-A626-27265771D8CF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3867807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783 cm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26FEF1A-9D6D-80A4-5DE1-97FBE988463B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27852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256 cm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95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199BCC-34B1-95B0-ECCB-E8C5B53B4C7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DC0CD-6618-B275-91EA-C7C3F4BED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8072-64EF-4359-C112-576C09797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71FD27-843A-2FFF-CC90-875C1A13A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957AF921-7516-78CA-7EE5-E4024719D983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ليكتب المتساوية المناسبة لنموذج الأشرطة؟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E0543D-16AF-C321-1936-166467134977}"/>
              </a:ext>
            </a:extLst>
          </p:cNvPr>
          <p:cNvGrpSpPr/>
          <p:nvPr/>
        </p:nvGrpSpPr>
        <p:grpSpPr>
          <a:xfrm>
            <a:off x="567559" y="2314906"/>
            <a:ext cx="6201103" cy="1239040"/>
            <a:chOff x="567559" y="3460530"/>
            <a:chExt cx="6201103" cy="1239040"/>
          </a:xfrm>
        </p:grpSpPr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C6C88F10-6FC4-BF5E-B9F2-A5D7A61AAF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6096" y="4550977"/>
              <a:ext cx="1082566" cy="991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6FB10A5-1F0A-B990-AD12-2960C451FDD7}"/>
                </a:ext>
              </a:extLst>
            </p:cNvPr>
            <p:cNvSpPr txBox="1"/>
            <p:nvPr/>
          </p:nvSpPr>
          <p:spPr>
            <a:xfrm>
              <a:off x="5822733" y="4093775"/>
              <a:ext cx="7357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?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908258C-F81D-9209-62C7-75830842AF08}"/>
                </a:ext>
              </a:extLst>
            </p:cNvPr>
            <p:cNvGrpSpPr/>
            <p:nvPr/>
          </p:nvGrpSpPr>
          <p:grpSpPr>
            <a:xfrm>
              <a:off x="567559" y="3460530"/>
              <a:ext cx="6201103" cy="1239040"/>
              <a:chOff x="567559" y="3460530"/>
              <a:chExt cx="6201103" cy="1239040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6C52FD3-ADBA-FBB3-8E12-6AE53839098E}"/>
                  </a:ext>
                </a:extLst>
              </p:cNvPr>
              <p:cNvSpPr txBox="1"/>
              <p:nvPr/>
            </p:nvSpPr>
            <p:spPr>
              <a:xfrm>
                <a:off x="567559" y="4114795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شَجَرَةُ الْبُرْتُقال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7040209-2BE0-73E2-7589-3C67FE865702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اَلنَّخلَة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3DB62F7-99F1-866C-5FE1-813F6B1B2C01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3867807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783 cm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2DCD699-241C-B023-15B1-9B02B7745D53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27852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256 cm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859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4D681-D033-8047-30D4-87392854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935A-0DFB-139D-31FB-176D453D3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832C739-28FD-65F7-A248-C9F3BCBD3EA1}"/>
              </a:ext>
            </a:extLst>
          </p:cNvPr>
          <p:cNvSpPr/>
          <p:nvPr/>
        </p:nvSpPr>
        <p:spPr>
          <a:xfrm>
            <a:off x="2827284" y="4608706"/>
            <a:ext cx="3657599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783 – 256 = 527 cm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CD8DAA1-77CA-1752-B096-AEFBFA3D672C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المتساوية المناسبة لنموذج الأشرطة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783 – 256 = 527 cm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5CDEF7-F28B-BC76-6785-1DC7A378279B}"/>
              </a:ext>
            </a:extLst>
          </p:cNvPr>
          <p:cNvGrpSpPr/>
          <p:nvPr/>
        </p:nvGrpSpPr>
        <p:grpSpPr>
          <a:xfrm>
            <a:off x="567559" y="2493584"/>
            <a:ext cx="6201103" cy="1239040"/>
            <a:chOff x="567559" y="3460530"/>
            <a:chExt cx="6201103" cy="1239040"/>
          </a:xfrm>
        </p:grpSpPr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B3994434-8B2A-1F04-DC4E-714BC3C745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6096" y="4550977"/>
              <a:ext cx="1082566" cy="991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74A3C7E-D0EA-FE1C-2195-003D9FED4CA1}"/>
                </a:ext>
              </a:extLst>
            </p:cNvPr>
            <p:cNvSpPr txBox="1"/>
            <p:nvPr/>
          </p:nvSpPr>
          <p:spPr>
            <a:xfrm>
              <a:off x="5822733" y="4093775"/>
              <a:ext cx="7357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?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40422B0-3654-9E87-4970-D9399572459A}"/>
                </a:ext>
              </a:extLst>
            </p:cNvPr>
            <p:cNvGrpSpPr/>
            <p:nvPr/>
          </p:nvGrpSpPr>
          <p:grpSpPr>
            <a:xfrm>
              <a:off x="567559" y="3460530"/>
              <a:ext cx="6201103" cy="1239040"/>
              <a:chOff x="567559" y="3460530"/>
              <a:chExt cx="6201103" cy="1239040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3CA6C15-FC78-9D67-DBFF-C3824AEE8F95}"/>
                  </a:ext>
                </a:extLst>
              </p:cNvPr>
              <p:cNvSpPr txBox="1"/>
              <p:nvPr/>
            </p:nvSpPr>
            <p:spPr>
              <a:xfrm>
                <a:off x="567559" y="4114795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شَجَرَةُ الْبُرْتُقال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7EA06C0-F266-FA03-F322-70BECA5A3F01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اَلنَّخلَة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CA15D2A-16A6-E289-4C60-4B8E68180BEE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3867807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783 cm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0A7376E-5F05-A00C-6082-15253B06654E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27852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256 cm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32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5D97-E3B4-5880-747D-901A3190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:a16="http://schemas.microsoft.com/office/drawing/2014/main" id="{ADBF0313-3845-E761-7AC4-AAA32969D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687" y="5091191"/>
            <a:ext cx="1111031" cy="148925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73533D-0456-9635-3A1F-DEF4108DDF6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عبارة الحل المناسبة للمسألة.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00E6904C-938D-0F20-B7B0-5B694D274D12}"/>
              </a:ext>
            </a:extLst>
          </p:cNvPr>
          <p:cNvGrpSpPr/>
          <p:nvPr/>
        </p:nvGrpSpPr>
        <p:grpSpPr>
          <a:xfrm>
            <a:off x="6041789" y="1878536"/>
            <a:ext cx="2255130" cy="551406"/>
            <a:chOff x="6203470" y="1914188"/>
            <a:chExt cx="2178977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AC78864-47E7-6024-3369-E79E1CE14CA1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ED6F093-D246-391E-7B9E-FC39DDC0C7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C2D2ACF-8F84-759B-7090-4439ACA713FB}"/>
              </a:ext>
            </a:extLst>
          </p:cNvPr>
          <p:cNvSpPr/>
          <p:nvPr/>
        </p:nvSpPr>
        <p:spPr>
          <a:xfrm>
            <a:off x="3158510" y="1878536"/>
            <a:ext cx="213223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الْفَرْقَ بَيْنَ الْأَشرِْطَةِ</a:t>
            </a:r>
            <a:endParaRPr lang="a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D4698F4-4703-E768-8F88-3AF320631AD1}"/>
              </a:ext>
            </a:extLst>
          </p:cNvPr>
          <p:cNvSpPr/>
          <p:nvPr/>
        </p:nvSpPr>
        <p:spPr>
          <a:xfrm>
            <a:off x="533829" y="1878536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EC5D58C-CBA9-C74F-4A11-4BEEB9B2D77F}"/>
              </a:ext>
            </a:extLst>
          </p:cNvPr>
          <p:cNvSpPr>
            <a:spLocks noChangeAspect="1"/>
          </p:cNvSpPr>
          <p:nvPr/>
        </p:nvSpPr>
        <p:spPr>
          <a:xfrm>
            <a:off x="2404622" y="1943866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0BAFD3B-D3A1-34FF-28A7-5F7C6300A913}"/>
              </a:ext>
            </a:extLst>
          </p:cNvPr>
          <p:cNvSpPr>
            <a:spLocks noChangeAspect="1"/>
          </p:cNvSpPr>
          <p:nvPr/>
        </p:nvSpPr>
        <p:spPr>
          <a:xfrm>
            <a:off x="5287900" y="1943866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D5B4B4-3E63-D624-D875-92AAA3686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3B55A9C-C3E0-6DFE-2C9F-65627A012FB3}"/>
              </a:ext>
            </a:extLst>
          </p:cNvPr>
          <p:cNvSpPr/>
          <p:nvPr/>
        </p:nvSpPr>
        <p:spPr>
          <a:xfrm>
            <a:off x="2827284" y="4608706"/>
            <a:ext cx="3657599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783 – 256 = 527 cm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2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528FF9A-41D4-C949-A3AD-797BF119F96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DDD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4163" y="2929956"/>
            <a:ext cx="8314830" cy="1108644"/>
          </a:xfrm>
          <a:prstGeom prst="roundRect">
            <a:avLst>
              <a:gd name="adj" fmla="val 11927"/>
            </a:avLst>
          </a:prstGeom>
        </p:spPr>
      </p:pic>
    </p:spTree>
    <p:extLst>
      <p:ext uri="{BB962C8B-B14F-4D97-AF65-F5344CB8AC3E}">
        <p14:creationId xmlns:p14="http://schemas.microsoft.com/office/powerpoint/2010/main" val="108705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CC3490A-76C6-A2AC-D486-04DB8696FA6D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D780D3-9DD1-52D2-2D64-F52BDC1D3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1EFBF-9642-DAFD-4B01-AB37BBD8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EE6132-EF8A-0070-60D6-1D711917E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CA26DF1-803C-7178-64EF-B8BE33A2F363}"/>
              </a:ext>
            </a:extLst>
          </p:cNvPr>
          <p:cNvSpPr/>
          <p:nvPr/>
        </p:nvSpPr>
        <p:spPr>
          <a:xfrm>
            <a:off x="345692" y="4871057"/>
            <a:ext cx="8314830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يَزِيدُ طولُ النَّخْلَةِ عَنْ طولِ شَجَرَةِ الْبُرْتُقَال بـِ 527 سنتيمترا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DF88A6-2200-0EB3-09E0-3E857E8903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عبارة الحل المناسبة للمسألة هي: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38BC6891-900B-7055-3DAA-FB25FF16812D}"/>
              </a:ext>
            </a:extLst>
          </p:cNvPr>
          <p:cNvGrpSpPr/>
          <p:nvPr/>
        </p:nvGrpSpPr>
        <p:grpSpPr>
          <a:xfrm>
            <a:off x="6041789" y="1878536"/>
            <a:ext cx="2255130" cy="551406"/>
            <a:chOff x="6203470" y="1914188"/>
            <a:chExt cx="2178977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F1B282F-ECCC-4F35-4E03-C76F064144E2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30650DCA-AEF6-6D12-D843-7B11A6194D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8EEEC2C-B650-7BA8-7D0B-B89CD815CCC4}"/>
              </a:ext>
            </a:extLst>
          </p:cNvPr>
          <p:cNvSpPr/>
          <p:nvPr/>
        </p:nvSpPr>
        <p:spPr>
          <a:xfrm>
            <a:off x="3158510" y="1878536"/>
            <a:ext cx="213223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الْفَرْقَ بَيْنَ الْأَشرِْطَةِ</a:t>
            </a:r>
            <a:endParaRPr lang="a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803E8D5-761A-258E-1187-9D3D122FD039}"/>
              </a:ext>
            </a:extLst>
          </p:cNvPr>
          <p:cNvSpPr/>
          <p:nvPr/>
        </p:nvSpPr>
        <p:spPr>
          <a:xfrm>
            <a:off x="533829" y="1878536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AC81A971-EE75-D101-A7F1-93E128B741D9}"/>
              </a:ext>
            </a:extLst>
          </p:cNvPr>
          <p:cNvSpPr>
            <a:spLocks noChangeAspect="1"/>
          </p:cNvSpPr>
          <p:nvPr/>
        </p:nvSpPr>
        <p:spPr>
          <a:xfrm>
            <a:off x="2404622" y="1943866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964E24AD-4259-7DE3-6757-ACE8E1A83D79}"/>
              </a:ext>
            </a:extLst>
          </p:cNvPr>
          <p:cNvSpPr>
            <a:spLocks noChangeAspect="1"/>
          </p:cNvSpPr>
          <p:nvPr/>
        </p:nvSpPr>
        <p:spPr>
          <a:xfrm>
            <a:off x="5287900" y="1943866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1085D63-D450-0A60-C745-6E13BE37410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DDD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4163" y="2929956"/>
            <a:ext cx="8314830" cy="1108644"/>
          </a:xfrm>
          <a:prstGeom prst="roundRect">
            <a:avLst>
              <a:gd name="adj" fmla="val 11927"/>
            </a:avLst>
          </a:prstGeom>
        </p:spPr>
      </p:pic>
    </p:spTree>
    <p:extLst>
      <p:ext uri="{BB962C8B-B14F-4D97-AF65-F5344CB8AC3E}">
        <p14:creationId xmlns:p14="http://schemas.microsoft.com/office/powerpoint/2010/main" val="99996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57C394-EEDC-7CEF-5FC2-7F527BCECB73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ED06119-19EF-7C04-E9E7-500CB969C37B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عناصر المقارنة. اكتبوهما عموديا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F409C8-8FE0-5FE0-36DB-36ADD739967D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عناصر المقارنة عموديا؟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0DF85B-434A-CC6D-5E53-A6E226C18810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E93FC4-A623-2F8C-901D-ECDFD292E9A5}"/>
              </a:ext>
            </a:extLst>
          </p:cNvPr>
          <p:cNvSpPr/>
          <p:nvPr/>
        </p:nvSpPr>
        <p:spPr>
          <a:xfrm>
            <a:off x="557051" y="4819489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9F5D21-0507-45B0-38FC-7DA431C9BB6A}"/>
              </a:ext>
            </a:extLst>
          </p:cNvPr>
          <p:cNvSpPr/>
          <p:nvPr/>
        </p:nvSpPr>
        <p:spPr>
          <a:xfrm>
            <a:off x="557051" y="5476387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إِبْرَاهِيم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58AED86-C3F2-0E5F-88C4-4D4359E9452D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1779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أتموا، على ألواحكم، رسم نموذج الأشرطة: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B1B568-7970-30BD-FA9E-BAE54E9B558B}"/>
              </a:ext>
            </a:extLst>
          </p:cNvPr>
          <p:cNvSpPr/>
          <p:nvPr/>
        </p:nvSpPr>
        <p:spPr>
          <a:xfrm>
            <a:off x="557051" y="4819489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8171FF-79B2-549A-A50F-B917D46542F1}"/>
              </a:ext>
            </a:extLst>
          </p:cNvPr>
          <p:cNvSpPr/>
          <p:nvPr/>
        </p:nvSpPr>
        <p:spPr>
          <a:xfrm>
            <a:off x="557051" y="5476387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إِبْرَاهِيم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15A1B28-3679-47CD-CD5E-7E228B14C4B2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رسم نموذج الأشرطة؟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02FE4C-5D06-253D-EE5E-F6D5CF37F7C6}"/>
              </a:ext>
            </a:extLst>
          </p:cNvPr>
          <p:cNvSpPr/>
          <p:nvPr/>
        </p:nvSpPr>
        <p:spPr>
          <a:xfrm>
            <a:off x="557051" y="4819489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537F94-7C56-5AC2-4B87-CC3824656D16}"/>
              </a:ext>
            </a:extLst>
          </p:cNvPr>
          <p:cNvSpPr/>
          <p:nvPr/>
        </p:nvSpPr>
        <p:spPr>
          <a:xfrm>
            <a:off x="557051" y="5476387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إِبْرَاهِيم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4EC1DB1-556D-8FDF-7FF5-2613E28FCFB0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716F-3445-4B40-A15F-0711417F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865FB1-A6EE-7460-54CF-83ED6DA6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5956162-DE67-27FE-D10B-0468967C03E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رسم نموذج الأشرطة؟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1CD4BA0-F6A4-F624-C46B-DD7DD593D36D}"/>
              </a:ext>
            </a:extLst>
          </p:cNvPr>
          <p:cNvGrpSpPr/>
          <p:nvPr/>
        </p:nvGrpSpPr>
        <p:grpSpPr>
          <a:xfrm>
            <a:off x="557051" y="4819488"/>
            <a:ext cx="6585304" cy="1265287"/>
            <a:chOff x="557051" y="4819488"/>
            <a:chExt cx="6585304" cy="126528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8A7480D-2FA9-E4DD-3B25-5A5E19A234F6}"/>
                </a:ext>
              </a:extLst>
            </p:cNvPr>
            <p:cNvSpPr/>
            <p:nvPr/>
          </p:nvSpPr>
          <p:spPr>
            <a:xfrm>
              <a:off x="2857835" y="5514366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51E89BD-982E-A446-0327-9A4D4C8F5018}"/>
                </a:ext>
              </a:extLst>
            </p:cNvPr>
            <p:cNvSpPr/>
            <p:nvPr/>
          </p:nvSpPr>
          <p:spPr>
            <a:xfrm>
              <a:off x="2857835" y="4819488"/>
              <a:ext cx="424773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232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D7E3ED9C-5BDD-677F-1276-3F29808737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5195" y="6001825"/>
              <a:ext cx="117716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85E1BF9-E514-F7F4-62FF-0B315C07900E}"/>
                </a:ext>
              </a:extLst>
            </p:cNvPr>
            <p:cNvSpPr txBox="1"/>
            <p:nvPr/>
          </p:nvSpPr>
          <p:spPr>
            <a:xfrm>
              <a:off x="6038480" y="5563988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27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9837C8A-9CD0-FE30-6052-4267EDFFA6D8}"/>
                </a:ext>
              </a:extLst>
            </p:cNvPr>
            <p:cNvSpPr/>
            <p:nvPr/>
          </p:nvSpPr>
          <p:spPr>
            <a:xfrm>
              <a:off x="557051" y="4819489"/>
              <a:ext cx="2300784" cy="570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أَحْمَد</a:t>
              </a:r>
              <a:endParaRPr lang="fr-F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FDAE6E5-CA9A-0C5D-71A2-D0290B3CFC19}"/>
                </a:ext>
              </a:extLst>
            </p:cNvPr>
            <p:cNvSpPr/>
            <p:nvPr/>
          </p:nvSpPr>
          <p:spPr>
            <a:xfrm>
              <a:off x="557051" y="5476387"/>
              <a:ext cx="2300784" cy="570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إِبْرَاهِيم</a:t>
              </a:r>
              <a:endParaRPr lang="fr-F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E3B4261-E4EF-CACC-5F87-28A5251C4D22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10280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9825-6842-95D3-F0A3-248669C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5062-119F-1A4F-69C8-937A14585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B38999-6CF4-382F-7879-118FCD062FBC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متساوية حل المسألة: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99CCF90-E668-8A45-2A68-037F31FA2840}"/>
              </a:ext>
            </a:extLst>
          </p:cNvPr>
          <p:cNvGrpSpPr/>
          <p:nvPr/>
        </p:nvGrpSpPr>
        <p:grpSpPr>
          <a:xfrm>
            <a:off x="557051" y="4819488"/>
            <a:ext cx="6585304" cy="1265287"/>
            <a:chOff x="557051" y="4819488"/>
            <a:chExt cx="6585304" cy="126528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D3C1079-E655-0E04-E80C-3BEDB4B3CAE3}"/>
                </a:ext>
              </a:extLst>
            </p:cNvPr>
            <p:cNvSpPr/>
            <p:nvPr/>
          </p:nvSpPr>
          <p:spPr>
            <a:xfrm>
              <a:off x="2857835" y="5514366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?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F753605-4970-9DD4-EA4C-D82D18BCB331}"/>
                </a:ext>
              </a:extLst>
            </p:cNvPr>
            <p:cNvSpPr/>
            <p:nvPr/>
          </p:nvSpPr>
          <p:spPr>
            <a:xfrm>
              <a:off x="2857835" y="4819488"/>
              <a:ext cx="424773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232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6B87082A-94C1-64BC-932A-991575F2DF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5195" y="6001825"/>
              <a:ext cx="117716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91BB913-684D-22A3-EDD9-7D129371E862}"/>
                </a:ext>
              </a:extLst>
            </p:cNvPr>
            <p:cNvSpPr txBox="1"/>
            <p:nvPr/>
          </p:nvSpPr>
          <p:spPr>
            <a:xfrm>
              <a:off x="6038480" y="5563988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27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592A744-E3F1-5187-AB38-79BDC2115EDB}"/>
                </a:ext>
              </a:extLst>
            </p:cNvPr>
            <p:cNvSpPr/>
            <p:nvPr/>
          </p:nvSpPr>
          <p:spPr>
            <a:xfrm>
              <a:off x="557051" y="4819489"/>
              <a:ext cx="2300784" cy="570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أَحْمَد</a:t>
              </a:r>
              <a:endParaRPr lang="fr-FR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E2E13D0-9D74-E5D7-FBA1-4DDCB05F53A7}"/>
                </a:ext>
              </a:extLst>
            </p:cNvPr>
            <p:cNvSpPr/>
            <p:nvPr/>
          </p:nvSpPr>
          <p:spPr>
            <a:xfrm>
              <a:off x="557051" y="5476387"/>
              <a:ext cx="2300784" cy="570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إِبْرَاهِيم</a:t>
              </a:r>
              <a:endParaRPr lang="fr-FR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0646750-B306-F2E4-5C54-A1EF2D82615C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36048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E9AA-999C-13CF-FB43-4DE650BB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36D80D-E38E-AFEF-53B1-08DA3252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BD3C5C-28F0-8F39-6047-734F9F21C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81632D-6CE7-C1B6-1580-37E51E7D56C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2CB2-3A88-FD9F-2E5D-18998686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1B31099-668B-954B-FE32-78397074C766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حل المسألة؟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6DE6-C6E7-6B8B-A3EC-3E2FF9F0B1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2FCDE1-F064-8D7E-5B35-9AA5672903D3}"/>
              </a:ext>
            </a:extLst>
          </p:cNvPr>
          <p:cNvGrpSpPr/>
          <p:nvPr/>
        </p:nvGrpSpPr>
        <p:grpSpPr>
          <a:xfrm>
            <a:off x="557051" y="4819488"/>
            <a:ext cx="6585304" cy="1265287"/>
            <a:chOff x="557051" y="4819488"/>
            <a:chExt cx="6585304" cy="126528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5B6DE7F-672E-D434-334D-F3B025C8E890}"/>
                </a:ext>
              </a:extLst>
            </p:cNvPr>
            <p:cNvSpPr/>
            <p:nvPr/>
          </p:nvSpPr>
          <p:spPr>
            <a:xfrm>
              <a:off x="2857835" y="5514366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?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2AE15C-2B10-9290-1545-A64D5024D32D}"/>
                </a:ext>
              </a:extLst>
            </p:cNvPr>
            <p:cNvSpPr/>
            <p:nvPr/>
          </p:nvSpPr>
          <p:spPr>
            <a:xfrm>
              <a:off x="2857835" y="4819488"/>
              <a:ext cx="424773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232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7A39B6EC-0D9C-58E0-8C89-E9F5DCB710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5195" y="6001825"/>
              <a:ext cx="117716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F235F38-6DB9-2876-11C2-00AA22304772}"/>
                </a:ext>
              </a:extLst>
            </p:cNvPr>
            <p:cNvSpPr txBox="1"/>
            <p:nvPr/>
          </p:nvSpPr>
          <p:spPr>
            <a:xfrm>
              <a:off x="6038480" y="5563988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27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0848A58-00F8-D75A-A31B-046D0EA0B02D}"/>
                </a:ext>
              </a:extLst>
            </p:cNvPr>
            <p:cNvSpPr/>
            <p:nvPr/>
          </p:nvSpPr>
          <p:spPr>
            <a:xfrm>
              <a:off x="557051" y="4819489"/>
              <a:ext cx="2300784" cy="570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أَحْمَد</a:t>
              </a:r>
              <a:endParaRPr lang="fr-FR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54FA572-4340-3429-8813-65B4669C2184}"/>
                </a:ext>
              </a:extLst>
            </p:cNvPr>
            <p:cNvSpPr/>
            <p:nvPr/>
          </p:nvSpPr>
          <p:spPr>
            <a:xfrm>
              <a:off x="557051" y="5476387"/>
              <a:ext cx="2300784" cy="570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إِبْرَاهِيم</a:t>
              </a:r>
              <a:endParaRPr lang="fr-FR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2F95196-7E7C-CDA2-A183-FBD50440A75C}"/>
              </a:ext>
            </a:extLst>
          </p:cNvPr>
          <p:cNvSpPr/>
          <p:nvPr/>
        </p:nvSpPr>
        <p:spPr>
          <a:xfrm>
            <a:off x="346841" y="2614922"/>
            <a:ext cx="8208580" cy="2051671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يَمْلِكُ الْفَلَّاحُ أَحْمَدُ 232 رَأْسَ بَقَر، بَيْنَمَا لَدَى الْفَلَّاحِ إِبْرَاهِيمَ عَدَدُ أَبْقَارٍ يَقِلُّ بِـ 27 رَأْساً عَمَّا يَمْلِكُهُ أَحْمَد.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كَمْ عَدَدُ رُؤُوسِ الْأَبْقَارِ لَدَى إِبْرَاهِيم؟</a:t>
            </a:r>
          </a:p>
        </p:txBody>
      </p:sp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D09DC-C73C-F1DE-69F6-3176CEB2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2591EA4-6E9C-87D2-C1D3-8AF9BFBBE7BE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حل المسألة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232 – 27 = 205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44F6A4-AE7B-196F-791B-4265231CB6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5C788B7-701D-CA46-52D8-61A2BAD38EC0}"/>
              </a:ext>
            </a:extLst>
          </p:cNvPr>
          <p:cNvSpPr/>
          <p:nvPr/>
        </p:nvSpPr>
        <p:spPr>
          <a:xfrm>
            <a:off x="3153649" y="4991106"/>
            <a:ext cx="3070575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232 – 27 = 205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736EDCF-3507-7AF1-1C33-67959AB2FC54}"/>
              </a:ext>
            </a:extLst>
          </p:cNvPr>
          <p:cNvGrpSpPr/>
          <p:nvPr/>
        </p:nvGrpSpPr>
        <p:grpSpPr>
          <a:xfrm>
            <a:off x="420417" y="2474591"/>
            <a:ext cx="6585304" cy="1265287"/>
            <a:chOff x="557051" y="4819488"/>
            <a:chExt cx="6585304" cy="126528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2757733-B92E-E9E3-131A-9D3767834D56}"/>
                </a:ext>
              </a:extLst>
            </p:cNvPr>
            <p:cNvSpPr/>
            <p:nvPr/>
          </p:nvSpPr>
          <p:spPr>
            <a:xfrm>
              <a:off x="2857835" y="5514366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?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3D5766-0544-436B-8757-69AE8323E0F5}"/>
                </a:ext>
              </a:extLst>
            </p:cNvPr>
            <p:cNvSpPr/>
            <p:nvPr/>
          </p:nvSpPr>
          <p:spPr>
            <a:xfrm>
              <a:off x="2857835" y="4819488"/>
              <a:ext cx="424773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232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ADAA40E7-D9D8-A6F3-FB57-013A3B8F47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5195" y="6001825"/>
              <a:ext cx="117716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7DE52F7-B962-A908-FF15-FA087D48E516}"/>
                </a:ext>
              </a:extLst>
            </p:cNvPr>
            <p:cNvSpPr txBox="1"/>
            <p:nvPr/>
          </p:nvSpPr>
          <p:spPr>
            <a:xfrm>
              <a:off x="6038480" y="5563988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27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CDF5041-6B8D-70CD-AEF6-28A2ACD5FB49}"/>
                </a:ext>
              </a:extLst>
            </p:cNvPr>
            <p:cNvSpPr/>
            <p:nvPr/>
          </p:nvSpPr>
          <p:spPr>
            <a:xfrm>
              <a:off x="557051" y="4819489"/>
              <a:ext cx="2300784" cy="570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أَحْمَد</a:t>
              </a:r>
              <a:endParaRPr lang="fr-FR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C51936-D5E6-BF55-5D84-1F026E748874}"/>
                </a:ext>
              </a:extLst>
            </p:cNvPr>
            <p:cNvSpPr/>
            <p:nvPr/>
          </p:nvSpPr>
          <p:spPr>
            <a:xfrm>
              <a:off x="557051" y="5476387"/>
              <a:ext cx="2300784" cy="570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إِبْرَاهِيم</a:t>
              </a:r>
              <a:endParaRPr lang="fr-FR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478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1AC452-24AB-9099-3581-8829BF898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973" y="1860330"/>
            <a:ext cx="6941964" cy="4687214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235083" y="2596051"/>
            <a:ext cx="2821764" cy="1692169"/>
          </a:xfrm>
          <a:prstGeom prst="roundRect">
            <a:avLst>
              <a:gd name="adj" fmla="val 55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47.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7D378A6-FE34-B075-01DC-9744E8623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70" y="1902372"/>
            <a:ext cx="7865879" cy="4574294"/>
          </a:xfrm>
          <a:prstGeom prst="rect">
            <a:avLst/>
          </a:prstGeom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6754124" y="1891862"/>
            <a:ext cx="1635205" cy="396372"/>
          </a:xfrm>
          <a:prstGeom prst="roundRect">
            <a:avLst>
              <a:gd name="adj" fmla="val 4920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4175566-9742-82CD-DE6F-0A97A180A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68" y="1954924"/>
            <a:ext cx="6350316" cy="36929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58712" y="3700324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ثنائيات، كل واحد يقارن إنجازه مع زميله. 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9728221-150E-1A72-D6E1-C1DFAED15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70" y="1902372"/>
            <a:ext cx="7865879" cy="4574294"/>
          </a:xfrm>
          <a:prstGeom prst="rect">
            <a:avLst/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0083B4-A7BF-26CE-8583-1E58D0CE8568}"/>
              </a:ext>
            </a:extLst>
          </p:cNvPr>
          <p:cNvSpPr txBox="1"/>
          <p:nvPr/>
        </p:nvSpPr>
        <p:spPr>
          <a:xfrm>
            <a:off x="3436883" y="5703875"/>
            <a:ext cx="4973466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يزيد المبلغ لدى مجد عما يملكه عماد بِ 52 درهماـ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2D0940-61DF-3F66-765F-B135416514BE}"/>
              </a:ext>
            </a:extLst>
          </p:cNvPr>
          <p:cNvSpPr/>
          <p:nvPr/>
        </p:nvSpPr>
        <p:spPr>
          <a:xfrm>
            <a:off x="3609458" y="4658452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704 – 652 = ?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1AB9CC3-24D1-BF99-E068-00C20230E491}"/>
              </a:ext>
            </a:extLst>
          </p:cNvPr>
          <p:cNvGrpSpPr/>
          <p:nvPr/>
        </p:nvGrpSpPr>
        <p:grpSpPr>
          <a:xfrm>
            <a:off x="422756" y="3676926"/>
            <a:ext cx="3155172" cy="799895"/>
            <a:chOff x="576000" y="3655072"/>
            <a:chExt cx="3155172" cy="79989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3E094A-3698-7248-C8EE-B20CB38C2F12}"/>
                </a:ext>
              </a:extLst>
            </p:cNvPr>
            <p:cNvSpPr/>
            <p:nvPr/>
          </p:nvSpPr>
          <p:spPr>
            <a:xfrm>
              <a:off x="1292772" y="3678621"/>
              <a:ext cx="1881352" cy="3468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652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7DA0F0-CBDB-95EC-0538-7B1B8E3FB5D8}"/>
                </a:ext>
              </a:extLst>
            </p:cNvPr>
            <p:cNvSpPr/>
            <p:nvPr/>
          </p:nvSpPr>
          <p:spPr>
            <a:xfrm>
              <a:off x="1292771" y="4080633"/>
              <a:ext cx="2396359" cy="3468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704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C141D21E-3624-34EF-FC61-E3871BA917B9}"/>
                </a:ext>
              </a:extLst>
            </p:cNvPr>
            <p:cNvCxnSpPr/>
            <p:nvPr/>
          </p:nvCxnSpPr>
          <p:spPr>
            <a:xfrm flipH="1">
              <a:off x="3174124" y="3983418"/>
              <a:ext cx="557048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94C1D51-AB03-21A6-00B8-C2208FD3A861}"/>
                </a:ext>
              </a:extLst>
            </p:cNvPr>
            <p:cNvSpPr/>
            <p:nvPr/>
          </p:nvSpPr>
          <p:spPr>
            <a:xfrm>
              <a:off x="3174124" y="3655072"/>
              <a:ext cx="557048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BDDC9AE-34EF-FA27-7553-1934DB72E660}"/>
                </a:ext>
              </a:extLst>
            </p:cNvPr>
            <p:cNvSpPr/>
            <p:nvPr/>
          </p:nvSpPr>
          <p:spPr>
            <a:xfrm>
              <a:off x="670591" y="3693168"/>
              <a:ext cx="690206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عماد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51B1E97-7BB7-E074-FB54-488969DAD052}"/>
                </a:ext>
              </a:extLst>
            </p:cNvPr>
            <p:cNvSpPr/>
            <p:nvPr/>
          </p:nvSpPr>
          <p:spPr>
            <a:xfrm>
              <a:off x="576000" y="4084577"/>
              <a:ext cx="879387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مجد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855D20F-841C-7342-6F1F-B6377C0F4145}"/>
              </a:ext>
            </a:extLst>
          </p:cNvPr>
          <p:cNvGrpSpPr/>
          <p:nvPr/>
        </p:nvGrpSpPr>
        <p:grpSpPr>
          <a:xfrm>
            <a:off x="1033793" y="4843647"/>
            <a:ext cx="1510879" cy="1406026"/>
            <a:chOff x="1201959" y="4609342"/>
            <a:chExt cx="1510879" cy="140602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0A2B268-9564-5BE3-B787-043C10B5CDD7}"/>
                </a:ext>
              </a:extLst>
            </p:cNvPr>
            <p:cNvSpPr/>
            <p:nvPr/>
          </p:nvSpPr>
          <p:spPr>
            <a:xfrm>
              <a:off x="1546190" y="4905926"/>
              <a:ext cx="1166648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spc="600" dirty="0">
                  <a:solidFill>
                    <a:srgbClr val="C00000"/>
                  </a:solidFill>
                </a:rPr>
                <a:t>704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C9389C-ED6C-F1B8-BF48-F84AAA34269F}"/>
                </a:ext>
              </a:extLst>
            </p:cNvPr>
            <p:cNvSpPr/>
            <p:nvPr/>
          </p:nvSpPr>
          <p:spPr>
            <a:xfrm>
              <a:off x="1201959" y="5216273"/>
              <a:ext cx="1470893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spc="600" dirty="0">
                  <a:solidFill>
                    <a:srgbClr val="C00000"/>
                  </a:solidFill>
                </a:rPr>
                <a:t>– 652</a:t>
              </a:r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5433B9EF-EB89-BA12-F2D4-CFC7BF313E72}"/>
                </a:ext>
              </a:extLst>
            </p:cNvPr>
            <p:cNvCxnSpPr/>
            <p:nvPr/>
          </p:nvCxnSpPr>
          <p:spPr>
            <a:xfrm flipH="1">
              <a:off x="1629104" y="5615820"/>
              <a:ext cx="830316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EAEBBC5-FD6A-2139-1F03-16962632C2D0}"/>
                </a:ext>
              </a:extLst>
            </p:cNvPr>
            <p:cNvSpPr/>
            <p:nvPr/>
          </p:nvSpPr>
          <p:spPr>
            <a:xfrm>
              <a:off x="1588230" y="5644978"/>
              <a:ext cx="1082567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spc="600" dirty="0">
                  <a:solidFill>
                    <a:srgbClr val="C00000"/>
                  </a:solidFill>
                </a:rPr>
                <a:t>052</a:t>
              </a:r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4906ACB0-0EE4-1EC7-F8E6-03AF211FC3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7916" y="4956342"/>
              <a:ext cx="296042" cy="2599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0276C2AA-38CE-C789-6CAB-E32B0F04E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51873" y="4963671"/>
              <a:ext cx="296042" cy="2599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FE21B72-5E2A-BA1B-005A-3C7848E5FD36}"/>
                </a:ext>
              </a:extLst>
            </p:cNvPr>
            <p:cNvSpPr/>
            <p:nvPr/>
          </p:nvSpPr>
          <p:spPr>
            <a:xfrm>
              <a:off x="1768073" y="4612523"/>
              <a:ext cx="655728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1319C29-FC50-6BCF-8E5E-4370079987AD}"/>
                </a:ext>
              </a:extLst>
            </p:cNvPr>
            <p:cNvSpPr/>
            <p:nvPr/>
          </p:nvSpPr>
          <p:spPr>
            <a:xfrm>
              <a:off x="1501227" y="4609342"/>
              <a:ext cx="655728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24959" y="3586950"/>
            <a:ext cx="2822014" cy="1237297"/>
          </a:xfrm>
          <a:prstGeom prst="roundRect">
            <a:avLst>
              <a:gd name="adj" fmla="val 73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73B78B-48EB-313D-7297-F3991E5B8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973" y="1860330"/>
            <a:ext cx="6941964" cy="46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619BF19-56B3-2271-1B2B-28D05F4C9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39" y="1862717"/>
            <a:ext cx="7756634" cy="471289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97F50B4-F3EC-DC41-0238-228978A1EA2B}"/>
              </a:ext>
            </a:extLst>
          </p:cNvPr>
          <p:cNvSpPr txBox="1"/>
          <p:nvPr/>
        </p:nvSpPr>
        <p:spPr>
          <a:xfrm>
            <a:off x="3247701" y="5808975"/>
            <a:ext cx="497346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استغرقت ريم في حل المسألة 170 ثانية.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36E51F-4155-3C9C-4FD6-A565D46F8C0F}"/>
              </a:ext>
            </a:extLst>
          </p:cNvPr>
          <p:cNvSpPr/>
          <p:nvPr/>
        </p:nvSpPr>
        <p:spPr>
          <a:xfrm>
            <a:off x="3609458" y="4774062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127 + 43 = ?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E5A1BD9-75B1-3B75-FC4E-8B8103CCF3F3}"/>
              </a:ext>
            </a:extLst>
          </p:cNvPr>
          <p:cNvGrpSpPr/>
          <p:nvPr/>
        </p:nvGrpSpPr>
        <p:grpSpPr>
          <a:xfrm>
            <a:off x="422756" y="3792536"/>
            <a:ext cx="3155172" cy="799895"/>
            <a:chOff x="576000" y="3655072"/>
            <a:chExt cx="3155172" cy="79989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9928DA-2336-2100-1F4E-0342338F1127}"/>
                </a:ext>
              </a:extLst>
            </p:cNvPr>
            <p:cNvSpPr/>
            <p:nvPr/>
          </p:nvSpPr>
          <p:spPr>
            <a:xfrm>
              <a:off x="1292772" y="3678621"/>
              <a:ext cx="1881352" cy="3468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127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1E59094-12A1-F6D4-4D73-139ADCEFA265}"/>
                </a:ext>
              </a:extLst>
            </p:cNvPr>
            <p:cNvSpPr/>
            <p:nvPr/>
          </p:nvSpPr>
          <p:spPr>
            <a:xfrm>
              <a:off x="1292771" y="4080633"/>
              <a:ext cx="2396359" cy="3468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?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EBA6A273-3D3E-1E01-AA29-C2ED76604C72}"/>
                </a:ext>
              </a:extLst>
            </p:cNvPr>
            <p:cNvCxnSpPr/>
            <p:nvPr/>
          </p:nvCxnSpPr>
          <p:spPr>
            <a:xfrm flipH="1">
              <a:off x="3174124" y="3983418"/>
              <a:ext cx="557048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9C717C8-86D3-E39A-CFC4-C76F1BB83B84}"/>
                </a:ext>
              </a:extLst>
            </p:cNvPr>
            <p:cNvSpPr/>
            <p:nvPr/>
          </p:nvSpPr>
          <p:spPr>
            <a:xfrm>
              <a:off x="3174124" y="3655072"/>
              <a:ext cx="557048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43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3E384D7-4203-F4C7-31ED-623CE06BD666}"/>
                </a:ext>
              </a:extLst>
            </p:cNvPr>
            <p:cNvSpPr/>
            <p:nvPr/>
          </p:nvSpPr>
          <p:spPr>
            <a:xfrm>
              <a:off x="670591" y="3693168"/>
              <a:ext cx="690206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نبيل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56172C2-BC87-3099-48AC-3B118457C8E2}"/>
                </a:ext>
              </a:extLst>
            </p:cNvPr>
            <p:cNvSpPr/>
            <p:nvPr/>
          </p:nvSpPr>
          <p:spPr>
            <a:xfrm>
              <a:off x="576000" y="4084577"/>
              <a:ext cx="879387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ريم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5FC2AA-16A6-3F71-70CF-504651E238B8}"/>
              </a:ext>
            </a:extLst>
          </p:cNvPr>
          <p:cNvGrpSpPr/>
          <p:nvPr/>
        </p:nvGrpSpPr>
        <p:grpSpPr>
          <a:xfrm>
            <a:off x="1139527" y="4882597"/>
            <a:ext cx="1470893" cy="1402845"/>
            <a:chOff x="1243999" y="4612523"/>
            <a:chExt cx="1470893" cy="140284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72894A0-6DC2-9A52-6A6E-20120E843791}"/>
                </a:ext>
              </a:extLst>
            </p:cNvPr>
            <p:cNvSpPr/>
            <p:nvPr/>
          </p:nvSpPr>
          <p:spPr>
            <a:xfrm>
              <a:off x="1546190" y="4905926"/>
              <a:ext cx="1166648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spc="600" dirty="0">
                  <a:solidFill>
                    <a:srgbClr val="C00000"/>
                  </a:solidFill>
                </a:rPr>
                <a:t>127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AB902DE-6737-A0B3-3C8D-1759BA3B9AC7}"/>
                </a:ext>
              </a:extLst>
            </p:cNvPr>
            <p:cNvSpPr/>
            <p:nvPr/>
          </p:nvSpPr>
          <p:spPr>
            <a:xfrm>
              <a:off x="1243999" y="5216273"/>
              <a:ext cx="1470893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spc="600" dirty="0">
                  <a:solidFill>
                    <a:srgbClr val="C00000"/>
                  </a:solidFill>
                </a:rPr>
                <a:t>+ </a:t>
              </a:r>
              <a:r>
                <a:rPr lang="fr-FR" sz="2800" b="1" spc="600" dirty="0">
                  <a:solidFill>
                    <a:schemeClr val="bg1"/>
                  </a:solidFill>
                </a:rPr>
                <a:t> </a:t>
              </a:r>
              <a:r>
                <a:rPr lang="fr-FR" sz="2800" b="1" spc="600" dirty="0">
                  <a:solidFill>
                    <a:srgbClr val="C00000"/>
                  </a:solidFill>
                </a:rPr>
                <a:t>43</a:t>
              </a: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0CE68615-2E02-8999-DE25-609234B6A53D}"/>
                </a:ext>
              </a:extLst>
            </p:cNvPr>
            <p:cNvCxnSpPr/>
            <p:nvPr/>
          </p:nvCxnSpPr>
          <p:spPr>
            <a:xfrm flipH="1">
              <a:off x="1629104" y="5615820"/>
              <a:ext cx="830316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6EDBD13-2AF6-2B26-5746-7A59E4EECE8F}"/>
                </a:ext>
              </a:extLst>
            </p:cNvPr>
            <p:cNvSpPr/>
            <p:nvPr/>
          </p:nvSpPr>
          <p:spPr>
            <a:xfrm>
              <a:off x="1588230" y="5644978"/>
              <a:ext cx="1082567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spc="600" dirty="0">
                  <a:solidFill>
                    <a:srgbClr val="C00000"/>
                  </a:solidFill>
                </a:rPr>
                <a:t>170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83D2D76-256C-D3FE-74A4-3BBE84B26921}"/>
                </a:ext>
              </a:extLst>
            </p:cNvPr>
            <p:cNvSpPr/>
            <p:nvPr/>
          </p:nvSpPr>
          <p:spPr>
            <a:xfrm>
              <a:off x="1747053" y="4612523"/>
              <a:ext cx="655728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46 وَ47.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2A4ADC-DA8E-04D2-A3BB-791E0BA6C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973" y="1860330"/>
            <a:ext cx="6941964" cy="46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15937</TotalTime>
  <Words>1364</Words>
  <Application>Microsoft Office PowerPoint</Application>
  <PresentationFormat>Affichage à l'écran (4:3)</PresentationFormat>
  <Paragraphs>369</Paragraphs>
  <Slides>68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68</vt:i4>
      </vt:variant>
    </vt:vector>
  </HeadingPairs>
  <TitlesOfParts>
    <vt:vector size="83" baseType="lpstr">
      <vt:lpstr>Arial</vt:lpstr>
      <vt:lpstr>Chalkboard</vt:lpstr>
      <vt:lpstr>Wingdings</vt:lpstr>
      <vt:lpstr>Aptos</vt:lpstr>
      <vt:lpstr>Dosis</vt:lpstr>
      <vt:lpstr>Calibri</vt:lpstr>
      <vt:lpstr>Aptos Display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131</cp:revision>
  <cp:lastPrinted>2025-08-13T10:11:39Z</cp:lastPrinted>
  <dcterms:created xsi:type="dcterms:W3CDTF">2025-08-01T12:31:49Z</dcterms:created>
  <dcterms:modified xsi:type="dcterms:W3CDTF">2026-03-01T22:59:08Z</dcterms:modified>
</cp:coreProperties>
</file>