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</p:sldMasterIdLst>
  <p:notesMasterIdLst>
    <p:notesMasterId r:id="rId59"/>
  </p:notesMasterIdLst>
  <p:handoutMasterIdLst>
    <p:handoutMasterId r:id="rId60"/>
  </p:handoutMasterIdLst>
  <p:sldIdLst>
    <p:sldId id="2134806761" r:id="rId4"/>
    <p:sldId id="2134806762" r:id="rId5"/>
    <p:sldId id="2134806763" r:id="rId6"/>
    <p:sldId id="2134806764" r:id="rId7"/>
    <p:sldId id="2134806765" r:id="rId8"/>
    <p:sldId id="2134806766" r:id="rId9"/>
    <p:sldId id="2134806767" r:id="rId10"/>
    <p:sldId id="2134806768" r:id="rId11"/>
    <p:sldId id="2134806769" r:id="rId12"/>
    <p:sldId id="2134806770" r:id="rId13"/>
    <p:sldId id="2134806771" r:id="rId14"/>
    <p:sldId id="2134806794" r:id="rId15"/>
    <p:sldId id="2134806795" r:id="rId16"/>
    <p:sldId id="2134806707" r:id="rId17"/>
    <p:sldId id="2134806796" r:id="rId18"/>
    <p:sldId id="2134806797" r:id="rId19"/>
    <p:sldId id="2134806659" r:id="rId20"/>
    <p:sldId id="2134806800" r:id="rId21"/>
    <p:sldId id="2134806802" r:id="rId22"/>
    <p:sldId id="2134806801" r:id="rId23"/>
    <p:sldId id="2134806597" r:id="rId24"/>
    <p:sldId id="2134806733" r:id="rId25"/>
    <p:sldId id="2134806734" r:id="rId26"/>
    <p:sldId id="2134806638" r:id="rId27"/>
    <p:sldId id="2134806755" r:id="rId28"/>
    <p:sldId id="2134806756" r:id="rId29"/>
    <p:sldId id="2134806757" r:id="rId30"/>
    <p:sldId id="2134806667" r:id="rId31"/>
    <p:sldId id="2134806665" r:id="rId32"/>
    <p:sldId id="2134806599" r:id="rId33"/>
    <p:sldId id="2134806735" r:id="rId34"/>
    <p:sldId id="2134806686" r:id="rId35"/>
    <p:sldId id="2134806758" r:id="rId36"/>
    <p:sldId id="2134806759" r:id="rId37"/>
    <p:sldId id="2134806760" r:id="rId38"/>
    <p:sldId id="2134806803" r:id="rId39"/>
    <p:sldId id="2134806804" r:id="rId40"/>
    <p:sldId id="2134806805" r:id="rId41"/>
    <p:sldId id="2134806806" r:id="rId42"/>
    <p:sldId id="2134806747" r:id="rId43"/>
    <p:sldId id="2134806748" r:id="rId44"/>
    <p:sldId id="2134806598" r:id="rId45"/>
    <p:sldId id="2134806652" r:id="rId46"/>
    <p:sldId id="2134806688" r:id="rId47"/>
    <p:sldId id="2134806750" r:id="rId48"/>
    <p:sldId id="2134806696" r:id="rId49"/>
    <p:sldId id="2134806749" r:id="rId50"/>
    <p:sldId id="2134806798" r:id="rId51"/>
    <p:sldId id="2134806799" r:id="rId52"/>
    <p:sldId id="2134806656" r:id="rId53"/>
    <p:sldId id="2134806690" r:id="rId54"/>
    <p:sldId id="2134806751" r:id="rId55"/>
    <p:sldId id="789" r:id="rId56"/>
    <p:sldId id="2134806639" r:id="rId57"/>
    <p:sldId id="980" r:id="rId58"/>
  </p:sldIdLst>
  <p:sldSz cx="9144000" cy="6858000" type="screen4x3"/>
  <p:notesSz cx="6735763" cy="9866313"/>
  <p:embeddedFontLst>
    <p:embeddedFont>
      <p:font typeface="Dosis" pitchFamily="2" charset="0"/>
      <p:regular r:id="rId61"/>
      <p:bold r:id="rId62"/>
    </p:embeddedFont>
    <p:embeddedFont>
      <p:font typeface="Noto Sans Symbols" panose="020B0604020202020204" charset="0"/>
      <p:regular r:id="rId63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F352472-690D-4697-8B4B-5180BD5C523F}">
          <p14:sldIdLst>
            <p14:sldId id="2134806761"/>
            <p14:sldId id="2134806762"/>
            <p14:sldId id="2134806763"/>
            <p14:sldId id="2134806764"/>
            <p14:sldId id="2134806765"/>
            <p14:sldId id="2134806766"/>
            <p14:sldId id="2134806767"/>
            <p14:sldId id="2134806768"/>
            <p14:sldId id="2134806769"/>
            <p14:sldId id="2134806770"/>
            <p14:sldId id="2134806771"/>
            <p14:sldId id="2134806794"/>
            <p14:sldId id="2134806795"/>
            <p14:sldId id="2134806707"/>
            <p14:sldId id="2134806796"/>
            <p14:sldId id="2134806797"/>
            <p14:sldId id="2134806659"/>
            <p14:sldId id="2134806800"/>
            <p14:sldId id="2134806802"/>
            <p14:sldId id="2134806801"/>
            <p14:sldId id="2134806597"/>
            <p14:sldId id="2134806733"/>
            <p14:sldId id="2134806734"/>
            <p14:sldId id="2134806638"/>
            <p14:sldId id="2134806755"/>
            <p14:sldId id="2134806756"/>
            <p14:sldId id="2134806757"/>
            <p14:sldId id="2134806667"/>
            <p14:sldId id="2134806665"/>
            <p14:sldId id="2134806599"/>
            <p14:sldId id="2134806735"/>
            <p14:sldId id="2134806686"/>
            <p14:sldId id="2134806758"/>
            <p14:sldId id="2134806759"/>
            <p14:sldId id="2134806760"/>
            <p14:sldId id="2134806803"/>
            <p14:sldId id="2134806804"/>
            <p14:sldId id="2134806805"/>
            <p14:sldId id="2134806806"/>
            <p14:sldId id="2134806747"/>
          </p14:sldIdLst>
        </p14:section>
        <p14:section name="Section sans titre" id="{E1C67755-0400-44C1-ADA5-5E2EEC5551E7}">
          <p14:sldIdLst>
            <p14:sldId id="2134806748"/>
            <p14:sldId id="2134806598"/>
            <p14:sldId id="2134806652"/>
            <p14:sldId id="2134806688"/>
            <p14:sldId id="2134806750"/>
            <p14:sldId id="2134806696"/>
            <p14:sldId id="2134806749"/>
            <p14:sldId id="2134806798"/>
            <p14:sldId id="2134806799"/>
            <p14:sldId id="2134806656"/>
            <p14:sldId id="2134806690"/>
            <p14:sldId id="2134806751"/>
            <p14:sldId id="789"/>
            <p14:sldId id="2134806639"/>
            <p14:sldId id="9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8301"/>
    <a:srgbClr val="3A8F98"/>
    <a:srgbClr val="00AB9B"/>
    <a:srgbClr val="2B7589"/>
    <a:srgbClr val="FFDA6D"/>
    <a:srgbClr val="FC8E00"/>
    <a:srgbClr val="FFEFB9"/>
    <a:srgbClr val="00E4CF"/>
    <a:srgbClr val="9BD3D9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108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3.fntdata"/><Relationship Id="rId68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font" Target="fonts/font1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4.fntdata"/><Relationship Id="rId69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notesMaster" Target="notesMasters/notesMaster1.xml"/><Relationship Id="rId67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handoutMaster" Target="handoutMasters/handoutMaster1.xml"/><Relationship Id="rId65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750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9366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407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7BBF-E6E5-B197-0B87-636C8B58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365172-D50A-E937-961C-F535B11E8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4F2289-748B-CB67-FDA0-D70E4D3FB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108CE4-D353-424F-DBF6-FFE8626DA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7072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15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3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emf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35.gif"/><Relationship Id="rId4" Type="http://schemas.openxmlformats.org/officeDocument/2006/relationships/image" Target="../media/image1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emf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2.png"/><Relationship Id="rId4" Type="http://schemas.openxmlformats.org/officeDocument/2006/relationships/image" Target="../media/image16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3.emf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5.png"/><Relationship Id="rId4" Type="http://schemas.openxmlformats.org/officeDocument/2006/relationships/image" Target="../media/image16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6.png"/><Relationship Id="rId4" Type="http://schemas.openxmlformats.org/officeDocument/2006/relationships/image" Target="../media/image33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47.png"/><Relationship Id="rId4" Type="http://schemas.openxmlformats.org/officeDocument/2006/relationships/image" Target="../media/image16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3.e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media" Target="../media/media8.mp4"/><Relationship Id="rId7" Type="http://schemas.openxmlformats.org/officeDocument/2006/relationships/image" Target="../media/image29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8.mp4"/><Relationship Id="rId9" Type="http://schemas.openxmlformats.org/officeDocument/2006/relationships/image" Target="../media/image2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827067" y="599169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ال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rPr>
              <a:t>مراجعة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CC Arbc" panose="020B0503020203020204" pitchFamily="34" charset="-78"/>
              <a:ea typeface="+mn-ea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687028" y="601163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2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3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344155" y="6021421"/>
            <a:ext cx="1193292" cy="288630"/>
            <a:chOff x="5303276" y="5877672"/>
            <a:chExt cx="119329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ffra CC Arbc" panose="020B0503020203020204" pitchFamily="34" charset="-78"/>
                  <a:ea typeface="+mn-ea"/>
                  <a:cs typeface="Effra CC Arbc" panose="020B0503020203020204" pitchFamily="34" charset="-78"/>
                </a:rPr>
                <a:t>1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CC Arbc" panose="020B0503020203020204" pitchFamily="34" charset="-78"/>
                <a:ea typeface="+mn-ea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5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D7CABF-4CB6-2A2A-FB66-CA0C0557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3A1C700-50C0-E771-D308-5AE53F031A17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 (ة)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7FC035F-3422-7BD6-92C1-95CBAB1619A9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C132DD3-B78E-40FF-2170-D2E90DEB38C6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1" name="Image 10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7B82F5-B627-3516-A148-EE97F9969B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2" name="Image 1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7C53329-070B-9194-135D-DE20338CA7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0EBF6CE-534C-DA9F-8E9C-6BA9B7004DBF}"/>
              </a:ext>
            </a:extLst>
          </p:cNvPr>
          <p:cNvSpPr/>
          <p:nvPr/>
        </p:nvSpPr>
        <p:spPr>
          <a:xfrm>
            <a:off x="3571624" y="5322766"/>
            <a:ext cx="167666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F5226D-2196-A8A9-4989-5E1EEBCA885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EEC0D69-C9EC-57C8-81CA-EE8BAF68A907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ADB6CC5-0A04-97A3-24AB-4C0BDFA0069B}"/>
              </a:ext>
            </a:extLst>
          </p:cNvPr>
          <p:cNvSpPr/>
          <p:nvPr/>
        </p:nvSpPr>
        <p:spPr>
          <a:xfrm>
            <a:off x="5886232" y="3013273"/>
            <a:ext cx="1635447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الصفوف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89B6760-AC6B-8F2A-ED01-F64106C5D87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F038F5-60E5-2FC5-0CAF-DF18A12EF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19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514" y="5365609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4408743" y="5137630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2619778" y="5632966"/>
            <a:ext cx="2986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ACAA599-7E96-C543-7DEE-938321F67450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7AB9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17AB9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7C2DB8B-A6B6-AA93-CE2B-A9C30AE2D708}"/>
              </a:ext>
            </a:extLst>
          </p:cNvPr>
          <p:cNvGrpSpPr/>
          <p:nvPr/>
        </p:nvGrpSpPr>
        <p:grpSpPr>
          <a:xfrm>
            <a:off x="491034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F8F2D84-6E32-5392-DC6F-B5BFD9088DB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Organigramme : Terminateur 21">
              <a:extLst>
                <a:ext uri="{FF2B5EF4-FFF2-40B4-BE49-F238E27FC236}">
                  <a16:creationId xmlns:a16="http://schemas.microsoft.com/office/drawing/2014/main" id="{1413CEDA-8ACE-5FF1-6906-DD99C4A871C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73BCB77B-BF5C-4AB3-1083-710339C13A22}"/>
                </a:ext>
              </a:extLst>
            </p:cNvPr>
            <p:cNvSpPr txBox="1">
              <a:spLocks/>
            </p:cNvSpPr>
            <p:nvPr/>
          </p:nvSpPr>
          <p:spPr>
            <a:xfrm>
              <a:off x="818669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حل المسائل (المقارنة)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060D39E-62A3-30CF-60E2-D283860EBDBE}"/>
              </a:ext>
            </a:extLst>
          </p:cNvPr>
          <p:cNvGrpSpPr/>
          <p:nvPr/>
        </p:nvGrpSpPr>
        <p:grpSpPr>
          <a:xfrm>
            <a:off x="509009" y="245440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24F36A8-5338-5FEF-B1C9-6D560DFE70C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92F9F3E6-35CE-0823-2E60-D88F5866C95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2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BE39C6CD-6CC4-2F66-80F7-185C3B14957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2BBBE96-A8A5-D7A8-F6D6-31153643E795}"/>
              </a:ext>
            </a:extLst>
          </p:cNvPr>
          <p:cNvGrpSpPr/>
          <p:nvPr/>
        </p:nvGrpSpPr>
        <p:grpSpPr>
          <a:xfrm>
            <a:off x="4481430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DD11EB5-4E29-16F0-9C85-D59C70FD31B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FC00EFBD-1614-D254-FA43-4518DBC270F2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3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1BE46F2B-47AE-A54B-CA6E-471272FB24E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الضرب على السطر (1) 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BCEFD4F0-2110-54EA-BB2D-82D70BC91DF6}"/>
              </a:ext>
            </a:extLst>
          </p:cNvPr>
          <p:cNvGrpSpPr/>
          <p:nvPr/>
        </p:nvGrpSpPr>
        <p:grpSpPr>
          <a:xfrm>
            <a:off x="4522877" y="245377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B06A404E-FB4D-C827-57FC-373E74DD45B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C86F9F47-97EC-75B2-F101-48A2394F55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3C78AFC7-73E0-37DB-1D4D-1E5A52606968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F5B6C05E-2EAA-93CB-6826-9FA737944ED6}"/>
              </a:ext>
            </a:extLst>
          </p:cNvPr>
          <p:cNvSpPr txBox="1"/>
          <p:nvPr/>
        </p:nvSpPr>
        <p:spPr>
          <a:xfrm>
            <a:off x="4701939" y="294200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الضرب في العدد  10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CEE84E05-6190-87C0-9D9C-E1613D266948}"/>
              </a:ext>
            </a:extLst>
          </p:cNvPr>
          <p:cNvSpPr txBox="1"/>
          <p:nvPr/>
        </p:nvSpPr>
        <p:spPr>
          <a:xfrm>
            <a:off x="625083" y="2915834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الضرب في مضاعفات العدد 10</a:t>
            </a:r>
          </a:p>
        </p:txBody>
      </p:sp>
    </p:spTree>
    <p:extLst>
      <p:ext uri="{BB962C8B-B14F-4D97-AF65-F5344CB8AC3E}">
        <p14:creationId xmlns:p14="http://schemas.microsoft.com/office/powerpoint/2010/main" val="427278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دروس الأسبوع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19256F-A014-3E3D-B49C-8C55A9DE3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7" y="2463282"/>
            <a:ext cx="2817199" cy="39095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87B4A33-BCBA-B216-0E9E-2B74DCF0C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554" y="2463283"/>
            <a:ext cx="2817199" cy="390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84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Arial" panose="020B0604020202020204" pitchFamily="34" charset="0"/>
                  </a:rPr>
                  <a:t>18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150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800808" y="3303020"/>
            <a:ext cx="5759988" cy="1697013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6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F24C40DE-6E7F-9B2E-84AB-58F6E940FAEE}"/>
              </a:ext>
            </a:extLst>
          </p:cNvPr>
          <p:cNvSpPr txBox="1"/>
          <p:nvPr/>
        </p:nvSpPr>
        <p:spPr>
          <a:xfrm>
            <a:off x="1531961" y="3357270"/>
            <a:ext cx="5485757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 من رقمين والعدد 10؛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 من رقم وعدد مضاعف لـــــــ 10؛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جداء عدد من رقم وعدد من رقمين على السطر؛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المقارنة باستخدام نموذج الأشرطة؛ </a:t>
            </a:r>
          </a:p>
        </p:txBody>
      </p:sp>
    </p:spTree>
    <p:extLst>
      <p:ext uri="{BB962C8B-B14F-4D97-AF65-F5344CB8AC3E}">
        <p14:creationId xmlns:p14="http://schemas.microsoft.com/office/powerpoint/2010/main" val="407484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72440AFD-7330-F2C2-AA9F-54E283C1EA3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B2BEE3-77B7-7389-DD5B-F927651D85D8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DE9C5AC6-C010-5947-0C24-A005B2FC5769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F0779E1-E287-B35E-04F3-5A4DFEEB383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0F8E965-5FDA-644C-105C-5CB5456A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42008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36D8261-6C8E-E758-B065-12A88BA75091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B99BB7-6857-EB72-5DD6-EB56BBA10D9C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68204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3491021" y="876816"/>
            <a:ext cx="458578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يا أصدقاء. اليوم، سنراجع دروس الأسبوع.</a:t>
            </a:r>
          </a:p>
          <a:p>
            <a:pPr marL="609630" marR="0" lvl="2" indent="0" algn="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64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070FBB4-6B53-9088-D312-F6681C9A6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0453" y="2081632"/>
            <a:ext cx="3269824" cy="43618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5C53970-908D-D37E-8B4B-82CE9D024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503" y="2081633"/>
            <a:ext cx="3269824" cy="4361801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7776692-4A05-E30C-2DEF-097046E3E10B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كراساتكم، ص 73، سنصحح تمارين الواجب المنزلي.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A9BFBF-FA47-FB92-FCB7-6BC7D6F1F789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7BD0C97F-25DF-85DD-A8C9-BF4D2651FAF5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3BB8BE4-FC91-C890-0B21-FD87A3F7399C}"/>
              </a:ext>
            </a:extLst>
          </p:cNvPr>
          <p:cNvSpPr/>
          <p:nvPr/>
        </p:nvSpPr>
        <p:spPr>
          <a:xfrm>
            <a:off x="1576883" y="4376062"/>
            <a:ext cx="3020272" cy="1890850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47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8C9AE-1369-CD9B-21C6-B85F9482B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7F88C3C2-D192-C8D3-7472-4CA42A352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263" y="1941850"/>
            <a:ext cx="6245475" cy="4149955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7F47FE-0490-5CC9-A1EB-2EFDAD621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A517EC3-D488-295F-246E-E207640437F9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2 لديكم دقيقتان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37C1E2D-295E-E0FC-335F-8573ED9B3BED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B628C6-2648-ADA4-2308-69D959D59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54E5240-885B-BF85-B7A1-3992B40CB6B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DA48636-CBD0-266F-A52E-D715A831C7FC}"/>
              </a:ext>
            </a:extLst>
          </p:cNvPr>
          <p:cNvSpPr/>
          <p:nvPr/>
        </p:nvSpPr>
        <p:spPr>
          <a:xfrm>
            <a:off x="1959430" y="4156788"/>
            <a:ext cx="1754155" cy="2752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35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DD0B17-9F9F-E28D-BD86-1D619980360A}"/>
              </a:ext>
            </a:extLst>
          </p:cNvPr>
          <p:cNvSpPr/>
          <p:nvPr/>
        </p:nvSpPr>
        <p:spPr>
          <a:xfrm>
            <a:off x="1962539" y="4523790"/>
            <a:ext cx="1097902" cy="2752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17F504-F0A7-74A5-D0E8-B3AF809AA45C}"/>
              </a:ext>
            </a:extLst>
          </p:cNvPr>
          <p:cNvSpPr txBox="1"/>
          <p:nvPr/>
        </p:nvSpPr>
        <p:spPr>
          <a:xfrm>
            <a:off x="4460034" y="4282753"/>
            <a:ext cx="3021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Aptos" panose="02110004020202020204"/>
              </a:rPr>
              <a:t>35 – 19 = 16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7443DEE-DB4F-C982-3EA5-0C1ECA7CD4C8}"/>
              </a:ext>
            </a:extLst>
          </p:cNvPr>
          <p:cNvSpPr txBox="1"/>
          <p:nvPr/>
        </p:nvSpPr>
        <p:spPr>
          <a:xfrm>
            <a:off x="5169159" y="5561045"/>
            <a:ext cx="522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CA400C9-94DE-BC38-C49B-AF57A0EA9F74}"/>
              </a:ext>
            </a:extLst>
          </p:cNvPr>
          <p:cNvCxnSpPr/>
          <p:nvPr/>
        </p:nvCxnSpPr>
        <p:spPr>
          <a:xfrm>
            <a:off x="3107091" y="4771049"/>
            <a:ext cx="643812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C94F17CD-3528-4A15-A674-603367731829}"/>
              </a:ext>
            </a:extLst>
          </p:cNvPr>
          <p:cNvSpPr txBox="1"/>
          <p:nvPr/>
        </p:nvSpPr>
        <p:spPr>
          <a:xfrm>
            <a:off x="3265714" y="4432040"/>
            <a:ext cx="30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0462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افتتاح الدرس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67127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897233-273D-A04C-173D-33B4248E56BA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56550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BFB-8C98-A0D1-DB04-7C2B0637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26EF5640-37C8-C782-A0E5-D848ED0CCAEC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3EEC42E-A6C6-D18A-8612-856F968A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9F2830E-31A5-AB25-32F2-40A57316F2A1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15.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28C552-0EC7-A3F4-7C13-BFFF02492619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18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AE3BA0-C604-14F2-18F3-51FFE0A42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2001" y="1635555"/>
            <a:ext cx="3496656" cy="479905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AEA0D51-A63C-9CC9-E6DC-2F23E7CD0475}"/>
              </a:ext>
            </a:extLst>
          </p:cNvPr>
          <p:cNvSpPr/>
          <p:nvPr/>
        </p:nvSpPr>
        <p:spPr>
          <a:xfrm>
            <a:off x="2884715" y="4761719"/>
            <a:ext cx="3037114" cy="359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407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45EF38-DD3A-E351-3466-E42A5B298FEE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لإنجاز العمليات التالية. 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92D286E1-0AC9-B027-E2A9-66E1E60F50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D2CCEB-38F5-1D97-4873-D64AF6C33D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920482"/>
            <a:ext cx="7557025" cy="92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8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8E3493C8-F5EB-6347-C8F6-D3C65F789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11151"/>
            <a:ext cx="7557025" cy="929737"/>
          </a:xfrm>
          <a:prstGeom prst="rect">
            <a:avLst/>
          </a:prstGeom>
        </p:spPr>
      </p:pic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BC7997F-654B-B060-4459-EFBA1D3D8284}"/>
              </a:ext>
            </a:extLst>
          </p:cNvPr>
          <p:cNvGrpSpPr/>
          <p:nvPr/>
        </p:nvGrpSpPr>
        <p:grpSpPr>
          <a:xfrm>
            <a:off x="556096" y="113283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C0E1A96-46FE-70AA-F607-9771058F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9F411FB-C8D4-E67C-6A54-A4F842BBEFA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65EA188B-BF8F-8E53-D6D9-4FC296992237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BD1DDD7-518D-5997-E413-54C2F05AEC30}"/>
              </a:ext>
            </a:extLst>
          </p:cNvPr>
          <p:cNvSpPr txBox="1"/>
          <p:nvPr/>
        </p:nvSpPr>
        <p:spPr>
          <a:xfrm>
            <a:off x="1851281" y="3418117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880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126E34E-9DA6-16B8-3A5B-F48263DB712D}"/>
              </a:ext>
            </a:extLst>
          </p:cNvPr>
          <p:cNvSpPr txBox="1"/>
          <p:nvPr/>
        </p:nvSpPr>
        <p:spPr>
          <a:xfrm>
            <a:off x="3543862" y="3015343"/>
            <a:ext cx="683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380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166F974-40E4-419A-643E-A488123C21D3}"/>
              </a:ext>
            </a:extLst>
          </p:cNvPr>
          <p:cNvSpPr txBox="1"/>
          <p:nvPr/>
        </p:nvSpPr>
        <p:spPr>
          <a:xfrm>
            <a:off x="3549453" y="3418116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83CBC8-EC69-EC82-4164-945EFB0F94E5}"/>
              </a:ext>
            </a:extLst>
          </p:cNvPr>
          <p:cNvSpPr txBox="1"/>
          <p:nvPr/>
        </p:nvSpPr>
        <p:spPr>
          <a:xfrm>
            <a:off x="5219539" y="3015343"/>
            <a:ext cx="61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490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D6B235F-39DF-61B0-7BD8-AEF3138527BD}"/>
              </a:ext>
            </a:extLst>
          </p:cNvPr>
          <p:cNvSpPr txBox="1"/>
          <p:nvPr/>
        </p:nvSpPr>
        <p:spPr>
          <a:xfrm>
            <a:off x="5236740" y="3418116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570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DCD0C3F-71B5-8275-6D30-F4F6B73712F3}"/>
              </a:ext>
            </a:extLst>
          </p:cNvPr>
          <p:cNvSpPr txBox="1"/>
          <p:nvPr/>
        </p:nvSpPr>
        <p:spPr>
          <a:xfrm>
            <a:off x="6924024" y="3026228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350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D1E4DCC-4F34-A0B6-539F-87DAD25812C2}"/>
              </a:ext>
            </a:extLst>
          </p:cNvPr>
          <p:cNvSpPr txBox="1"/>
          <p:nvPr/>
        </p:nvSpPr>
        <p:spPr>
          <a:xfrm>
            <a:off x="6902252" y="3418115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600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785A42B-C09F-673D-CEC0-3D8B98043AB3}"/>
              </a:ext>
            </a:extLst>
          </p:cNvPr>
          <p:cNvSpPr txBox="1"/>
          <p:nvPr/>
        </p:nvSpPr>
        <p:spPr>
          <a:xfrm>
            <a:off x="1829508" y="3004458"/>
            <a:ext cx="619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160</a:t>
            </a:r>
          </a:p>
        </p:txBody>
      </p:sp>
    </p:spTree>
    <p:extLst>
      <p:ext uri="{BB962C8B-B14F-4D97-AF65-F5344CB8AC3E}">
        <p14:creationId xmlns:p14="http://schemas.microsoft.com/office/powerpoint/2010/main" val="177593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033921" y="3000990"/>
            <a:ext cx="4627471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11406" y="3450064"/>
            <a:ext cx="631873" cy="631873"/>
          </a:xfrm>
          <a:prstGeom prst="rect">
            <a:avLst/>
          </a:prstGeom>
        </p:spPr>
      </p:pic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487E5B-DD80-1C68-CFEF-440E2BBB8D90}"/>
              </a:ext>
            </a:extLst>
          </p:cNvPr>
          <p:cNvSpPr txBox="1"/>
          <p:nvPr/>
        </p:nvSpPr>
        <p:spPr>
          <a:xfrm>
            <a:off x="2113934" y="3506415"/>
            <a:ext cx="38050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حساب جداء عدد من رقمين والعدد 10</a:t>
            </a:r>
          </a:p>
        </p:txBody>
      </p:sp>
    </p:spTree>
    <p:extLst>
      <p:ext uri="{BB962C8B-B14F-4D97-AF65-F5344CB8AC3E}">
        <p14:creationId xmlns:p14="http://schemas.microsoft.com/office/powerpoint/2010/main" val="175779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04CE-040C-FB48-49D5-02DD11A9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A0A363C-40A7-AE01-798D-967EBC138EAC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4A5ABF-02C8-FFAB-DC08-20BD4F56A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4CEC71-723E-BA12-1954-3184D643B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013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F59EC-58C6-348A-EE8D-5911D84B3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257E44-E897-6425-9F7F-51B0D8A84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8EA47B28-8E5C-06EF-D431-B6428BB68C24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على الألواح جداء العددين.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E1CD11-1A5D-7E62-D6C8-62A3AD2129B4}"/>
              </a:ext>
            </a:extLst>
          </p:cNvPr>
          <p:cNvSpPr txBox="1"/>
          <p:nvPr/>
        </p:nvSpPr>
        <p:spPr>
          <a:xfrm>
            <a:off x="2802289" y="2918222"/>
            <a:ext cx="360783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chemeClr val="accent1"/>
                </a:solidFill>
              </a:rPr>
              <a:t>32 x 10 =</a:t>
            </a:r>
            <a:r>
              <a:rPr lang="fr-MA" sz="5400" b="1" dirty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14709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48B7E-7DE5-3117-26FE-12D40E076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9A59A5C-8550-5C44-F459-3358FDADCE8C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5544C0-1C5D-1A64-7F53-9EC33DE42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B47BD1-BFDD-CDCA-1C8A-8F0B88BC9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2997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174BA-3AE9-6556-5CDB-8782E0DEB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94B135-DACC-97EE-85DB-5C129ABBD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E3F37CF-CA5B-17EA-1085-F8042D400593}"/>
              </a:ext>
            </a:extLst>
          </p:cNvPr>
          <p:cNvSpPr txBox="1"/>
          <p:nvPr/>
        </p:nvSpPr>
        <p:spPr>
          <a:xfrm>
            <a:off x="176244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1B1E509-FE3A-7043-01E4-A51EB5C46E01}"/>
              </a:ext>
            </a:extLst>
          </p:cNvPr>
          <p:cNvSpPr txBox="1"/>
          <p:nvPr/>
        </p:nvSpPr>
        <p:spPr>
          <a:xfrm>
            <a:off x="2429063" y="2918222"/>
            <a:ext cx="4214331" cy="1021556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5400" b="1" dirty="0">
                <a:solidFill>
                  <a:srgbClr val="C00000"/>
                </a:solidFill>
              </a:rPr>
              <a:t>32</a:t>
            </a:r>
            <a:r>
              <a:rPr lang="fr-MA" sz="5400" b="1" dirty="0">
                <a:solidFill>
                  <a:schemeClr val="accent1"/>
                </a:solidFill>
              </a:rPr>
              <a:t> x 1</a:t>
            </a:r>
            <a:r>
              <a:rPr lang="fr-MA" sz="5400" b="1" dirty="0">
                <a:solidFill>
                  <a:schemeClr val="accent6"/>
                </a:solidFill>
              </a:rPr>
              <a:t>0</a:t>
            </a:r>
            <a:r>
              <a:rPr lang="fr-MA" sz="5400" b="1" dirty="0">
                <a:solidFill>
                  <a:schemeClr val="accent1"/>
                </a:solidFill>
              </a:rPr>
              <a:t> =</a:t>
            </a:r>
            <a:r>
              <a:rPr lang="fr-MA" sz="5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MA" sz="5400" b="1" dirty="0">
                <a:solidFill>
                  <a:srgbClr val="C00000"/>
                </a:solidFill>
              </a:rPr>
              <a:t>32</a:t>
            </a:r>
            <a:r>
              <a:rPr lang="fr-MA" sz="54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7" name="Parenthèse fermante 6">
            <a:extLst>
              <a:ext uri="{FF2B5EF4-FFF2-40B4-BE49-F238E27FC236}">
                <a16:creationId xmlns:a16="http://schemas.microsoft.com/office/drawing/2014/main" id="{5689394C-4373-97C3-130D-5C683D58237C}"/>
              </a:ext>
            </a:extLst>
          </p:cNvPr>
          <p:cNvSpPr/>
          <p:nvPr/>
        </p:nvSpPr>
        <p:spPr>
          <a:xfrm rot="16200000">
            <a:off x="4126075" y="1483253"/>
            <a:ext cx="369333" cy="2855167"/>
          </a:xfrm>
          <a:prstGeom prst="rightBracke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Parenthèse fermante 7">
            <a:extLst>
              <a:ext uri="{FF2B5EF4-FFF2-40B4-BE49-F238E27FC236}">
                <a16:creationId xmlns:a16="http://schemas.microsoft.com/office/drawing/2014/main" id="{28E27DD8-4FF7-EBCC-C673-C11D2E056A0B}"/>
              </a:ext>
            </a:extLst>
          </p:cNvPr>
          <p:cNvSpPr/>
          <p:nvPr/>
        </p:nvSpPr>
        <p:spPr>
          <a:xfrm rot="16200000" flipH="1">
            <a:off x="5177327" y="3000256"/>
            <a:ext cx="369333" cy="1816356"/>
          </a:xfrm>
          <a:prstGeom prst="rightBracke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40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algn="r" defTabSz="914400" rtl="1" eaLnBrk="1" latinLnBrk="0" hangingPunct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فيديو نمذجة الدرس 1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5" name="Image 4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AE54AEE-1454-DD0E-4D91-4954F87960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4" name="MATHS_N2_P4_SEM1_S1_V1 (1)">
            <a:hlinkClick r:id="" action="ppaction://media"/>
            <a:extLst>
              <a:ext uri="{FF2B5EF4-FFF2-40B4-BE49-F238E27FC236}">
                <a16:creationId xmlns:a16="http://schemas.microsoft.com/office/drawing/2014/main" id="{5CCBACF2-EC49-D4F5-B81F-54DF035E46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4822" y="1745691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52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56E6E-B7CD-1A0A-39DE-33194237A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41E4202-DED0-1137-F3D1-98D73C914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7792" y="2146503"/>
            <a:ext cx="3098919" cy="430047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BB7A0EE-253E-89E5-DCA2-8A20426C8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732" y="2146504"/>
            <a:ext cx="3098919" cy="4300479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15C9AFE-CD92-B5C4-1E7A-7A94BAE013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7D13019D-B90E-1F68-B01F-A2CEA2FD3188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74. أنجزوا النشاط 1.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55B3A4F-D2BB-17CC-10D3-7DBC991435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B7B99146-D51D-5B57-9B99-F8283EC6C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6BC92FB-11AD-4B09-803B-D81E1209212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902F94EC-99E4-2D91-DCF8-B7501026E063}"/>
              </a:ext>
            </a:extLst>
          </p:cNvPr>
          <p:cNvSpPr/>
          <p:nvPr/>
        </p:nvSpPr>
        <p:spPr>
          <a:xfrm>
            <a:off x="4639351" y="2593909"/>
            <a:ext cx="2685180" cy="12596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30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1DAC9-6579-2479-6CD7-E486DC7D0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BADF4CEF-41F8-55B9-D7D0-74A7B9E513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135081"/>
            <a:ext cx="6870023" cy="3446255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32EBBD-442F-8264-116B-62A506B4C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4722928F-D9E9-5D0F-6BB7-94EB8B1FA267}"/>
              </a:ext>
            </a:extLst>
          </p:cNvPr>
          <p:cNvSpPr>
            <a:spLocks/>
          </p:cNvSpPr>
          <p:nvPr/>
        </p:nvSpPr>
        <p:spPr>
          <a:xfrm>
            <a:off x="722662" y="882652"/>
            <a:ext cx="6829568" cy="570609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75348AD-AA6A-8FDE-7DB6-A223EBB7BE7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4E898EA5-A12E-CFB9-E0E5-D1E83309F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EE1B81F3-7267-D0BF-CC31-CA1BAAF197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6C44F1BE-B84B-E0EE-00AE-B3C76A0AA34C}"/>
              </a:ext>
            </a:extLst>
          </p:cNvPr>
          <p:cNvSpPr txBox="1"/>
          <p:nvPr/>
        </p:nvSpPr>
        <p:spPr>
          <a:xfrm>
            <a:off x="3172929" y="3946850"/>
            <a:ext cx="59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230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5C9838-D07F-3B56-959E-71AA26FF379F}"/>
              </a:ext>
            </a:extLst>
          </p:cNvPr>
          <p:cNvSpPr txBox="1"/>
          <p:nvPr/>
        </p:nvSpPr>
        <p:spPr>
          <a:xfrm>
            <a:off x="6563047" y="3147526"/>
            <a:ext cx="59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470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EA413F3-C371-68D9-A2BE-3968A7B5D625}"/>
              </a:ext>
            </a:extLst>
          </p:cNvPr>
          <p:cNvSpPr txBox="1"/>
          <p:nvPr/>
        </p:nvSpPr>
        <p:spPr>
          <a:xfrm>
            <a:off x="3194698" y="4780386"/>
            <a:ext cx="59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500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164515E-4FE8-A38D-4923-FBEA08F770AE}"/>
              </a:ext>
            </a:extLst>
          </p:cNvPr>
          <p:cNvSpPr txBox="1"/>
          <p:nvPr/>
        </p:nvSpPr>
        <p:spPr>
          <a:xfrm>
            <a:off x="6516394" y="3940629"/>
            <a:ext cx="59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800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E8B1FAF-FF4A-425F-ED22-7719129D2EE4}"/>
              </a:ext>
            </a:extLst>
          </p:cNvPr>
          <p:cNvSpPr txBox="1"/>
          <p:nvPr/>
        </p:nvSpPr>
        <p:spPr>
          <a:xfrm>
            <a:off x="6538163" y="4774165"/>
            <a:ext cx="59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190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30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3DDDC-267C-862F-25F0-5A2B8E166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69D5761-0066-DA70-2252-5D4394B8060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1DB0F9-F273-1431-8578-2CDDBD1710E8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400938-8620-21C0-30F3-683DE9AF4F1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CE0633-C8F2-A9F0-1187-2D5FF1F710FA}"/>
              </a:ext>
            </a:extLst>
          </p:cNvPr>
          <p:cNvSpPr txBox="1"/>
          <p:nvPr/>
        </p:nvSpPr>
        <p:spPr>
          <a:xfrm>
            <a:off x="2501900" y="3516748"/>
            <a:ext cx="3167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حساب جداء عدد من رقم </a:t>
            </a:r>
          </a:p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وعدد مضاعف 10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F51AE18B-9B24-865E-7512-43F467EC8A01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278A67C-9A2B-CC29-3BD5-2193215A57FF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4574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2EEA3-AD4D-6584-2A22-F3A2F3246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0BC16A-C15B-EF81-B6DC-7014D4962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9979E70-5F36-32A0-7120-54E8CE1ECF6F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على الألواح جداء العددين.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1FB0EB-41DA-9E1C-3363-C85DB46B0A76}"/>
              </a:ext>
            </a:extLst>
          </p:cNvPr>
          <p:cNvSpPr txBox="1"/>
          <p:nvPr/>
        </p:nvSpPr>
        <p:spPr>
          <a:xfrm>
            <a:off x="2802289" y="2918222"/>
            <a:ext cx="3607839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 x 40 =</a:t>
            </a:r>
            <a:r>
              <a: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418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030EE-684C-A09F-9C61-F837AD073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49421D0-6BAC-6AA2-EE0A-B27480FDB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DFACF2-D230-FE0A-B64B-1CAD4E455481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E2FE58-C8BF-9A07-31DE-5B907F6E08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0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6807B-A858-5A15-4B5A-DE2061900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C33E8A6-6520-B6EC-9CD1-B9006C201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B886DD-4844-6766-324C-CBB524A95F15}"/>
              </a:ext>
            </a:extLst>
          </p:cNvPr>
          <p:cNvSpPr txBox="1"/>
          <p:nvPr/>
        </p:nvSpPr>
        <p:spPr>
          <a:xfrm>
            <a:off x="176244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B436EEA-1757-E327-8C39-31AB5A0EAFEE}"/>
              </a:ext>
            </a:extLst>
          </p:cNvPr>
          <p:cNvSpPr txBox="1"/>
          <p:nvPr/>
        </p:nvSpPr>
        <p:spPr>
          <a:xfrm>
            <a:off x="2259870" y="3287483"/>
            <a:ext cx="44625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b="1" dirty="0">
                <a:solidFill>
                  <a:srgbClr val="C00000"/>
                </a:solidFill>
              </a:rPr>
              <a:t>7</a:t>
            </a:r>
            <a:r>
              <a:rPr lang="fr-MA" sz="6000" b="1" dirty="0">
                <a:solidFill>
                  <a:srgbClr val="156082"/>
                </a:solidFill>
              </a:rPr>
              <a:t> x </a:t>
            </a:r>
            <a:r>
              <a:rPr lang="fr-MA" sz="6000" b="1" dirty="0">
                <a:solidFill>
                  <a:srgbClr val="C00000"/>
                </a:solidFill>
              </a:rPr>
              <a:t>4</a:t>
            </a:r>
            <a:r>
              <a:rPr lang="fr-MA" sz="6000" b="1" dirty="0">
                <a:solidFill>
                  <a:schemeClr val="accent6"/>
                </a:solidFill>
              </a:rPr>
              <a:t>0</a:t>
            </a:r>
            <a:r>
              <a:rPr lang="fr-MA" sz="6000" b="1" dirty="0">
                <a:solidFill>
                  <a:srgbClr val="156082"/>
                </a:solidFill>
              </a:rPr>
              <a:t> =</a:t>
            </a:r>
            <a:r>
              <a:rPr lang="fr-MA" sz="6000" b="1" dirty="0">
                <a:solidFill>
                  <a:srgbClr val="C00000"/>
                </a:solidFill>
              </a:rPr>
              <a:t>28</a:t>
            </a:r>
            <a:r>
              <a:rPr lang="fr-MA" sz="6000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7" name="Parenthèse fermante 6">
            <a:extLst>
              <a:ext uri="{FF2B5EF4-FFF2-40B4-BE49-F238E27FC236}">
                <a16:creationId xmlns:a16="http://schemas.microsoft.com/office/drawing/2014/main" id="{22773E5F-6629-6CB1-4EC4-8041C5332382}"/>
              </a:ext>
            </a:extLst>
          </p:cNvPr>
          <p:cNvSpPr/>
          <p:nvPr/>
        </p:nvSpPr>
        <p:spPr>
          <a:xfrm rot="16200000">
            <a:off x="2921459" y="2766633"/>
            <a:ext cx="393289" cy="1052586"/>
          </a:xfrm>
          <a:prstGeom prst="rightBracke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>
              <a:ln>
                <a:solidFill>
                  <a:srgbClr val="156082"/>
                </a:solidFill>
              </a:ln>
              <a:solidFill>
                <a:schemeClr val="accent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EB189A7-BA45-8F67-9D68-3564D8B56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648" y="2724150"/>
            <a:ext cx="2469492" cy="726942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BF3646-0F48-6AD8-FB73-4A23281944F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659073" flipV="1">
            <a:off x="3965057" y="4040633"/>
            <a:ext cx="2040903" cy="72716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933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610DEC5B-C29E-AC58-7F35-F62D9F2B10D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6D0CBA-0E59-95E6-4BC1-56C3906D8F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4" name="MATHS-N2_P4_SEM1_S2 (1)">
            <a:hlinkClick r:id="" action="ppaction://media"/>
            <a:extLst>
              <a:ext uri="{FF2B5EF4-FFF2-40B4-BE49-F238E27FC236}">
                <a16:creationId xmlns:a16="http://schemas.microsoft.com/office/drawing/2014/main" id="{55C7EF7E-DBF1-6EB4-FF5A-64557FEE51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73040" y="2145277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6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8F8EC-1AF4-FF42-8F35-E47623459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854DFF3-D3E2-FF39-ABA0-9FB0FBE9D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127" y="1707543"/>
            <a:ext cx="3408811" cy="4730527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4D02C-D412-7E34-C638-41617FE73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C606A8-4EFE-08A4-0E76-69D93C9BE5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528B03EB-63E6-C72B-673D-885F2F77BFCA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النشاط2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DABB2EA-5BB6-C504-CD88-641448C57E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0E976E-3DEF-F6AC-569B-DC7044AEB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F56D33D-50E5-85B3-8E99-2BB9FB1F95C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55EFDAF-0985-495C-A4E0-F8F9FCC2750B}"/>
              </a:ext>
            </a:extLst>
          </p:cNvPr>
          <p:cNvSpPr/>
          <p:nvPr/>
        </p:nvSpPr>
        <p:spPr>
          <a:xfrm>
            <a:off x="2373238" y="3627033"/>
            <a:ext cx="3007255" cy="13114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168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A3AB8-C981-55BC-8020-A923155DA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DBB2982E-4631-7EDF-841F-55430C98896C}"/>
              </a:ext>
            </a:extLst>
          </p:cNvPr>
          <p:cNvSpPr>
            <a:spLocks/>
          </p:cNvSpPr>
          <p:nvPr/>
        </p:nvSpPr>
        <p:spPr>
          <a:xfrm>
            <a:off x="635239" y="89020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EC1D1C-87DA-1B07-D396-2A502D771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0ABDBB6-5DFF-311A-A523-A409A08A61C4}"/>
              </a:ext>
            </a:extLst>
          </p:cNvPr>
          <p:cNvGrpSpPr/>
          <p:nvPr/>
        </p:nvGrpSpPr>
        <p:grpSpPr>
          <a:xfrm>
            <a:off x="498947" y="1139728"/>
            <a:ext cx="558588" cy="625740"/>
            <a:chOff x="965530" y="5471175"/>
            <a:chExt cx="558588" cy="6257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DA1CA8A-0444-4B65-D18A-4A4487CE5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50635BD-4D8B-CF25-DE0D-4255D73940C2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8EA0416-5650-F91D-5FAF-73CB330FED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8327" y="2330914"/>
            <a:ext cx="6870023" cy="305458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B1F4D77-0E37-96BC-21AE-A907AF3A76FD}"/>
              </a:ext>
            </a:extLst>
          </p:cNvPr>
          <p:cNvSpPr txBox="1"/>
          <p:nvPr/>
        </p:nvSpPr>
        <p:spPr>
          <a:xfrm>
            <a:off x="3060957" y="3890869"/>
            <a:ext cx="59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3107B9A-7DBC-52DE-09AA-ADC418DF73A9}"/>
              </a:ext>
            </a:extLst>
          </p:cNvPr>
          <p:cNvSpPr txBox="1"/>
          <p:nvPr/>
        </p:nvSpPr>
        <p:spPr>
          <a:xfrm>
            <a:off x="6423082" y="3184855"/>
            <a:ext cx="59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120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1C90ED4-468D-926F-A54A-21B26B7E57E8}"/>
              </a:ext>
            </a:extLst>
          </p:cNvPr>
          <p:cNvSpPr txBox="1"/>
          <p:nvPr/>
        </p:nvSpPr>
        <p:spPr>
          <a:xfrm>
            <a:off x="3082726" y="4584443"/>
            <a:ext cx="59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200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EF886A6-7ECF-B259-DA89-392189F5AB55}"/>
              </a:ext>
            </a:extLst>
          </p:cNvPr>
          <p:cNvSpPr txBox="1"/>
          <p:nvPr/>
        </p:nvSpPr>
        <p:spPr>
          <a:xfrm>
            <a:off x="6404422" y="3884648"/>
            <a:ext cx="59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180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4B606F-41C5-EF1B-E229-16240FA321CC}"/>
              </a:ext>
            </a:extLst>
          </p:cNvPr>
          <p:cNvSpPr txBox="1"/>
          <p:nvPr/>
        </p:nvSpPr>
        <p:spPr>
          <a:xfrm>
            <a:off x="6426191" y="4578222"/>
            <a:ext cx="59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80</a:t>
            </a:r>
          </a:p>
        </p:txBody>
      </p:sp>
    </p:spTree>
    <p:extLst>
      <p:ext uri="{BB962C8B-B14F-4D97-AF65-F5344CB8AC3E}">
        <p14:creationId xmlns:p14="http://schemas.microsoft.com/office/powerpoint/2010/main" val="347511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2B2E-0CE3-3963-6EDF-C8DC5F6A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4D53C07-5848-228E-9403-7B04AAC2944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3DC92-7C73-0B86-5956-80F3ADB3024F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904443-EBD8-B5C8-F078-78B24CDDC06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4F3FCE-D09A-F05E-6F62-BAB8D0105BDF}"/>
              </a:ext>
            </a:extLst>
          </p:cNvPr>
          <p:cNvSpPr txBox="1"/>
          <p:nvPr/>
        </p:nvSpPr>
        <p:spPr>
          <a:xfrm>
            <a:off x="2501900" y="3516748"/>
            <a:ext cx="3167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حساب جداء عدد من رقم وعدد من رقمين على السطر.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C78F2837-69EE-3677-0DD0-CC81DDE593C2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3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DC9FDE-1C17-D265-81AB-3CC892B8A65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52882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A3B64-5C93-AFEC-4771-9DF35101E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BDAEC6-59B6-CD2C-738B-A949A4BB5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F482E2-2794-AB9F-4D4A-BEA9082F0C04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CC6EAD-79A1-01F3-CF32-3B435BAE5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4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4AABB-14B8-C6B7-70D0-F5FA0A682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CB2733-ABC1-3E63-3000-329171A47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7" name="ZoneTexte 2">
            <a:extLst>
              <a:ext uri="{FF2B5EF4-FFF2-40B4-BE49-F238E27FC236}">
                <a16:creationId xmlns:a16="http://schemas.microsoft.com/office/drawing/2014/main" id="{C4F2AB78-A7AB-3CC9-6B09-36F8F0E40F73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فككوا العدد المكون من رقمين واكتبوا الجداءين فقط.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9473E8DE-29A7-C935-001D-9DD08B95DE97}"/>
              </a:ext>
            </a:extLst>
          </p:cNvPr>
          <p:cNvSpPr txBox="1"/>
          <p:nvPr/>
        </p:nvSpPr>
        <p:spPr>
          <a:xfrm>
            <a:off x="1459965" y="3087534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2 x 73 =  </a:t>
            </a:r>
            <a:r>
              <a:rPr lang="fr-MA" sz="4800" dirty="0">
                <a:solidFill>
                  <a:srgbClr val="C00000"/>
                </a:solidFill>
              </a:rPr>
              <a:t>.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fr-MA" sz="4800" dirty="0">
                <a:solidFill>
                  <a:srgbClr val="C00000"/>
                </a:solidFill>
              </a:rPr>
              <a:t>..</a:t>
            </a:r>
            <a:r>
              <a:rPr lang="fr-MA" sz="4800" dirty="0">
                <a:solidFill>
                  <a:schemeClr val="accent1"/>
                </a:solidFill>
              </a:rPr>
              <a:t>    +  </a:t>
            </a:r>
            <a:r>
              <a:rPr lang="fr-MA" sz="4800" dirty="0">
                <a:solidFill>
                  <a:srgbClr val="C00000"/>
                </a:solidFill>
              </a:rPr>
              <a:t>.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fr-MA" sz="4800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110" name="Rectangle : coins arrondis 109">
            <a:extLst>
              <a:ext uri="{FF2B5EF4-FFF2-40B4-BE49-F238E27FC236}">
                <a16:creationId xmlns:a16="http://schemas.microsoft.com/office/drawing/2014/main" id="{34028B68-EB26-1685-655F-DC0F2BB562DF}"/>
              </a:ext>
            </a:extLst>
          </p:cNvPr>
          <p:cNvSpPr/>
          <p:nvPr/>
        </p:nvSpPr>
        <p:spPr>
          <a:xfrm>
            <a:off x="3568777" y="3281083"/>
            <a:ext cx="1483725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C33BF0C1-A76A-6B02-2C9F-4453FB25374C}"/>
              </a:ext>
            </a:extLst>
          </p:cNvPr>
          <p:cNvSpPr/>
          <p:nvPr/>
        </p:nvSpPr>
        <p:spPr>
          <a:xfrm>
            <a:off x="5646721" y="3273463"/>
            <a:ext cx="1440640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51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37432-086F-74AB-7A2D-7B6FFEC71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712113B-1F99-E574-2F3B-E26624187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87944A7-C385-8A86-C3D2-9E40651683B1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7F3AB1-51B0-2CF7-C56A-1B8F47907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96C87-78B5-A200-4DED-F77B4822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471BC3-D9B3-1F27-F556-B04E8DFBE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74BB27B3-5D03-CAC3-BC37-7DD0BDF011E2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E2DF3C42-F29A-078D-3E7F-B0F06EA69973}"/>
              </a:ext>
            </a:extLst>
          </p:cNvPr>
          <p:cNvSpPr txBox="1"/>
          <p:nvPr/>
        </p:nvSpPr>
        <p:spPr>
          <a:xfrm>
            <a:off x="1459965" y="3087534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2 x 73 = </a:t>
            </a:r>
            <a:r>
              <a:rPr lang="fr-MA" sz="4400" dirty="0">
                <a:solidFill>
                  <a:srgbClr val="C00000"/>
                </a:solidFill>
              </a:rPr>
              <a:t>2</a:t>
            </a:r>
            <a:r>
              <a:rPr lang="fr-MA" sz="4400" dirty="0">
                <a:solidFill>
                  <a:schemeClr val="accent1"/>
                </a:solidFill>
              </a:rPr>
              <a:t> x </a:t>
            </a:r>
            <a:r>
              <a:rPr lang="fr-MA" sz="4400" dirty="0">
                <a:solidFill>
                  <a:srgbClr val="C00000"/>
                </a:solidFill>
              </a:rPr>
              <a:t>70</a:t>
            </a:r>
            <a:r>
              <a:rPr lang="fr-MA" sz="4400" dirty="0">
                <a:solidFill>
                  <a:schemeClr val="accent1"/>
                </a:solidFill>
              </a:rPr>
              <a:t>  </a:t>
            </a:r>
            <a:r>
              <a:rPr lang="fr-MA" sz="4800" dirty="0">
                <a:solidFill>
                  <a:schemeClr val="accent1"/>
                </a:solidFill>
              </a:rPr>
              <a:t>+  </a:t>
            </a:r>
            <a:r>
              <a:rPr lang="fr-MA" sz="4800" dirty="0">
                <a:solidFill>
                  <a:srgbClr val="C00000"/>
                </a:solidFill>
              </a:rPr>
              <a:t>2</a:t>
            </a:r>
            <a:r>
              <a:rPr lang="fr-MA" sz="4800" dirty="0">
                <a:solidFill>
                  <a:schemeClr val="accent1"/>
                </a:solidFill>
              </a:rPr>
              <a:t> x </a:t>
            </a:r>
            <a:r>
              <a:rPr lang="fr-MA" sz="48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08" name="Rectangle : coins arrondis 107">
            <a:extLst>
              <a:ext uri="{FF2B5EF4-FFF2-40B4-BE49-F238E27FC236}">
                <a16:creationId xmlns:a16="http://schemas.microsoft.com/office/drawing/2014/main" id="{CAD54F7B-18F0-515C-6C70-9A59C19357B1}"/>
              </a:ext>
            </a:extLst>
          </p:cNvPr>
          <p:cNvSpPr/>
          <p:nvPr/>
        </p:nvSpPr>
        <p:spPr>
          <a:xfrm>
            <a:off x="3568777" y="3281083"/>
            <a:ext cx="1483725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  <p:sp>
        <p:nvSpPr>
          <p:cNvPr id="109" name="Rectangle : coins arrondis 108">
            <a:extLst>
              <a:ext uri="{FF2B5EF4-FFF2-40B4-BE49-F238E27FC236}">
                <a16:creationId xmlns:a16="http://schemas.microsoft.com/office/drawing/2014/main" id="{2053CDAC-F693-2A97-B6A9-428654BD0D72}"/>
              </a:ext>
            </a:extLst>
          </p:cNvPr>
          <p:cNvSpPr/>
          <p:nvPr/>
        </p:nvSpPr>
        <p:spPr>
          <a:xfrm>
            <a:off x="5646721" y="3273463"/>
            <a:ext cx="1440640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11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B3055-CB09-B812-2EE8-492644E8F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0A8915-EF4F-B060-C138-EB2A11905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A1AF47A-F0A6-1141-F365-A88B2393B33B}"/>
              </a:ext>
            </a:extLst>
          </p:cNvPr>
          <p:cNvSpPr txBox="1"/>
          <p:nvPr/>
        </p:nvSpPr>
        <p:spPr>
          <a:xfrm>
            <a:off x="1459965" y="3087534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2 x 73 = </a:t>
            </a:r>
            <a:r>
              <a:rPr lang="fr-MA" sz="4400" dirty="0">
                <a:solidFill>
                  <a:schemeClr val="accent1"/>
                </a:solidFill>
              </a:rPr>
              <a:t>2 x 70  </a:t>
            </a:r>
            <a:r>
              <a:rPr lang="fr-MA" sz="4800" dirty="0">
                <a:solidFill>
                  <a:schemeClr val="accent1"/>
                </a:solidFill>
              </a:rPr>
              <a:t>+  2 x 3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1636235-14D3-7F6B-69AC-78FC60511036}"/>
              </a:ext>
            </a:extLst>
          </p:cNvPr>
          <p:cNvSpPr/>
          <p:nvPr/>
        </p:nvSpPr>
        <p:spPr>
          <a:xfrm>
            <a:off x="3568777" y="3281083"/>
            <a:ext cx="1483725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3E47D3-AD28-D627-176B-4E0A24638E3E}"/>
              </a:ext>
            </a:extLst>
          </p:cNvPr>
          <p:cNvSpPr/>
          <p:nvPr/>
        </p:nvSpPr>
        <p:spPr>
          <a:xfrm>
            <a:off x="5646721" y="3273463"/>
            <a:ext cx="1440640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5" name="ZoneTexte 2">
            <a:extLst>
              <a:ext uri="{FF2B5EF4-FFF2-40B4-BE49-F238E27FC236}">
                <a16:creationId xmlns:a16="http://schemas.microsoft.com/office/drawing/2014/main" id="{0EA7D970-8145-F778-D506-4F61FE2F5CF2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احسبوا الجداءين ومجموعهما.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F1BD507-7D25-E8E9-ABE5-D5727DA84808}"/>
              </a:ext>
            </a:extLst>
          </p:cNvPr>
          <p:cNvSpPr/>
          <p:nvPr/>
        </p:nvSpPr>
        <p:spPr>
          <a:xfrm>
            <a:off x="3807793" y="4110572"/>
            <a:ext cx="903546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B7E9F8-ED38-7247-4D83-91B1CA0A224D}"/>
              </a:ext>
            </a:extLst>
          </p:cNvPr>
          <p:cNvSpPr txBox="1"/>
          <p:nvPr/>
        </p:nvSpPr>
        <p:spPr>
          <a:xfrm>
            <a:off x="3722111" y="3997758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4400" dirty="0">
                <a:solidFill>
                  <a:srgbClr val="C00000"/>
                </a:solidFill>
              </a:rPr>
              <a:t>  …      </a:t>
            </a:r>
            <a:r>
              <a:rPr lang="fr-MA" sz="4400" dirty="0">
                <a:solidFill>
                  <a:schemeClr val="accent1"/>
                </a:solidFill>
              </a:rPr>
              <a:t>+</a:t>
            </a:r>
            <a:r>
              <a:rPr lang="fr-MA" sz="4400" dirty="0">
                <a:solidFill>
                  <a:srgbClr val="C00000"/>
                </a:solidFill>
              </a:rPr>
              <a:t>      .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C96621D-20E9-F97D-DA64-23BF4F36C53C}"/>
              </a:ext>
            </a:extLst>
          </p:cNvPr>
          <p:cNvSpPr/>
          <p:nvPr/>
        </p:nvSpPr>
        <p:spPr>
          <a:xfrm>
            <a:off x="5827094" y="4129622"/>
            <a:ext cx="781625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rgbClr val="C00000"/>
              </a:solidFill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30A06C9-305C-262A-D73C-2D8222EB2FD0}"/>
              </a:ext>
            </a:extLst>
          </p:cNvPr>
          <p:cNvCxnSpPr>
            <a:cxnSpLocks/>
          </p:cNvCxnSpPr>
          <p:nvPr/>
        </p:nvCxnSpPr>
        <p:spPr>
          <a:xfrm>
            <a:off x="4253564" y="3813694"/>
            <a:ext cx="0" cy="29479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AFECAA4-CD9C-7D1C-A823-03A1E639CEBE}"/>
              </a:ext>
            </a:extLst>
          </p:cNvPr>
          <p:cNvCxnSpPr>
            <a:cxnSpLocks/>
          </p:cNvCxnSpPr>
          <p:nvPr/>
        </p:nvCxnSpPr>
        <p:spPr>
          <a:xfrm>
            <a:off x="6200474" y="3818048"/>
            <a:ext cx="0" cy="29479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1DE00E88-AAF7-322C-686C-5CAE94DB0B5F}"/>
              </a:ext>
            </a:extLst>
          </p:cNvPr>
          <p:cNvCxnSpPr>
            <a:cxnSpLocks/>
          </p:cNvCxnSpPr>
          <p:nvPr/>
        </p:nvCxnSpPr>
        <p:spPr>
          <a:xfrm>
            <a:off x="4315831" y="4651641"/>
            <a:ext cx="854402" cy="54092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0B8281F-882E-F8EB-7701-F610E263597C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5173301" y="4650896"/>
            <a:ext cx="1044606" cy="56966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42369D6-F29A-FA68-0C95-770FF8AD767A}"/>
              </a:ext>
            </a:extLst>
          </p:cNvPr>
          <p:cNvSpPr/>
          <p:nvPr/>
        </p:nvSpPr>
        <p:spPr>
          <a:xfrm>
            <a:off x="4762665" y="5214341"/>
            <a:ext cx="945767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51DFECC-4C4B-8664-D0C1-4B94AB84CFE8}"/>
              </a:ext>
            </a:extLst>
          </p:cNvPr>
          <p:cNvSpPr txBox="1"/>
          <p:nvPr/>
        </p:nvSpPr>
        <p:spPr>
          <a:xfrm>
            <a:off x="4697756" y="5111326"/>
            <a:ext cx="1311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dirty="0">
                <a:solidFill>
                  <a:srgbClr val="C00000"/>
                </a:solidFill>
              </a:rPr>
              <a:t>  …</a:t>
            </a:r>
          </a:p>
        </p:txBody>
      </p:sp>
    </p:spTree>
    <p:extLst>
      <p:ext uri="{BB962C8B-B14F-4D97-AF65-F5344CB8AC3E}">
        <p14:creationId xmlns:p14="http://schemas.microsoft.com/office/powerpoint/2010/main" val="51104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CDF02-77A5-BAB5-2B1C-28BD892B4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E64E59-1EF2-83EC-05F4-01E6E32BA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E98BDE9-0C91-EBB0-2264-EE120276345D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E516EC-53D7-04A6-64CB-D61F01E12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6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5E956-0DEB-ECCC-FBEB-30F6A9B22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9B84D0-9F69-3406-D89B-E4A8DD599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960398D-FB2F-EC3B-30A2-3E084AD3A096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CC4F39-A779-F7A7-CE95-74A851C4720E}"/>
              </a:ext>
            </a:extLst>
          </p:cNvPr>
          <p:cNvSpPr txBox="1"/>
          <p:nvPr/>
        </p:nvSpPr>
        <p:spPr>
          <a:xfrm>
            <a:off x="1459965" y="3087534"/>
            <a:ext cx="641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800" dirty="0">
                <a:solidFill>
                  <a:schemeClr val="accent1"/>
                </a:solidFill>
              </a:rPr>
              <a:t>2 x 73 = </a:t>
            </a:r>
            <a:r>
              <a:rPr lang="fr-MA" sz="4400" dirty="0">
                <a:solidFill>
                  <a:schemeClr val="accent1"/>
                </a:solidFill>
              </a:rPr>
              <a:t>2 x 70  </a:t>
            </a:r>
            <a:r>
              <a:rPr lang="fr-MA" sz="4800" dirty="0">
                <a:solidFill>
                  <a:schemeClr val="accent1"/>
                </a:solidFill>
              </a:rPr>
              <a:t>+  2 x 3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38DDB67-53B2-34E2-CE8B-FE2B947C17F4}"/>
              </a:ext>
            </a:extLst>
          </p:cNvPr>
          <p:cNvSpPr/>
          <p:nvPr/>
        </p:nvSpPr>
        <p:spPr>
          <a:xfrm>
            <a:off x="3568777" y="3281083"/>
            <a:ext cx="1483725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F9C6D4-8A73-BB6C-C5EF-64986B3327FA}"/>
              </a:ext>
            </a:extLst>
          </p:cNvPr>
          <p:cNvSpPr/>
          <p:nvPr/>
        </p:nvSpPr>
        <p:spPr>
          <a:xfrm>
            <a:off x="5646721" y="3273463"/>
            <a:ext cx="1440640" cy="5212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chemeClr val="accent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99379F8-B8DA-80E1-52FA-9D23922DB9FE}"/>
              </a:ext>
            </a:extLst>
          </p:cNvPr>
          <p:cNvSpPr/>
          <p:nvPr/>
        </p:nvSpPr>
        <p:spPr>
          <a:xfrm>
            <a:off x="3807793" y="4110572"/>
            <a:ext cx="903546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88FF205-64B8-5DCE-B8C4-7C4A8C398DB2}"/>
              </a:ext>
            </a:extLst>
          </p:cNvPr>
          <p:cNvSpPr txBox="1"/>
          <p:nvPr/>
        </p:nvSpPr>
        <p:spPr>
          <a:xfrm>
            <a:off x="3722111" y="3997758"/>
            <a:ext cx="36020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sz="4400" dirty="0">
                <a:solidFill>
                  <a:srgbClr val="C00000"/>
                </a:solidFill>
              </a:rPr>
              <a:t>140    </a:t>
            </a:r>
            <a:r>
              <a:rPr lang="fr-MA" sz="4400" dirty="0">
                <a:solidFill>
                  <a:schemeClr val="accent1"/>
                </a:solidFill>
              </a:rPr>
              <a:t>+</a:t>
            </a:r>
            <a:r>
              <a:rPr lang="fr-MA" sz="4400" dirty="0">
                <a:solidFill>
                  <a:srgbClr val="C00000"/>
                </a:solidFill>
              </a:rPr>
              <a:t>     6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9FF4C06-70DC-7644-46DE-FCB75926A763}"/>
              </a:ext>
            </a:extLst>
          </p:cNvPr>
          <p:cNvSpPr/>
          <p:nvPr/>
        </p:nvSpPr>
        <p:spPr>
          <a:xfrm>
            <a:off x="5827094" y="4129622"/>
            <a:ext cx="781625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rgbClr val="C00000"/>
              </a:solidFill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299A36E-F4C2-152A-652F-51139F588028}"/>
              </a:ext>
            </a:extLst>
          </p:cNvPr>
          <p:cNvCxnSpPr>
            <a:cxnSpLocks/>
          </p:cNvCxnSpPr>
          <p:nvPr/>
        </p:nvCxnSpPr>
        <p:spPr>
          <a:xfrm>
            <a:off x="4253564" y="3813694"/>
            <a:ext cx="0" cy="29479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453C435-CD30-DA10-1DD1-40664FDA34CB}"/>
              </a:ext>
            </a:extLst>
          </p:cNvPr>
          <p:cNvCxnSpPr>
            <a:cxnSpLocks/>
          </p:cNvCxnSpPr>
          <p:nvPr/>
        </p:nvCxnSpPr>
        <p:spPr>
          <a:xfrm>
            <a:off x="6200474" y="3818048"/>
            <a:ext cx="0" cy="29479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317D8CB-A892-B294-DEBA-01DE7356F061}"/>
              </a:ext>
            </a:extLst>
          </p:cNvPr>
          <p:cNvCxnSpPr>
            <a:cxnSpLocks/>
          </p:cNvCxnSpPr>
          <p:nvPr/>
        </p:nvCxnSpPr>
        <p:spPr>
          <a:xfrm>
            <a:off x="4315831" y="4651641"/>
            <a:ext cx="854402" cy="54092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72D4F4A0-2918-C2E7-214C-8CF460AA44BD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5170233" y="4650896"/>
            <a:ext cx="1047674" cy="56146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9B9AC4D-3955-5681-B6DA-07B697535987}"/>
              </a:ext>
            </a:extLst>
          </p:cNvPr>
          <p:cNvSpPr/>
          <p:nvPr/>
        </p:nvSpPr>
        <p:spPr>
          <a:xfrm>
            <a:off x="4762665" y="5214341"/>
            <a:ext cx="945767" cy="52127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20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2F1A8D5-62A6-F758-6F1B-CEBC7511C7CF}"/>
              </a:ext>
            </a:extLst>
          </p:cNvPr>
          <p:cNvSpPr txBox="1"/>
          <p:nvPr/>
        </p:nvSpPr>
        <p:spPr>
          <a:xfrm>
            <a:off x="4697756" y="5111326"/>
            <a:ext cx="1311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400" dirty="0">
                <a:solidFill>
                  <a:srgbClr val="C00000"/>
                </a:solidFill>
              </a:rPr>
              <a:t>146</a:t>
            </a:r>
          </a:p>
        </p:txBody>
      </p:sp>
    </p:spTree>
    <p:extLst>
      <p:ext uri="{BB962C8B-B14F-4D97-AF65-F5344CB8AC3E}">
        <p14:creationId xmlns:p14="http://schemas.microsoft.com/office/powerpoint/2010/main" val="402960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AE5F8-7BAA-6E6C-5619-39E68BAC1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à coins arrondis 4">
            <a:extLst>
              <a:ext uri="{FF2B5EF4-FFF2-40B4-BE49-F238E27FC236}">
                <a16:creationId xmlns:a16="http://schemas.microsoft.com/office/drawing/2014/main" id="{09003236-A1EC-23A7-8227-A4638CFBCECF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BC744B7-ADCF-9DB8-374C-55C1E4433A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MATH_N2_P4_SEM1_S3_V1 (2)">
            <a:hlinkClick r:id="" action="ppaction://media"/>
            <a:extLst>
              <a:ext uri="{FF2B5EF4-FFF2-40B4-BE49-F238E27FC236}">
                <a16:creationId xmlns:a16="http://schemas.microsoft.com/office/drawing/2014/main" id="{22F484A3-E937-ADB1-A862-91ADE7073D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45051" y="2117286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0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8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7B4E-D643-2F0E-1623-BEEEA849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079526-4875-F36D-C349-A9AEE724C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AFAD89-98E8-F6F5-7FDF-1A01CA5CC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B897E9F8-5F9F-AF00-E76E-8956D0EB4854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أنجزوا النشاط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53D4BFD-05CA-0D0D-ABE1-987D6AC0A3E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3CD3841-47A0-D77B-3D34-4BDAFE196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8DC1DF3-BAC8-5F54-C2A2-93FA2C64D75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7D390FFB-9B8D-DFE9-7FC3-CEF448AB77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1383" y="2631233"/>
            <a:ext cx="5677705" cy="251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DF0D-6C0E-A554-A209-C8CAE06F2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8014BBB-052D-790B-6808-1FFDB3E9397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7964" y="2505587"/>
            <a:ext cx="6245476" cy="2764213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08EE55-08FA-C633-4D47-E353AE854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831893A9-5B20-309A-A4D0-344B9C496714}"/>
              </a:ext>
            </a:extLst>
          </p:cNvPr>
          <p:cNvSpPr>
            <a:spLocks/>
          </p:cNvSpPr>
          <p:nvPr/>
        </p:nvSpPr>
        <p:spPr>
          <a:xfrm>
            <a:off x="1296954" y="817334"/>
            <a:ext cx="6255275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D56D152-1B72-B5DD-3BAA-DC949D8F7AA8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49C353-E65D-D23E-8F58-887A30819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B43F09F-39EF-6147-0DD2-88526ACCC67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650D381F-E40B-9971-EF1E-B5D6566EAA84}"/>
              </a:ext>
            </a:extLst>
          </p:cNvPr>
          <p:cNvSpPr txBox="1"/>
          <p:nvPr/>
        </p:nvSpPr>
        <p:spPr>
          <a:xfrm>
            <a:off x="5651237" y="3215953"/>
            <a:ext cx="283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C1B57CB-DA7C-1AB4-E498-E22B011AAF3A}"/>
              </a:ext>
            </a:extLst>
          </p:cNvPr>
          <p:cNvSpPr txBox="1"/>
          <p:nvPr/>
        </p:nvSpPr>
        <p:spPr>
          <a:xfrm>
            <a:off x="5976250" y="3226840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D0CA0B0-2F25-BF11-60F8-16DF32DE28F9}"/>
              </a:ext>
            </a:extLst>
          </p:cNvPr>
          <p:cNvSpPr txBox="1"/>
          <p:nvPr/>
        </p:nvSpPr>
        <p:spPr>
          <a:xfrm>
            <a:off x="6666716" y="3237727"/>
            <a:ext cx="283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83CC9B2-6319-A215-25C2-EDFA8D43D231}"/>
              </a:ext>
            </a:extLst>
          </p:cNvPr>
          <p:cNvSpPr txBox="1"/>
          <p:nvPr/>
        </p:nvSpPr>
        <p:spPr>
          <a:xfrm>
            <a:off x="7043051" y="3248614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 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403C4EE-67A6-334B-A810-CB83DE6D4EE4}"/>
              </a:ext>
            </a:extLst>
          </p:cNvPr>
          <p:cNvSpPr txBox="1"/>
          <p:nvPr/>
        </p:nvSpPr>
        <p:spPr>
          <a:xfrm>
            <a:off x="5679224" y="3856657"/>
            <a:ext cx="631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140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CB24827-CE04-8DE0-E9BA-4355803D6DEF}"/>
              </a:ext>
            </a:extLst>
          </p:cNvPr>
          <p:cNvSpPr txBox="1"/>
          <p:nvPr/>
        </p:nvSpPr>
        <p:spPr>
          <a:xfrm>
            <a:off x="6814457" y="3836441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35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DDA2C35-4DD1-3422-5D62-889119D058BE}"/>
              </a:ext>
            </a:extLst>
          </p:cNvPr>
          <p:cNvSpPr txBox="1"/>
          <p:nvPr/>
        </p:nvSpPr>
        <p:spPr>
          <a:xfrm>
            <a:off x="6204847" y="4346512"/>
            <a:ext cx="70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175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9ACC117-DBA9-C813-BA0E-05BEC2769B26}"/>
              </a:ext>
            </a:extLst>
          </p:cNvPr>
          <p:cNvSpPr txBox="1"/>
          <p:nvPr/>
        </p:nvSpPr>
        <p:spPr>
          <a:xfrm>
            <a:off x="2520814" y="3226840"/>
            <a:ext cx="283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CE70411-C121-B3E3-FA0F-D2DDF3CFA16A}"/>
              </a:ext>
            </a:extLst>
          </p:cNvPr>
          <p:cNvSpPr txBox="1"/>
          <p:nvPr/>
        </p:nvSpPr>
        <p:spPr>
          <a:xfrm>
            <a:off x="2901813" y="3237727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10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3247B0E-E982-8B07-2175-210BA00D2D62}"/>
              </a:ext>
            </a:extLst>
          </p:cNvPr>
          <p:cNvSpPr txBox="1"/>
          <p:nvPr/>
        </p:nvSpPr>
        <p:spPr>
          <a:xfrm>
            <a:off x="3620270" y="3248614"/>
            <a:ext cx="283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17D84E4-0A59-C7EE-9062-974A369D6F7F}"/>
              </a:ext>
            </a:extLst>
          </p:cNvPr>
          <p:cNvSpPr txBox="1"/>
          <p:nvPr/>
        </p:nvSpPr>
        <p:spPr>
          <a:xfrm>
            <a:off x="4033927" y="3259501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 3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0E0EE3D-B545-DFDB-4B09-6AF292DC8A7D}"/>
              </a:ext>
            </a:extLst>
          </p:cNvPr>
          <p:cNvSpPr txBox="1"/>
          <p:nvPr/>
        </p:nvSpPr>
        <p:spPr>
          <a:xfrm>
            <a:off x="2651441" y="3858213"/>
            <a:ext cx="631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678DDB9-7DE8-8EAC-3533-E3B1543E1148}"/>
              </a:ext>
            </a:extLst>
          </p:cNvPr>
          <p:cNvSpPr txBox="1"/>
          <p:nvPr/>
        </p:nvSpPr>
        <p:spPr>
          <a:xfrm>
            <a:off x="3712022" y="3847328"/>
            <a:ext cx="566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18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5A12231-6489-A3CD-F12B-351570CA3321}"/>
              </a:ext>
            </a:extLst>
          </p:cNvPr>
          <p:cNvSpPr txBox="1"/>
          <p:nvPr/>
        </p:nvSpPr>
        <p:spPr>
          <a:xfrm>
            <a:off x="3186396" y="4348068"/>
            <a:ext cx="707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dirty="0">
                <a:solidFill>
                  <a:srgbClr val="C00000"/>
                </a:solidFill>
              </a:rPr>
              <a:t>78</a:t>
            </a:r>
          </a:p>
        </p:txBody>
      </p:sp>
    </p:spTree>
    <p:extLst>
      <p:ext uri="{BB962C8B-B14F-4D97-AF65-F5344CB8AC3E}">
        <p14:creationId xmlns:p14="http://schemas.microsoft.com/office/powerpoint/2010/main" val="20083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8306C-299D-01A3-1E64-B6FCF0B24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815AC0-29E2-B191-4673-E430904116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ADA468-FF41-E137-E0DC-73E13D27DD67}"/>
              </a:ext>
            </a:extLst>
          </p:cNvPr>
          <p:cNvSpPr/>
          <p:nvPr/>
        </p:nvSpPr>
        <p:spPr>
          <a:xfrm>
            <a:off x="2474252" y="3000990"/>
            <a:ext cx="4034990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D86C7F0-0F4B-BC81-6D8E-F487594693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13829" y="3524559"/>
            <a:ext cx="631873" cy="631873"/>
          </a:xfrm>
          <a:prstGeom prst="rect">
            <a:avLst/>
          </a:prstGeom>
        </p:spPr>
      </p:pic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B936F157-C7DC-8A85-D634-0757D2619DAE}"/>
              </a:ext>
            </a:extLst>
          </p:cNvPr>
          <p:cNvSpPr/>
          <p:nvPr/>
        </p:nvSpPr>
        <p:spPr>
          <a:xfrm>
            <a:off x="28519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9592165-3438-EBA8-63FD-DEA4C191ED88}"/>
              </a:ext>
            </a:extLst>
          </p:cNvPr>
          <p:cNvSpPr>
            <a:spLocks noChangeAspect="1"/>
          </p:cNvSpPr>
          <p:nvPr/>
        </p:nvSpPr>
        <p:spPr>
          <a:xfrm>
            <a:off x="55041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5D8ADD-375A-7183-75AB-7D036B901D59}"/>
              </a:ext>
            </a:extLst>
          </p:cNvPr>
          <p:cNvSpPr txBox="1"/>
          <p:nvPr/>
        </p:nvSpPr>
        <p:spPr>
          <a:xfrm>
            <a:off x="2684356" y="3581448"/>
            <a:ext cx="3321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E983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(المقارنة) باستخدام نموذج الأشرطة.</a:t>
            </a:r>
          </a:p>
        </p:txBody>
      </p:sp>
    </p:spTree>
    <p:extLst>
      <p:ext uri="{BB962C8B-B14F-4D97-AF65-F5344CB8AC3E}">
        <p14:creationId xmlns:p14="http://schemas.microsoft.com/office/powerpoint/2010/main" val="4502514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D2773A1-251D-EE49-BF1B-DEC964DF46EF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E7A740-8AEF-2B14-D0EA-6FEFA7E77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BEEF5-351A-6D59-42D1-A44705158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A35D3F-BF55-5DF1-5FD2-C9485DF00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B3B72D9-31D9-B677-2F0F-12E4D356BB63}"/>
              </a:ext>
            </a:extLst>
          </p:cNvPr>
          <p:cNvSpPr txBox="1"/>
          <p:nvPr/>
        </p:nvSpPr>
        <p:spPr>
          <a:xfrm>
            <a:off x="995869" y="940664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انتبهوا، سأقرأ المسألة ويقرأها بعدي تلميذان منكم.</a:t>
            </a: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68BCAF77-FE19-864B-BBCD-96A0E2AC9427}"/>
              </a:ext>
            </a:extLst>
          </p:cNvPr>
          <p:cNvSpPr/>
          <p:nvPr/>
        </p:nvSpPr>
        <p:spPr>
          <a:xfrm>
            <a:off x="1273738" y="2547262"/>
            <a:ext cx="6440401" cy="1446245"/>
          </a:xfrm>
          <a:prstGeom prst="roundRect">
            <a:avLst>
              <a:gd name="adj" fmla="val 3197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E036F50-3BCD-0950-C9BD-1DCEDB6D3698}"/>
              </a:ext>
            </a:extLst>
          </p:cNvPr>
          <p:cNvSpPr txBox="1"/>
          <p:nvPr/>
        </p:nvSpPr>
        <p:spPr>
          <a:xfrm>
            <a:off x="1306287" y="2632489"/>
            <a:ext cx="6391471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دَقيقَةٍ، قَرَأَتْ فاطِمَةُ 57 كَلِمَةً. وَقَرَأَ عَلِيٌّ 45 كَلِمَةً.</a:t>
            </a:r>
          </a:p>
          <a:p>
            <a:pPr algn="ctr">
              <a:lnSpc>
                <a:spcPct val="150000"/>
              </a:lnSpc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بِكَمْ كَلِمَةٍ تَزيدُ فاطِمَةُ عَنْ عَلِيٍّ؟</a:t>
            </a:r>
          </a:p>
        </p:txBody>
      </p:sp>
    </p:spTree>
    <p:extLst>
      <p:ext uri="{BB962C8B-B14F-4D97-AF65-F5344CB8AC3E}">
        <p14:creationId xmlns:p14="http://schemas.microsoft.com/office/powerpoint/2010/main" val="362924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66A4B-8015-5765-AC02-C808645C2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4C24B4-1F61-B720-F094-9B1D22FFE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460502F-E145-4C52-605F-5CAD5626474A}"/>
              </a:ext>
            </a:extLst>
          </p:cNvPr>
          <p:cNvSpPr txBox="1"/>
          <p:nvPr/>
        </p:nvSpPr>
        <p:spPr>
          <a:xfrm>
            <a:off x="328612" y="934621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مثلوا على الألواح المسألة في نموذج الأشرطة.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0E14988-E70F-B379-024A-433013829367}"/>
              </a:ext>
            </a:extLst>
          </p:cNvPr>
          <p:cNvGrpSpPr/>
          <p:nvPr/>
        </p:nvGrpSpPr>
        <p:grpSpPr>
          <a:xfrm>
            <a:off x="1273738" y="2547262"/>
            <a:ext cx="6440401" cy="1446245"/>
            <a:chOff x="1273738" y="2547262"/>
            <a:chExt cx="6440401" cy="1446245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2BB4C6B1-D9F8-86D2-69FB-8E97BF03D5C2}"/>
                </a:ext>
              </a:extLst>
            </p:cNvPr>
            <p:cNvSpPr/>
            <p:nvPr/>
          </p:nvSpPr>
          <p:spPr>
            <a:xfrm>
              <a:off x="1273738" y="2547262"/>
              <a:ext cx="6440401" cy="1446245"/>
            </a:xfrm>
            <a:prstGeom prst="roundRect">
              <a:avLst>
                <a:gd name="adj" fmla="val 31975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EF42958-ABF1-1610-413D-06106F738A9E}"/>
                </a:ext>
              </a:extLst>
            </p:cNvPr>
            <p:cNvSpPr txBox="1"/>
            <p:nvPr/>
          </p:nvSpPr>
          <p:spPr>
            <a:xfrm>
              <a:off x="1306287" y="2632489"/>
              <a:ext cx="6391471" cy="1143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MA" sz="24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دَقيقَةٍ، قَرَأَتْ فاطِمَةُ 57 كَلِمَةً. وَقَرَأَ عَلِيٌّ 45 كَلِمَةً.</a:t>
              </a:r>
            </a:p>
            <a:p>
              <a:pPr algn="ctr">
                <a:lnSpc>
                  <a:spcPct val="150000"/>
                </a:lnSpc>
              </a:pPr>
              <a:r>
                <a:rPr lang="ar-MA" sz="24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بِكَمْ كَلِمَةٍ تَزيدُ فاطِمَةُ عَنْ عَلِيٍّ؟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35A3508-F870-DB94-70F2-8C5E0F6637D1}"/>
              </a:ext>
            </a:extLst>
          </p:cNvPr>
          <p:cNvGrpSpPr/>
          <p:nvPr/>
        </p:nvGrpSpPr>
        <p:grpSpPr>
          <a:xfrm>
            <a:off x="3720879" y="4226287"/>
            <a:ext cx="2976649" cy="1742297"/>
            <a:chOff x="3024192" y="4019458"/>
            <a:chExt cx="2976649" cy="1742297"/>
          </a:xfrm>
        </p:grpSpPr>
        <p:sp>
          <p:nvSpPr>
            <p:cNvPr id="14" name="Google Shape;117;p2">
              <a:extLst>
                <a:ext uri="{FF2B5EF4-FFF2-40B4-BE49-F238E27FC236}">
                  <a16:creationId xmlns:a16="http://schemas.microsoft.com/office/drawing/2014/main" id="{15DF658E-FD02-35C8-E50E-1532E2977A2B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16;p2">
              <a:extLst>
                <a:ext uri="{FF2B5EF4-FFF2-40B4-BE49-F238E27FC236}">
                  <a16:creationId xmlns:a16="http://schemas.microsoft.com/office/drawing/2014/main" id="{14CA73C2-E94D-B2D1-C813-30AA8D48EEB7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MA" sz="28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….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F9144E34-E21F-2720-F04D-B679E9698945}"/>
              </a:ext>
            </a:extLst>
          </p:cNvPr>
          <p:cNvSpPr txBox="1"/>
          <p:nvPr/>
        </p:nvSpPr>
        <p:spPr>
          <a:xfrm>
            <a:off x="5674541" y="5183623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EB77D93C-C824-9AF0-7C31-8AB4C736EFBA}"/>
              </a:ext>
            </a:extLst>
          </p:cNvPr>
          <p:cNvCxnSpPr/>
          <p:nvPr/>
        </p:nvCxnSpPr>
        <p:spPr>
          <a:xfrm>
            <a:off x="5471237" y="5770601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3FF337AB-9D8B-9749-1E2D-62C474601CC4}"/>
              </a:ext>
            </a:extLst>
          </p:cNvPr>
          <p:cNvSpPr txBox="1"/>
          <p:nvPr/>
        </p:nvSpPr>
        <p:spPr>
          <a:xfrm>
            <a:off x="2133602" y="5227166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AFFB97A-3125-EA4C-EFDC-DA8488F41C7D}"/>
              </a:ext>
            </a:extLst>
          </p:cNvPr>
          <p:cNvSpPr txBox="1"/>
          <p:nvPr/>
        </p:nvSpPr>
        <p:spPr>
          <a:xfrm>
            <a:off x="2133600" y="4214794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37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CCCC-DA06-5AB8-449D-258F90BBA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8E0CDF-0658-F98F-DBC7-65740AFD1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00DA05-53FF-FA13-4D27-8492A8B91618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E71F237-FE32-8BD3-15C1-F5B5306BF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5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F549E-E0C6-4749-75D2-0ACF18376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1EFE0E5-A978-0539-E2BA-618884065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641EFC-C688-9E9C-7AD5-6F3A68482D30}"/>
              </a:ext>
            </a:extLst>
          </p:cNvPr>
          <p:cNvSpPr txBox="1"/>
          <p:nvPr/>
        </p:nvSpPr>
        <p:spPr>
          <a:xfrm>
            <a:off x="328612" y="906628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D859508-C06D-0ADF-F2FC-3D38145C2464}"/>
              </a:ext>
            </a:extLst>
          </p:cNvPr>
          <p:cNvGrpSpPr/>
          <p:nvPr/>
        </p:nvGrpSpPr>
        <p:grpSpPr>
          <a:xfrm>
            <a:off x="1273738" y="2547262"/>
            <a:ext cx="6440401" cy="1446245"/>
            <a:chOff x="1273738" y="2547262"/>
            <a:chExt cx="6440401" cy="1446245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FC8FEF6-256D-D9C6-8C57-5FAF51DF61EC}"/>
                </a:ext>
              </a:extLst>
            </p:cNvPr>
            <p:cNvSpPr/>
            <p:nvPr/>
          </p:nvSpPr>
          <p:spPr>
            <a:xfrm>
              <a:off x="1273738" y="2547262"/>
              <a:ext cx="6440401" cy="1446245"/>
            </a:xfrm>
            <a:prstGeom prst="roundRect">
              <a:avLst>
                <a:gd name="adj" fmla="val 31975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390D4DF-E697-BAAE-D19F-779A9129F9E2}"/>
                </a:ext>
              </a:extLst>
            </p:cNvPr>
            <p:cNvSpPr txBox="1"/>
            <p:nvPr/>
          </p:nvSpPr>
          <p:spPr>
            <a:xfrm>
              <a:off x="1306287" y="2632489"/>
              <a:ext cx="6391471" cy="1143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MA" sz="24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 دَقيقَةٍ، قَرَأَتْ فاطِمَةُ 57 كَلِمَةً. وَقَرَأَ عَلِيٌّ 45 كَلِمَةً.</a:t>
              </a:r>
            </a:p>
            <a:p>
              <a:pPr algn="ctr">
                <a:lnSpc>
                  <a:spcPct val="150000"/>
                </a:lnSpc>
              </a:pPr>
              <a:r>
                <a:rPr lang="ar-MA" sz="2400" b="1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بِكَمْ كَلِمَةٍ تَزيدُ فاطِمَةُ عَنْ عَلِيٍّ؟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0441FDB-034B-A499-9AAA-BDFEA0D2AB74}"/>
              </a:ext>
            </a:extLst>
          </p:cNvPr>
          <p:cNvGrpSpPr/>
          <p:nvPr/>
        </p:nvGrpSpPr>
        <p:grpSpPr>
          <a:xfrm>
            <a:off x="3720879" y="4226287"/>
            <a:ext cx="2976649" cy="1742297"/>
            <a:chOff x="3024192" y="4019458"/>
            <a:chExt cx="2976649" cy="1742297"/>
          </a:xfrm>
        </p:grpSpPr>
        <p:sp>
          <p:nvSpPr>
            <p:cNvPr id="14" name="Google Shape;117;p2">
              <a:extLst>
                <a:ext uri="{FF2B5EF4-FFF2-40B4-BE49-F238E27FC236}">
                  <a16:creationId xmlns:a16="http://schemas.microsoft.com/office/drawing/2014/main" id="{5C38FB8F-2C07-5E58-1BEA-721DDCF20BC1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45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16;p2">
              <a:extLst>
                <a:ext uri="{FF2B5EF4-FFF2-40B4-BE49-F238E27FC236}">
                  <a16:creationId xmlns:a16="http://schemas.microsoft.com/office/drawing/2014/main" id="{9DB5662C-EAC8-E54C-847B-935EC2589261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57</a:t>
              </a:r>
              <a:endParaRPr sz="2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CEB5BD0E-E9B2-72F5-A81B-D28340BE340E}"/>
              </a:ext>
            </a:extLst>
          </p:cNvPr>
          <p:cNvSpPr txBox="1"/>
          <p:nvPr/>
        </p:nvSpPr>
        <p:spPr>
          <a:xfrm>
            <a:off x="5674541" y="5183623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52ECC7B-CCB8-6586-47A8-40912CC38CD8}"/>
              </a:ext>
            </a:extLst>
          </p:cNvPr>
          <p:cNvCxnSpPr/>
          <p:nvPr/>
        </p:nvCxnSpPr>
        <p:spPr>
          <a:xfrm>
            <a:off x="5471237" y="5770601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10DC8433-44A5-0901-0D9A-ADA5CEB6797F}"/>
              </a:ext>
            </a:extLst>
          </p:cNvPr>
          <p:cNvSpPr txBox="1"/>
          <p:nvPr/>
        </p:nvSpPr>
        <p:spPr>
          <a:xfrm>
            <a:off x="2133602" y="5227166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عَلِيٌّ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A2C6F04-5BB8-D90F-36F5-4948A0805DAA}"/>
              </a:ext>
            </a:extLst>
          </p:cNvPr>
          <p:cNvSpPr txBox="1"/>
          <p:nvPr/>
        </p:nvSpPr>
        <p:spPr>
          <a:xfrm>
            <a:off x="2133600" y="4214794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فاطِمَةُ</a:t>
            </a:r>
            <a:endParaRPr lang="fr-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16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066F9-C2CB-75BF-D7F9-466C6A4F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A275090-05DF-2B14-3F78-E13588A8C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24D7A264-4545-694B-F8C2-9FC04A4C9131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العملية المناسبة واحسبوا عدد الكلمات التي تزيد بها فاطمة عن علي؟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2BDBA92-0EDB-CFBE-FC54-2DB86DD3AEDC}"/>
              </a:ext>
            </a:extLst>
          </p:cNvPr>
          <p:cNvCxnSpPr/>
          <p:nvPr/>
        </p:nvCxnSpPr>
        <p:spPr>
          <a:xfrm flipV="1">
            <a:off x="4528455" y="5080118"/>
            <a:ext cx="0" cy="4346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FA57088-3FF9-8FA5-EDF8-EEED0B9B304E}"/>
              </a:ext>
            </a:extLst>
          </p:cNvPr>
          <p:cNvSpPr txBox="1"/>
          <p:nvPr/>
        </p:nvSpPr>
        <p:spPr>
          <a:xfrm>
            <a:off x="2684317" y="4349030"/>
            <a:ext cx="3699160" cy="589002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chemeClr val="bg1">
                    <a:lumMod val="50000"/>
                  </a:schemeClr>
                </a:solidFill>
              </a:rPr>
              <a:t>............................</a:t>
            </a:r>
            <a:endParaRPr lang="fr-MA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F477D92-0CAD-6EF8-35D5-57A94248D5A7}"/>
              </a:ext>
            </a:extLst>
          </p:cNvPr>
          <p:cNvGrpSpPr/>
          <p:nvPr/>
        </p:nvGrpSpPr>
        <p:grpSpPr>
          <a:xfrm>
            <a:off x="3720879" y="1996271"/>
            <a:ext cx="2976649" cy="1742297"/>
            <a:chOff x="3024192" y="4019458"/>
            <a:chExt cx="2976649" cy="1742297"/>
          </a:xfrm>
        </p:grpSpPr>
        <p:sp>
          <p:nvSpPr>
            <p:cNvPr id="6" name="Google Shape;117;p2">
              <a:extLst>
                <a:ext uri="{FF2B5EF4-FFF2-40B4-BE49-F238E27FC236}">
                  <a16:creationId xmlns:a16="http://schemas.microsoft.com/office/drawing/2014/main" id="{FF20C9E3-43BE-86AD-AA3B-64F272EDDF63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45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16;p2">
              <a:extLst>
                <a:ext uri="{FF2B5EF4-FFF2-40B4-BE49-F238E27FC236}">
                  <a16:creationId xmlns:a16="http://schemas.microsoft.com/office/drawing/2014/main" id="{7CE848A5-F5BB-9314-BE17-01D5BFC11B5F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57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FC4EF0BF-9A8E-8F76-46B2-8361D3B80F6F}"/>
              </a:ext>
            </a:extLst>
          </p:cNvPr>
          <p:cNvSpPr txBox="1"/>
          <p:nvPr/>
        </p:nvSpPr>
        <p:spPr>
          <a:xfrm>
            <a:off x="5674541" y="2953607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E13C1B80-7AAD-E5FB-99CB-0C3C6471CB0E}"/>
              </a:ext>
            </a:extLst>
          </p:cNvPr>
          <p:cNvCxnSpPr/>
          <p:nvPr/>
        </p:nvCxnSpPr>
        <p:spPr>
          <a:xfrm>
            <a:off x="5471237" y="3540585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29C10B8C-85C9-3817-6850-DC4548599855}"/>
              </a:ext>
            </a:extLst>
          </p:cNvPr>
          <p:cNvSpPr txBox="1"/>
          <p:nvPr/>
        </p:nvSpPr>
        <p:spPr>
          <a:xfrm>
            <a:off x="2133602" y="2997150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عَلِيٌّ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3B08C1D-6D25-9365-19F9-6CED9E9C5D69}"/>
              </a:ext>
            </a:extLst>
          </p:cNvPr>
          <p:cNvSpPr txBox="1"/>
          <p:nvPr/>
        </p:nvSpPr>
        <p:spPr>
          <a:xfrm>
            <a:off x="2133600" y="1984778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فاطِمَةُ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81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D9722-666D-F967-A128-7A23DFE14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DFB0066-D558-BB03-8339-CF674F8F6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3C29371-7581-DF09-044A-EBD4C372B412}"/>
              </a:ext>
            </a:extLst>
          </p:cNvPr>
          <p:cNvSpPr txBox="1"/>
          <p:nvPr/>
        </p:nvSpPr>
        <p:spPr>
          <a:xfrm>
            <a:off x="293914" y="911267"/>
            <a:ext cx="723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EA92C8-5624-8F2D-9155-34149996D224}"/>
              </a:ext>
            </a:extLst>
          </p:cNvPr>
          <p:cNvSpPr txBox="1"/>
          <p:nvPr/>
        </p:nvSpPr>
        <p:spPr>
          <a:xfrm>
            <a:off x="3005319" y="4349030"/>
            <a:ext cx="3057157" cy="796885"/>
          </a:xfrm>
          <a:prstGeom prst="roundRect">
            <a:avLst>
              <a:gd name="adj" fmla="val 19650"/>
            </a:avLst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rgbClr val="C00000"/>
                </a:solidFill>
              </a:rPr>
              <a:t>57 – 45 = 12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A1775A1-BBA4-34A0-5628-142B3C1D8EE3}"/>
              </a:ext>
            </a:extLst>
          </p:cNvPr>
          <p:cNvGrpSpPr/>
          <p:nvPr/>
        </p:nvGrpSpPr>
        <p:grpSpPr>
          <a:xfrm>
            <a:off x="3720879" y="1996271"/>
            <a:ext cx="2976649" cy="1742297"/>
            <a:chOff x="3024192" y="4019458"/>
            <a:chExt cx="2976649" cy="1742297"/>
          </a:xfrm>
        </p:grpSpPr>
        <p:sp>
          <p:nvSpPr>
            <p:cNvPr id="8" name="Google Shape;117;p2">
              <a:extLst>
                <a:ext uri="{FF2B5EF4-FFF2-40B4-BE49-F238E27FC236}">
                  <a16:creationId xmlns:a16="http://schemas.microsoft.com/office/drawing/2014/main" id="{94B3B49F-E5E2-96F4-CB7C-4D2B577C1B36}"/>
                </a:ext>
              </a:extLst>
            </p:cNvPr>
            <p:cNvSpPr/>
            <p:nvPr/>
          </p:nvSpPr>
          <p:spPr>
            <a:xfrm>
              <a:off x="3024192" y="4961353"/>
              <a:ext cx="1703068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45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16;p2">
              <a:extLst>
                <a:ext uri="{FF2B5EF4-FFF2-40B4-BE49-F238E27FC236}">
                  <a16:creationId xmlns:a16="http://schemas.microsoft.com/office/drawing/2014/main" id="{FB58DE79-FCA3-524B-FA74-C9BAEC35FE86}"/>
                </a:ext>
              </a:extLst>
            </p:cNvPr>
            <p:cNvSpPr/>
            <p:nvPr/>
          </p:nvSpPr>
          <p:spPr>
            <a:xfrm>
              <a:off x="3024192" y="4019458"/>
              <a:ext cx="2976649" cy="800402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4000" b="1" i="0" u="none" strike="noStrike" cap="none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57</a:t>
              </a:r>
              <a:endParaRPr sz="28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E2332245-E293-18C7-5576-4EEF42582FE4}"/>
              </a:ext>
            </a:extLst>
          </p:cNvPr>
          <p:cNvSpPr txBox="1"/>
          <p:nvPr/>
        </p:nvSpPr>
        <p:spPr>
          <a:xfrm>
            <a:off x="5674541" y="2953607"/>
            <a:ext cx="102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64B67FFD-30ED-8A99-9B12-B7F6C511B66D}"/>
              </a:ext>
            </a:extLst>
          </p:cNvPr>
          <p:cNvCxnSpPr/>
          <p:nvPr/>
        </p:nvCxnSpPr>
        <p:spPr>
          <a:xfrm>
            <a:off x="5471237" y="3540585"/>
            <a:ext cx="127188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1318FDF7-97C1-BE11-C809-B0A949DE384B}"/>
              </a:ext>
            </a:extLst>
          </p:cNvPr>
          <p:cNvSpPr txBox="1"/>
          <p:nvPr/>
        </p:nvSpPr>
        <p:spPr>
          <a:xfrm>
            <a:off x="2133602" y="2997150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عَلِيٌّ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60FBC11-5DB8-7FD6-5BFF-3DDD2F513415}"/>
              </a:ext>
            </a:extLst>
          </p:cNvPr>
          <p:cNvSpPr txBox="1"/>
          <p:nvPr/>
        </p:nvSpPr>
        <p:spPr>
          <a:xfrm>
            <a:off x="2133600" y="1984778"/>
            <a:ext cx="1496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فاطِمَةُ</a:t>
            </a:r>
            <a:endParaRPr lang="fr-FR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68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4" name="MATHS_N2_P4_Sem1_S4_V1 (1)">
            <a:hlinkClick r:id="" action="ppaction://media"/>
            <a:extLst>
              <a:ext uri="{FF2B5EF4-FFF2-40B4-BE49-F238E27FC236}">
                <a16:creationId xmlns:a16="http://schemas.microsoft.com/office/drawing/2014/main" id="{D2CC8384-5212-9A48-0E9D-0CD1A43D73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54381" y="1967997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3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ADE8B-B058-1F00-9354-3FF5BF71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5DBBB8-7F03-7E0A-64E7-E9220A5A2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7CF1C532-6ED7-DBE0-328B-2A19DF487FB4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4 الصفحة 75. لديكم 8 دقائق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327DD0D-EBA7-9DDC-7B58-24C68D36725E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1FECE5-CF22-5F8A-AAC4-3228AB66E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37EC6DA-F7E6-65B5-0E99-9FE16628F46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8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EA2D11D-0E17-A605-1000-713B97B1156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1939" y="2001367"/>
            <a:ext cx="6245475" cy="40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9479-3B54-4B36-875B-8A4C913B1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0B7A5F0-BC32-CF82-C59E-B9F04447C1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1939" y="2001367"/>
            <a:ext cx="6245475" cy="4068247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6223D-C42E-B27C-32F0-43FB36AAE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CB630B1-EEFF-7097-5741-D5C208C86413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B708AD-DD20-859C-7609-3FE713DC1958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F9C062-55B1-8D8E-053D-4E98DB181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D0559A4-2B5B-347C-24FA-C8D16EC629F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B0D6182C-456E-3559-4B0F-226E04E72274}"/>
              </a:ext>
            </a:extLst>
          </p:cNvPr>
          <p:cNvSpPr txBox="1"/>
          <p:nvPr/>
        </p:nvSpPr>
        <p:spPr>
          <a:xfrm>
            <a:off x="4990319" y="4195666"/>
            <a:ext cx="1948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35 – 27 = 8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44CEA6-8AB7-42C1-D524-6C3F02FF159A}"/>
              </a:ext>
            </a:extLst>
          </p:cNvPr>
          <p:cNvSpPr txBox="1"/>
          <p:nvPr/>
        </p:nvSpPr>
        <p:spPr>
          <a:xfrm>
            <a:off x="5671451" y="5278023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A02819F-5302-3DDE-46E5-7ECB40FB2471}"/>
              </a:ext>
            </a:extLst>
          </p:cNvPr>
          <p:cNvSpPr txBox="1"/>
          <p:nvPr/>
        </p:nvSpPr>
        <p:spPr>
          <a:xfrm>
            <a:off x="2726086" y="3834885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7741AEF-EBF6-3C28-633D-051EE283F74B}"/>
              </a:ext>
            </a:extLst>
          </p:cNvPr>
          <p:cNvSpPr txBox="1"/>
          <p:nvPr/>
        </p:nvSpPr>
        <p:spPr>
          <a:xfrm>
            <a:off x="2346639" y="4192561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27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CDE7C50-78CF-50F6-D9CC-2BBAD670DF35}"/>
              </a:ext>
            </a:extLst>
          </p:cNvPr>
          <p:cNvSpPr txBox="1"/>
          <p:nvPr/>
        </p:nvSpPr>
        <p:spPr>
          <a:xfrm>
            <a:off x="3382343" y="4127244"/>
            <a:ext cx="56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5856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664332"/>
            <a:ext cx="4883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الأسبوع؟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16699</TotalTime>
  <Words>917</Words>
  <Application>Microsoft Office PowerPoint</Application>
  <PresentationFormat>Affichage à l'écran (4:3)</PresentationFormat>
  <Paragraphs>264</Paragraphs>
  <Slides>55</Slides>
  <Notes>6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55</vt:i4>
      </vt:variant>
    </vt:vector>
  </HeadingPairs>
  <TitlesOfParts>
    <vt:vector size="67" baseType="lpstr">
      <vt:lpstr>Arial</vt:lpstr>
      <vt:lpstr>Calibri</vt:lpstr>
      <vt:lpstr>Aptos Display</vt:lpstr>
      <vt:lpstr>Dosis</vt:lpstr>
      <vt:lpstr>Noto Sans Symbols</vt:lpstr>
      <vt:lpstr>Arimo Italics</vt:lpstr>
      <vt:lpstr>Aptos</vt:lpstr>
      <vt:lpstr>Wingdings</vt:lpstr>
      <vt:lpstr>Effra CC Arbc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179</cp:revision>
  <cp:lastPrinted>2025-08-13T10:11:39Z</cp:lastPrinted>
  <dcterms:created xsi:type="dcterms:W3CDTF">2025-08-01T12:31:49Z</dcterms:created>
  <dcterms:modified xsi:type="dcterms:W3CDTF">2026-03-30T10:45:01Z</dcterms:modified>
</cp:coreProperties>
</file>