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2"/>
  </p:notesMasterIdLst>
  <p:handoutMasterIdLst>
    <p:handoutMasterId r:id="rId63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142" r:id="rId10"/>
    <p:sldId id="766" r:id="rId11"/>
    <p:sldId id="826" r:id="rId12"/>
    <p:sldId id="1022" r:id="rId13"/>
    <p:sldId id="910" r:id="rId14"/>
    <p:sldId id="1072" r:id="rId15"/>
    <p:sldId id="1074" r:id="rId16"/>
    <p:sldId id="1073" r:id="rId17"/>
    <p:sldId id="1146" r:id="rId18"/>
    <p:sldId id="1147" r:id="rId19"/>
    <p:sldId id="1148" r:id="rId20"/>
    <p:sldId id="1149" r:id="rId21"/>
    <p:sldId id="1150" r:id="rId22"/>
    <p:sldId id="1151" r:id="rId23"/>
    <p:sldId id="1152" r:id="rId24"/>
    <p:sldId id="1153" r:id="rId25"/>
    <p:sldId id="1154" r:id="rId26"/>
    <p:sldId id="1155" r:id="rId27"/>
    <p:sldId id="1156" r:id="rId28"/>
    <p:sldId id="1016" r:id="rId29"/>
    <p:sldId id="812" r:id="rId30"/>
    <p:sldId id="751" r:id="rId31"/>
    <p:sldId id="916" r:id="rId32"/>
    <p:sldId id="1018" r:id="rId33"/>
    <p:sldId id="1087" r:id="rId34"/>
    <p:sldId id="1141" r:id="rId35"/>
    <p:sldId id="1088" r:id="rId36"/>
    <p:sldId id="940" r:id="rId37"/>
    <p:sldId id="1070" r:id="rId38"/>
    <p:sldId id="1091" r:id="rId39"/>
    <p:sldId id="1029" r:id="rId40"/>
    <p:sldId id="1027" r:id="rId41"/>
    <p:sldId id="1143" r:id="rId42"/>
    <p:sldId id="1144" r:id="rId43"/>
    <p:sldId id="1145" r:id="rId44"/>
    <p:sldId id="1096" r:id="rId45"/>
    <p:sldId id="1097" r:id="rId46"/>
    <p:sldId id="1100" r:id="rId47"/>
    <p:sldId id="1019" r:id="rId48"/>
    <p:sldId id="926" r:id="rId49"/>
    <p:sldId id="927" r:id="rId50"/>
    <p:sldId id="925" r:id="rId51"/>
    <p:sldId id="920" r:id="rId52"/>
    <p:sldId id="911" r:id="rId53"/>
    <p:sldId id="644" r:id="rId54"/>
    <p:sldId id="875" r:id="rId55"/>
    <p:sldId id="1126" r:id="rId56"/>
    <p:sldId id="1127" r:id="rId57"/>
    <p:sldId id="1021" r:id="rId58"/>
    <p:sldId id="809" r:id="rId59"/>
    <p:sldId id="764" r:id="rId60"/>
    <p:sldId id="944" r:id="rId61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4"/>
      <p:bold r:id="rId65"/>
    </p:embeddedFont>
    <p:embeddedFont>
      <p:font typeface="Dosis" pitchFamily="2" charset="0"/>
      <p:regular r:id="rId66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FC8D00"/>
    <a:srgbClr val="FCC302"/>
    <a:srgbClr val="3E898D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85409" autoAdjust="0"/>
  </p:normalViewPr>
  <p:slideViewPr>
    <p:cSldViewPr snapToGrid="0">
      <p:cViewPr varScale="1">
        <p:scale>
          <a:sx n="64" d="100"/>
          <a:sy n="64" d="100"/>
        </p:scale>
        <p:origin x="118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handoutMaster" Target="handoutMasters/handoutMaster1.xml"/><Relationship Id="rId68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font" Target="fonts/font3.fntdata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font" Target="fonts/font1.fntdata"/><Relationship Id="rId69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4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notesMaster" Target="notesMasters/notesMaster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font" Target="fonts/font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1B27C-8891-4D34-EB9F-B21144660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FE1F9A1-9890-FD69-625C-720DA5460A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2E347A-CA27-A759-3B63-6001DFD89D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47FEB5-2C1C-53D8-35FD-24EDCCEAF2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4245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5710E-747E-C39E-D62D-F34DE623F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1B94768-0B81-7F97-4DF3-842740B3BF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CAE3120-8ECF-EB8C-BB83-5F187B07A8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5CB2F19-1314-7BD9-FD1D-91C998DE1B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3120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EE7E6-D46A-44AA-B1D4-A7B800954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E7663BD-8C1E-FED7-B4E1-B1979BB692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6B2EE2C-EE5B-EF75-BC85-29DF702321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1B4947C-05D3-851C-9144-F4E80AC6C1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6332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8BB58-18F8-5AA8-A665-820CB89B3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D2D00AC-FD50-507A-A396-750E311EB8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83EC4AA-D4D2-52E6-CA9C-012205C1DC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16FFD2-5172-C6C2-1BFC-3427BF4A8B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79205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F898D-B7BA-C857-C9AD-E5B5791A8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505850-E699-B39E-A3F5-07729CC732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BD34E32-401B-5A91-04E8-37246C7365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5A831CE-A1ED-F143-3D55-2925FE8B0D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31277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B62EE-5D7B-E1B4-E256-64C85D41A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242B29E-66EF-C46A-B4F5-822861470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7039AE-EA96-AF2A-DDF8-3E97FE0305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F433657-9DDF-4B35-E167-9C2EA6233F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54927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0458E-93B8-BC91-29C3-C453B263F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3D25EF-445C-8FCA-D251-4B8581A3EA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A250BD-9DAE-287F-2A3D-54E980D171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17E1A2-6B82-B6C3-7BC2-6F0F6A2837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9146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2C080-7D53-8B1E-E92E-B3B8608C7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16C36A-C759-BDF7-9A7B-CCDA28FF39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AB1E840-3D95-9F82-908F-05F14E5CCF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FD68B0-BFDA-5FEF-CADD-5CABBD8357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87676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694FB-C8F7-ED81-B2D2-9AFB3803C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5319AD-13B1-D992-33EE-4244919350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9EB286-49E2-36B5-AD62-C0C30B6091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C5639A-591D-D895-6518-08C5A0096A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41205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207BC-1D8C-B707-6056-B77458867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021C641-6A8B-F255-414D-865798C94D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74B743F-3228-9F7F-C917-49D3F68E8B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2D413E-9DB0-E41E-1111-7AA00547D0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30866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5.png"/><Relationship Id="rId4" Type="http://schemas.openxmlformats.org/officeDocument/2006/relationships/image" Target="../media/image9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5" Type="http://schemas.openxmlformats.org/officeDocument/2006/relationships/image" Target="../media/image24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3.emf"/><Relationship Id="rId4" Type="http://schemas.openxmlformats.org/officeDocument/2006/relationships/image" Target="../media/image2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3.emf"/><Relationship Id="rId5" Type="http://schemas.openxmlformats.org/officeDocument/2006/relationships/image" Target="../media/image24.png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3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5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5.mp4"/><Relationship Id="rId7" Type="http://schemas.openxmlformats.org/officeDocument/2006/relationships/image" Target="../media/image2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F23E92D-7319-926D-F543-9818A265C1E0}"/>
              </a:ext>
            </a:extLst>
          </p:cNvPr>
          <p:cNvSpPr/>
          <p:nvPr/>
        </p:nvSpPr>
        <p:spPr>
          <a:xfrm>
            <a:off x="5602323" y="5995233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0CB2941-672A-22E8-E73D-47C1EAE6D453}"/>
              </a:ext>
            </a:extLst>
          </p:cNvPr>
          <p:cNvSpPr/>
          <p:nvPr/>
        </p:nvSpPr>
        <p:spPr>
          <a:xfrm>
            <a:off x="6457740" y="601099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(المقارنة)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22877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533843" y="2438018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620931" y="2957209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الضرب في مضاعفات العدد 10</a:t>
            </a: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701939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الضرب في العدد  10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636622" y="429183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الضرب على السطر (1)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87203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ar-MA" sz="3200" b="1" dirty="0">
              <a:solidFill>
                <a:srgbClr val="2B7589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>
              <a:lnSpc>
                <a:spcPts val="3426"/>
              </a:lnSpc>
            </a:pPr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الضرب في مضاعفات العدد 10</a:t>
            </a: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4C6805-08E0-3A62-F9E6-05D740A33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2888" y="2462076"/>
            <a:ext cx="2950682" cy="393688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9A49520-6CB8-BCE6-53FD-F49F75D7E0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818" y="2462076"/>
            <a:ext cx="2950682" cy="393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955099" y="3803068"/>
            <a:ext cx="62310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جداء عدد من رقم و مضاعف العدد 10.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576672"/>
            <a:ext cx="4408719" cy="218157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660980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37C7C0F-4627-F2F7-4B5B-8CF32567194A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246116B-05AA-33EE-42D8-3E0EEB69F07A}"/>
              </a:ext>
            </a:extLst>
          </p:cNvPr>
          <p:cNvSpPr txBox="1"/>
          <p:nvPr/>
        </p:nvSpPr>
        <p:spPr>
          <a:xfrm>
            <a:off x="1953629" y="4194384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7802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E95029B-DE12-5AF2-8E2E-3F333E328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187" y="1946695"/>
            <a:ext cx="3300905" cy="435132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9E2A3C-973F-6A7B-ED20-49CEAEC458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7828" y="1817370"/>
            <a:ext cx="3300905" cy="4562203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67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F4FDD-6E63-1006-AB16-6598B8924B76}"/>
              </a:ext>
            </a:extLst>
          </p:cNvPr>
          <p:cNvSpPr/>
          <p:nvPr/>
        </p:nvSpPr>
        <p:spPr>
          <a:xfrm>
            <a:off x="1415147" y="4800600"/>
            <a:ext cx="2985039" cy="130628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5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DEF4ED-8CDB-D397-521D-B0D995717D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132" y="2190472"/>
            <a:ext cx="6870023" cy="334791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FF8B9AE-963F-650E-0125-C16EAEA1AFA6}"/>
              </a:ext>
            </a:extLst>
          </p:cNvPr>
          <p:cNvSpPr txBox="1"/>
          <p:nvPr/>
        </p:nvSpPr>
        <p:spPr>
          <a:xfrm>
            <a:off x="3427409" y="4278087"/>
            <a:ext cx="3354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dirty="0">
                <a:solidFill>
                  <a:srgbClr val="C00000"/>
                </a:solidFill>
              </a:rPr>
              <a:t>15 x 10 = 150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1E10573-AD29-6326-AA2E-51AA39385157}"/>
              </a:ext>
            </a:extLst>
          </p:cNvPr>
          <p:cNvSpPr txBox="1"/>
          <p:nvPr/>
        </p:nvSpPr>
        <p:spPr>
          <a:xfrm>
            <a:off x="3514493" y="4822373"/>
            <a:ext cx="828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dirty="0">
                <a:solidFill>
                  <a:srgbClr val="C00000"/>
                </a:solidFill>
              </a:rPr>
              <a:t>150</a:t>
            </a: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494490"/>
            <a:ext cx="4408719" cy="25014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764264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846037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230DC7-067B-EB35-0613-8B8394C77B95}"/>
              </a:ext>
            </a:extLst>
          </p:cNvPr>
          <p:cNvSpPr txBox="1"/>
          <p:nvPr/>
        </p:nvSpPr>
        <p:spPr>
          <a:xfrm>
            <a:off x="1986286" y="3247330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0D74653-46E6-9086-508C-A1F3D0D104B9}"/>
              </a:ext>
            </a:extLst>
          </p:cNvPr>
          <p:cNvSpPr txBox="1"/>
          <p:nvPr/>
        </p:nvSpPr>
        <p:spPr>
          <a:xfrm>
            <a:off x="1953629" y="4433873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0AE72C9-8C2D-A406-B7DD-365373D1C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430" y="1623516"/>
            <a:ext cx="3496656" cy="47990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2884715" y="3309256"/>
            <a:ext cx="3037114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لإنجاز هذه العمليات.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84ACCF-B9E4-67C2-D9C7-8FE7B1169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17371"/>
            <a:ext cx="7557025" cy="91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7283D661-1A59-0CF6-EF42-8A5B1F5D1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17371"/>
            <a:ext cx="7557025" cy="918318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1851281" y="3396345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543862" y="2993571"/>
            <a:ext cx="683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270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3549453" y="3396344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820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219539" y="2993571"/>
            <a:ext cx="61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360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5236740" y="3396344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460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924024" y="3004456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910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E38464-14F9-F054-E04E-D473ED823E6A}"/>
              </a:ext>
            </a:extLst>
          </p:cNvPr>
          <p:cNvSpPr txBox="1"/>
          <p:nvPr/>
        </p:nvSpPr>
        <p:spPr>
          <a:xfrm>
            <a:off x="6902252" y="3396343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730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B02350B-4BBE-58F2-1DA4-3AB8750FE11D}"/>
              </a:ext>
            </a:extLst>
          </p:cNvPr>
          <p:cNvSpPr txBox="1"/>
          <p:nvPr/>
        </p:nvSpPr>
        <p:spPr>
          <a:xfrm>
            <a:off x="1829508" y="2982686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130</a:t>
            </a: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81E63-AC36-E08F-9C8F-45CE3AD40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869D1D-2CEC-68E5-AAAF-B62F30573DF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ED18F87E-A8CC-28E5-E630-4D1E5647A20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C4418AB-1D0B-05C4-EE5B-A7A0EA865E53}"/>
              </a:ext>
            </a:extLst>
          </p:cNvPr>
          <p:cNvSpPr/>
          <p:nvPr/>
        </p:nvSpPr>
        <p:spPr>
          <a:xfrm>
            <a:off x="2590800" y="2494490"/>
            <a:ext cx="4408719" cy="25014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B2372A5B-4976-3240-AAD3-13F748350778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25A48625-E5D2-3215-92F4-553654396C89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B6C722C-D1DF-1117-4417-5FAA068A4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4297664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315729D-65A6-AED2-0330-540856298307}"/>
              </a:ext>
            </a:extLst>
          </p:cNvPr>
          <p:cNvSpPr txBox="1"/>
          <p:nvPr/>
        </p:nvSpPr>
        <p:spPr>
          <a:xfrm>
            <a:off x="1986286" y="3846037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633BEA1-A6C2-53FD-A7DF-0D72FB23124A}"/>
              </a:ext>
            </a:extLst>
          </p:cNvPr>
          <p:cNvSpPr txBox="1"/>
          <p:nvPr/>
        </p:nvSpPr>
        <p:spPr>
          <a:xfrm>
            <a:off x="1986286" y="3247330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730C1C-4892-C8EE-0E38-D6F679B189D6}"/>
              </a:ext>
            </a:extLst>
          </p:cNvPr>
          <p:cNvSpPr txBox="1"/>
          <p:nvPr/>
        </p:nvSpPr>
        <p:spPr>
          <a:xfrm>
            <a:off x="1953629" y="4433873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235853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AEF23-1436-EBEE-2D5E-7B6FFDC6D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8645276-129C-7A05-9FB5-9D1841D798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8C7AFB-FE7C-8AE1-F672-7CC325688C64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D4EF517-8C29-4212-11C5-69BDDB9435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96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3EAB8-B11E-54EF-0AF0-CA43784E5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BA2D31-B14F-5C50-BFEE-A589AB05C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B030FD-32F9-39BB-2F58-5264D825104A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مضاعفات العدد عشرة الناقصة.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E17F29A-1D90-44E9-BE4A-B37D8CE268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510259"/>
              </p:ext>
            </p:extLst>
          </p:nvPr>
        </p:nvGraphicFramePr>
        <p:xfrm>
          <a:off x="1219200" y="3165090"/>
          <a:ext cx="6705594" cy="598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5066">
                  <a:extLst>
                    <a:ext uri="{9D8B030D-6E8A-4147-A177-3AD203B41FA5}">
                      <a16:colId xmlns:a16="http://schemas.microsoft.com/office/drawing/2014/main" val="1835870055"/>
                    </a:ext>
                  </a:extLst>
                </a:gridCol>
                <a:gridCol w="745066">
                  <a:extLst>
                    <a:ext uri="{9D8B030D-6E8A-4147-A177-3AD203B41FA5}">
                      <a16:colId xmlns:a16="http://schemas.microsoft.com/office/drawing/2014/main" val="2926146102"/>
                    </a:ext>
                  </a:extLst>
                </a:gridCol>
                <a:gridCol w="745066">
                  <a:extLst>
                    <a:ext uri="{9D8B030D-6E8A-4147-A177-3AD203B41FA5}">
                      <a16:colId xmlns:a16="http://schemas.microsoft.com/office/drawing/2014/main" val="2850136234"/>
                    </a:ext>
                  </a:extLst>
                </a:gridCol>
                <a:gridCol w="745066">
                  <a:extLst>
                    <a:ext uri="{9D8B030D-6E8A-4147-A177-3AD203B41FA5}">
                      <a16:colId xmlns:a16="http://schemas.microsoft.com/office/drawing/2014/main" val="3614658436"/>
                    </a:ext>
                  </a:extLst>
                </a:gridCol>
                <a:gridCol w="745066">
                  <a:extLst>
                    <a:ext uri="{9D8B030D-6E8A-4147-A177-3AD203B41FA5}">
                      <a16:colId xmlns:a16="http://schemas.microsoft.com/office/drawing/2014/main" val="70039574"/>
                    </a:ext>
                  </a:extLst>
                </a:gridCol>
                <a:gridCol w="745066">
                  <a:extLst>
                    <a:ext uri="{9D8B030D-6E8A-4147-A177-3AD203B41FA5}">
                      <a16:colId xmlns:a16="http://schemas.microsoft.com/office/drawing/2014/main" val="1302010536"/>
                    </a:ext>
                  </a:extLst>
                </a:gridCol>
                <a:gridCol w="745066">
                  <a:extLst>
                    <a:ext uri="{9D8B030D-6E8A-4147-A177-3AD203B41FA5}">
                      <a16:colId xmlns:a16="http://schemas.microsoft.com/office/drawing/2014/main" val="197133369"/>
                    </a:ext>
                  </a:extLst>
                </a:gridCol>
                <a:gridCol w="745066">
                  <a:extLst>
                    <a:ext uri="{9D8B030D-6E8A-4147-A177-3AD203B41FA5}">
                      <a16:colId xmlns:a16="http://schemas.microsoft.com/office/drawing/2014/main" val="2434859067"/>
                    </a:ext>
                  </a:extLst>
                </a:gridCol>
                <a:gridCol w="745066">
                  <a:extLst>
                    <a:ext uri="{9D8B030D-6E8A-4147-A177-3AD203B41FA5}">
                      <a16:colId xmlns:a16="http://schemas.microsoft.com/office/drawing/2014/main" val="3104014090"/>
                    </a:ext>
                  </a:extLst>
                </a:gridCol>
              </a:tblGrid>
              <a:tr h="448716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10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 marL="100584" marR="100584" marT="55321" marB="55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20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 marL="100584" marR="100584" marT="55321" marB="55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30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 marL="100584" marR="100584" marT="55321" marB="55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...</a:t>
                      </a:r>
                      <a:endParaRPr lang="fr-MA" sz="32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100584" marR="100584" marT="55321" marB="55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50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 marL="100584" marR="100584" marT="55321" marB="55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60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 marL="100584" marR="100584" marT="55321" marB="55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...</a:t>
                      </a:r>
                      <a:endParaRPr lang="fr-MA" sz="32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100584" marR="100584" marT="55321" marB="55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80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 marL="100584" marR="100584" marT="55321" marB="55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...</a:t>
                      </a:r>
                      <a:endParaRPr lang="fr-MA" sz="32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100584" marR="100584" marT="55321" marB="55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1154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9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0C2B3-1DC8-AD1C-9B75-4083AED2B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61A931-328E-CBE8-1EAA-13C0D543C6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D911BCD-645A-D8B7-3621-61AB41F6E925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0768DBB-15F2-1DA7-024C-BA2D197B41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51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7D07D-0241-D9E1-FC63-0C936F64D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F959730-AB8E-E437-4347-25DA6569D772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2E9F855-C6C0-9780-9864-1B5467C829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824448"/>
              </p:ext>
            </p:extLst>
          </p:nvPr>
        </p:nvGraphicFramePr>
        <p:xfrm>
          <a:off x="1219200" y="3165090"/>
          <a:ext cx="6705594" cy="598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5066">
                  <a:extLst>
                    <a:ext uri="{9D8B030D-6E8A-4147-A177-3AD203B41FA5}">
                      <a16:colId xmlns:a16="http://schemas.microsoft.com/office/drawing/2014/main" val="1835870055"/>
                    </a:ext>
                  </a:extLst>
                </a:gridCol>
                <a:gridCol w="745066">
                  <a:extLst>
                    <a:ext uri="{9D8B030D-6E8A-4147-A177-3AD203B41FA5}">
                      <a16:colId xmlns:a16="http://schemas.microsoft.com/office/drawing/2014/main" val="2926146102"/>
                    </a:ext>
                  </a:extLst>
                </a:gridCol>
                <a:gridCol w="745066">
                  <a:extLst>
                    <a:ext uri="{9D8B030D-6E8A-4147-A177-3AD203B41FA5}">
                      <a16:colId xmlns:a16="http://schemas.microsoft.com/office/drawing/2014/main" val="2850136234"/>
                    </a:ext>
                  </a:extLst>
                </a:gridCol>
                <a:gridCol w="745066">
                  <a:extLst>
                    <a:ext uri="{9D8B030D-6E8A-4147-A177-3AD203B41FA5}">
                      <a16:colId xmlns:a16="http://schemas.microsoft.com/office/drawing/2014/main" val="3614658436"/>
                    </a:ext>
                  </a:extLst>
                </a:gridCol>
                <a:gridCol w="745066">
                  <a:extLst>
                    <a:ext uri="{9D8B030D-6E8A-4147-A177-3AD203B41FA5}">
                      <a16:colId xmlns:a16="http://schemas.microsoft.com/office/drawing/2014/main" val="70039574"/>
                    </a:ext>
                  </a:extLst>
                </a:gridCol>
                <a:gridCol w="745066">
                  <a:extLst>
                    <a:ext uri="{9D8B030D-6E8A-4147-A177-3AD203B41FA5}">
                      <a16:colId xmlns:a16="http://schemas.microsoft.com/office/drawing/2014/main" val="1302010536"/>
                    </a:ext>
                  </a:extLst>
                </a:gridCol>
                <a:gridCol w="745066">
                  <a:extLst>
                    <a:ext uri="{9D8B030D-6E8A-4147-A177-3AD203B41FA5}">
                      <a16:colId xmlns:a16="http://schemas.microsoft.com/office/drawing/2014/main" val="197133369"/>
                    </a:ext>
                  </a:extLst>
                </a:gridCol>
                <a:gridCol w="745066">
                  <a:extLst>
                    <a:ext uri="{9D8B030D-6E8A-4147-A177-3AD203B41FA5}">
                      <a16:colId xmlns:a16="http://schemas.microsoft.com/office/drawing/2014/main" val="2434859067"/>
                    </a:ext>
                  </a:extLst>
                </a:gridCol>
                <a:gridCol w="745066">
                  <a:extLst>
                    <a:ext uri="{9D8B030D-6E8A-4147-A177-3AD203B41FA5}">
                      <a16:colId xmlns:a16="http://schemas.microsoft.com/office/drawing/2014/main" val="3104014090"/>
                    </a:ext>
                  </a:extLst>
                </a:gridCol>
              </a:tblGrid>
              <a:tr h="448716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10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 marL="100584" marR="100584" marT="55321" marB="55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20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 marL="100584" marR="100584" marT="55321" marB="55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30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 marL="100584" marR="100584" marT="55321" marB="55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C00000"/>
                          </a:solidFill>
                        </a:rPr>
                        <a:t>40</a:t>
                      </a:r>
                      <a:endParaRPr lang="fr-MA" sz="3200" dirty="0">
                        <a:solidFill>
                          <a:srgbClr val="C00000"/>
                        </a:solidFill>
                      </a:endParaRPr>
                    </a:p>
                  </a:txBody>
                  <a:tcPr marL="100584" marR="100584" marT="55321" marB="55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50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 marL="100584" marR="100584" marT="55321" marB="55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60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 marL="100584" marR="100584" marT="55321" marB="55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C00000"/>
                          </a:solidFill>
                        </a:rPr>
                        <a:t>70</a:t>
                      </a:r>
                      <a:endParaRPr lang="fr-MA" sz="3200" dirty="0">
                        <a:solidFill>
                          <a:srgbClr val="C00000"/>
                        </a:solidFill>
                      </a:endParaRPr>
                    </a:p>
                  </a:txBody>
                  <a:tcPr marL="100584" marR="100584" marT="55321" marB="55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80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 marL="100584" marR="100584" marT="55321" marB="55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C00000"/>
                          </a:solidFill>
                        </a:rPr>
                        <a:t>90</a:t>
                      </a:r>
                      <a:endParaRPr lang="fr-MA" sz="3200" dirty="0">
                        <a:solidFill>
                          <a:srgbClr val="C00000"/>
                        </a:solidFill>
                      </a:endParaRPr>
                    </a:p>
                  </a:txBody>
                  <a:tcPr marL="100584" marR="100584" marT="55321" marB="55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115451"/>
                  </a:ext>
                </a:extLst>
              </a:tr>
            </a:tbl>
          </a:graphicData>
        </a:graphic>
      </p:graphicFrame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5056C48-F748-9439-700F-6DDD1A5D2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8621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C4E63-3BAE-7044-F5DB-7085F0E6E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2477B81-CB84-B6B9-AAA5-DD4B4031C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0F15B6B-8B78-B186-078D-4FDD0EA2B291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بين الأعداد التالية، اكتبوا على الألواح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العدد المضاعف للعدد 10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D60E68-EE61-7EEC-9A15-E913403B1BED}"/>
              </a:ext>
            </a:extLst>
          </p:cNvPr>
          <p:cNvSpPr txBox="1"/>
          <p:nvPr/>
        </p:nvSpPr>
        <p:spPr>
          <a:xfrm>
            <a:off x="1524000" y="3243943"/>
            <a:ext cx="1251857" cy="11079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6600" dirty="0">
                <a:solidFill>
                  <a:schemeClr val="accent1"/>
                </a:solidFill>
              </a:rPr>
              <a:t>45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AB4685-62D8-2555-B4FB-E45340253700}"/>
              </a:ext>
            </a:extLst>
          </p:cNvPr>
          <p:cNvSpPr txBox="1"/>
          <p:nvPr/>
        </p:nvSpPr>
        <p:spPr>
          <a:xfrm>
            <a:off x="3733802" y="3243943"/>
            <a:ext cx="1251857" cy="11079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6600" dirty="0">
                <a:solidFill>
                  <a:schemeClr val="accent1"/>
                </a:solidFill>
              </a:rPr>
              <a:t>40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DD9E4CE-5ED7-FF22-2DA1-45323413E866}"/>
              </a:ext>
            </a:extLst>
          </p:cNvPr>
          <p:cNvSpPr txBox="1"/>
          <p:nvPr/>
        </p:nvSpPr>
        <p:spPr>
          <a:xfrm>
            <a:off x="5965377" y="3243942"/>
            <a:ext cx="1251857" cy="11079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6600" dirty="0">
                <a:solidFill>
                  <a:schemeClr val="accent1"/>
                </a:solidFill>
              </a:rPr>
              <a:t>54</a:t>
            </a:r>
          </a:p>
        </p:txBody>
      </p:sp>
    </p:spTree>
    <p:extLst>
      <p:ext uri="{BB962C8B-B14F-4D97-AF65-F5344CB8AC3E}">
        <p14:creationId xmlns:p14="http://schemas.microsoft.com/office/powerpoint/2010/main" val="84703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67757-948E-4C8A-A7BD-5973F5DD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615838-5A69-5272-6072-C60F78E54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68FCD06-5D8D-EA5A-BABF-008FE8173FD2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D2C57D-2E17-9412-C37B-6896A236F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16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BCE99-D9A3-7DB3-6E0A-9B43AD98C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4E52BB9-7EC9-1F5E-207D-CBBEA9F9A99F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العدد 40 مضاعف للعدد 10. من يشرح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7E2722C-28D9-F6C6-5A30-39C6ADC23047}"/>
              </a:ext>
            </a:extLst>
          </p:cNvPr>
          <p:cNvSpPr txBox="1"/>
          <p:nvPr/>
        </p:nvSpPr>
        <p:spPr>
          <a:xfrm>
            <a:off x="1524000" y="3243943"/>
            <a:ext cx="1251857" cy="11079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6600" dirty="0">
                <a:solidFill>
                  <a:schemeClr val="accent1"/>
                </a:solidFill>
              </a:rPr>
              <a:t>45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F7FB25-8EA7-19A9-CC00-F55A02E5D8F4}"/>
              </a:ext>
            </a:extLst>
          </p:cNvPr>
          <p:cNvSpPr txBox="1"/>
          <p:nvPr/>
        </p:nvSpPr>
        <p:spPr>
          <a:xfrm>
            <a:off x="3733802" y="3243943"/>
            <a:ext cx="1251857" cy="1107996"/>
          </a:xfrm>
          <a:prstGeom prst="rect">
            <a:avLst/>
          </a:prstGeom>
          <a:solidFill>
            <a:srgbClr val="FF0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6600" dirty="0">
                <a:solidFill>
                  <a:schemeClr val="accent1"/>
                </a:solidFill>
              </a:rPr>
              <a:t>40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5B8E6D-2774-39CC-92CF-A1017F25B081}"/>
              </a:ext>
            </a:extLst>
          </p:cNvPr>
          <p:cNvSpPr txBox="1"/>
          <p:nvPr/>
        </p:nvSpPr>
        <p:spPr>
          <a:xfrm>
            <a:off x="5965377" y="3243942"/>
            <a:ext cx="1251857" cy="11079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6600" dirty="0">
                <a:solidFill>
                  <a:schemeClr val="accent1"/>
                </a:solidFill>
              </a:rPr>
              <a:t>54</a:t>
            </a: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419676D-CCC9-46C7-E428-7AD5D381C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3916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52799-CB03-D78E-D9D2-EF8F7A1A1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7C3B3BF-411B-A64D-62C6-09AC50C5F1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B1C51DA-E812-D780-F192-91D2930D3CEF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بين الأعداد التالية، اكتبوا على الألواح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العدد المضاعف للعدد 10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FB2D8B-68CB-B837-A924-A0EBFC3DD97E}"/>
              </a:ext>
            </a:extLst>
          </p:cNvPr>
          <p:cNvSpPr txBox="1"/>
          <p:nvPr/>
        </p:nvSpPr>
        <p:spPr>
          <a:xfrm>
            <a:off x="1524000" y="3243943"/>
            <a:ext cx="1251857" cy="11079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6600" dirty="0">
                <a:solidFill>
                  <a:schemeClr val="accent1"/>
                </a:solidFill>
              </a:rPr>
              <a:t>73</a:t>
            </a:r>
            <a:endParaRPr lang="fr-MA" sz="6600" dirty="0">
              <a:solidFill>
                <a:schemeClr val="accent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C657FC1-3E61-7D8C-0B3D-10B62295759B}"/>
              </a:ext>
            </a:extLst>
          </p:cNvPr>
          <p:cNvSpPr txBox="1"/>
          <p:nvPr/>
        </p:nvSpPr>
        <p:spPr>
          <a:xfrm>
            <a:off x="3733802" y="3243943"/>
            <a:ext cx="1251857" cy="11079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6600" dirty="0">
                <a:solidFill>
                  <a:schemeClr val="accent1"/>
                </a:solidFill>
              </a:rPr>
              <a:t>37</a:t>
            </a:r>
            <a:endParaRPr lang="fr-MA" sz="6600" dirty="0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59A6FDC-6252-94FF-F8F7-F316EEF89328}"/>
              </a:ext>
            </a:extLst>
          </p:cNvPr>
          <p:cNvSpPr txBox="1"/>
          <p:nvPr/>
        </p:nvSpPr>
        <p:spPr>
          <a:xfrm>
            <a:off x="5965377" y="3243942"/>
            <a:ext cx="1251857" cy="11079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6600" dirty="0">
                <a:solidFill>
                  <a:schemeClr val="accent1"/>
                </a:solidFill>
              </a:rPr>
              <a:t>70</a:t>
            </a:r>
            <a:endParaRPr lang="fr-MA" sz="6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93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E9E93-2D78-217D-22E6-A8E37786F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96CA4F-F1A8-F041-F953-514A598C00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6DA2CA0-247E-C398-43BB-AA1036450AAD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CB5CA95-41AD-A178-5800-EC9FCFAB1A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07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C53AA-BC9B-31A1-FEAC-5290037C9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11A5B71-0792-0EAE-DB4D-ED1A5AA71E9F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العدد 70 مضاعف للعدد 10. من يشرح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1E4F4E1-287A-83FF-9F31-D2A22CAE9493}"/>
              </a:ext>
            </a:extLst>
          </p:cNvPr>
          <p:cNvSpPr txBox="1"/>
          <p:nvPr/>
        </p:nvSpPr>
        <p:spPr>
          <a:xfrm>
            <a:off x="1524000" y="3243943"/>
            <a:ext cx="1251857" cy="11079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6600" dirty="0">
                <a:solidFill>
                  <a:schemeClr val="accent1"/>
                </a:solidFill>
              </a:rPr>
              <a:t>73</a:t>
            </a:r>
            <a:endParaRPr lang="fr-MA" sz="6600" dirty="0">
              <a:solidFill>
                <a:schemeClr val="accent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7044233-649C-A9D9-4D4F-3F06F2F539EF}"/>
              </a:ext>
            </a:extLst>
          </p:cNvPr>
          <p:cNvSpPr txBox="1"/>
          <p:nvPr/>
        </p:nvSpPr>
        <p:spPr>
          <a:xfrm>
            <a:off x="3733802" y="3243943"/>
            <a:ext cx="1251857" cy="11079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6600" dirty="0">
                <a:solidFill>
                  <a:schemeClr val="accent1"/>
                </a:solidFill>
              </a:rPr>
              <a:t>37</a:t>
            </a:r>
            <a:endParaRPr lang="fr-MA" sz="6600" dirty="0">
              <a:solidFill>
                <a:schemeClr val="accent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2826F72-0A5A-E79F-C823-339B0A69AF2E}"/>
              </a:ext>
            </a:extLst>
          </p:cNvPr>
          <p:cNvSpPr txBox="1"/>
          <p:nvPr/>
        </p:nvSpPr>
        <p:spPr>
          <a:xfrm>
            <a:off x="5965377" y="3243942"/>
            <a:ext cx="1251857" cy="1107996"/>
          </a:xfrm>
          <a:prstGeom prst="rect">
            <a:avLst/>
          </a:prstGeom>
          <a:solidFill>
            <a:srgbClr val="FF0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6600" dirty="0">
                <a:solidFill>
                  <a:schemeClr val="accent1"/>
                </a:solidFill>
              </a:rPr>
              <a:t>70</a:t>
            </a:r>
            <a:endParaRPr lang="fr-MA" sz="6600" dirty="0">
              <a:solidFill>
                <a:schemeClr val="accent1"/>
              </a:solidFill>
            </a:endParaRPr>
          </a:p>
        </p:txBody>
      </p:sp>
      <p:pic>
        <p:nvPicPr>
          <p:cNvPr id="10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B8D918D-A879-86CD-AF8D-CC021EC17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523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جداء عدد من رقم  ومضاعف العدد 10؛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نحسب جداء عدد من رقم ومضاعف العدد 10.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3" name="MATHS-N2_P4_SEM1_S2 (1)">
            <a:hlinkClick r:id="" action="ppaction://media"/>
            <a:extLst>
              <a:ext uri="{FF2B5EF4-FFF2-40B4-BE49-F238E27FC236}">
                <a16:creationId xmlns:a16="http://schemas.microsoft.com/office/drawing/2014/main" id="{A3E4BB44-3EF3-23EA-C7A5-4DAFDFFDB9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38828" y="2045752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 حول حساب جداء عدد من رقم ومضاعف العدد 10؛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E31CAD-DD99-29BA-E9AA-3877BD31A4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564" y="2208389"/>
            <a:ext cx="6184701" cy="350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F5B3DA-9AA3-EC6E-2AAE-0A9502375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FBDF4-FD39-0524-D906-A40ED222F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F46F8E-8E2E-9A06-FF0C-7CB6A0BB6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94A7B5F1-5469-B338-F1A8-CDA521C52825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النشاط خُطْوَةً خطوة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9486BCE-485F-B7B1-A04E-BD88F075ECEB}"/>
              </a:ext>
            </a:extLst>
          </p:cNvPr>
          <p:cNvSpPr/>
          <p:nvPr/>
        </p:nvSpPr>
        <p:spPr>
          <a:xfrm>
            <a:off x="2188314" y="3668486"/>
            <a:ext cx="4462577" cy="947057"/>
          </a:xfrm>
          <a:prstGeom prst="roundRect">
            <a:avLst/>
          </a:prstGeom>
          <a:noFill/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B6CE6AB-2D5A-289C-9464-685CF35127AB}"/>
              </a:ext>
            </a:extLst>
          </p:cNvPr>
          <p:cNvSpPr txBox="1"/>
          <p:nvPr/>
        </p:nvSpPr>
        <p:spPr>
          <a:xfrm>
            <a:off x="2488474" y="3603169"/>
            <a:ext cx="4412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</a:rPr>
              <a:t>4 x 60 = …</a:t>
            </a:r>
          </a:p>
        </p:txBody>
      </p:sp>
    </p:spTree>
    <p:extLst>
      <p:ext uri="{BB962C8B-B14F-4D97-AF65-F5344CB8AC3E}">
        <p14:creationId xmlns:p14="http://schemas.microsoft.com/office/powerpoint/2010/main" val="57879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8C53F483-E80E-B80F-4EBE-A91F7EAB8BCB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612D01E-2384-F656-D7A1-791D9540D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7A777BB-1191-D8E6-6A29-4430F2D665D8}"/>
              </a:ext>
            </a:extLst>
          </p:cNvPr>
          <p:cNvSpPr/>
          <p:nvPr/>
        </p:nvSpPr>
        <p:spPr>
          <a:xfrm>
            <a:off x="2188314" y="3668486"/>
            <a:ext cx="4462577" cy="947057"/>
          </a:xfrm>
          <a:prstGeom prst="roundRect">
            <a:avLst/>
          </a:prstGeom>
          <a:noFill/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DF08C65-EE6F-5FCA-051E-F8ABA3A05402}"/>
              </a:ext>
            </a:extLst>
          </p:cNvPr>
          <p:cNvSpPr txBox="1"/>
          <p:nvPr/>
        </p:nvSpPr>
        <p:spPr>
          <a:xfrm>
            <a:off x="2488474" y="3603169"/>
            <a:ext cx="4412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</a:rPr>
              <a:t>4 x 60 = …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F242EE-CDD1-8F7C-C5E8-4E660C760F46}"/>
              </a:ext>
            </a:extLst>
          </p:cNvPr>
          <p:cNvSpPr/>
          <p:nvPr/>
        </p:nvSpPr>
        <p:spPr>
          <a:xfrm>
            <a:off x="6012081" y="1904669"/>
            <a:ext cx="1662949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كَمْ عَشَرَةً في الْعَدَدِ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38F1818-3AB2-385A-9A11-541B93DB6E7F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F521BF-4FC6-68AA-5183-D327ABC95C68}"/>
              </a:ext>
            </a:extLst>
          </p:cNvPr>
          <p:cNvSpPr/>
          <p:nvPr/>
        </p:nvSpPr>
        <p:spPr>
          <a:xfrm>
            <a:off x="3383740" y="1904669"/>
            <a:ext cx="204090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الْعَدَدِ وَرَقْمِ الْعَشَراتِ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C58F787-86A1-BBC6-F132-1298C04666F4}"/>
              </a:ext>
            </a:extLst>
          </p:cNvPr>
          <p:cNvSpPr>
            <a:spLocks noChangeAspect="1"/>
          </p:cNvSpPr>
          <p:nvPr/>
        </p:nvSpPr>
        <p:spPr>
          <a:xfrm>
            <a:off x="5498997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D6596CE-3123-9A8D-5E00-AF5F1FA3D070}"/>
              </a:ext>
            </a:extLst>
          </p:cNvPr>
          <p:cNvSpPr/>
          <p:nvPr/>
        </p:nvSpPr>
        <p:spPr>
          <a:xfrm>
            <a:off x="477073" y="1904669"/>
            <a:ext cx="222878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أُضِيفُ صِفْرًا عَلَى يَمِينِ النَّتِيجَةِ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FD71C06-BA2E-1BA1-0090-283435A45506}"/>
              </a:ext>
            </a:extLst>
          </p:cNvPr>
          <p:cNvSpPr>
            <a:spLocks noChangeAspect="1"/>
          </p:cNvSpPr>
          <p:nvPr/>
        </p:nvSpPr>
        <p:spPr>
          <a:xfrm>
            <a:off x="2781658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كم عشرة في العدد.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7207D62-93F6-FC0D-51B4-034E7A37121A}"/>
              </a:ext>
            </a:extLst>
          </p:cNvPr>
          <p:cNvSpPr/>
          <p:nvPr/>
        </p:nvSpPr>
        <p:spPr>
          <a:xfrm>
            <a:off x="2188314" y="3668486"/>
            <a:ext cx="4462577" cy="947057"/>
          </a:xfrm>
          <a:prstGeom prst="roundRect">
            <a:avLst/>
          </a:prstGeom>
          <a:noFill/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F03C32E-6D55-C2E8-F5E3-5BD07097E342}"/>
              </a:ext>
            </a:extLst>
          </p:cNvPr>
          <p:cNvSpPr txBox="1"/>
          <p:nvPr/>
        </p:nvSpPr>
        <p:spPr>
          <a:xfrm>
            <a:off x="2488474" y="3603169"/>
            <a:ext cx="4412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</a:rPr>
              <a:t>4 x 60 = …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F11E4CA-7D41-BDF8-5A5F-B6A5D19D1F0C}"/>
              </a:ext>
            </a:extLst>
          </p:cNvPr>
          <p:cNvSpPr/>
          <p:nvPr/>
        </p:nvSpPr>
        <p:spPr>
          <a:xfrm>
            <a:off x="6012081" y="1904669"/>
            <a:ext cx="1662949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كَمْ عَشَرَةً في الْعَدَدِ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A302F4A-672C-30BC-9E4C-0575BBEFF400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9945950-0F63-C54D-1391-86E0AAACA164}"/>
              </a:ext>
            </a:extLst>
          </p:cNvPr>
          <p:cNvSpPr/>
          <p:nvPr/>
        </p:nvSpPr>
        <p:spPr>
          <a:xfrm>
            <a:off x="3383740" y="1904669"/>
            <a:ext cx="204090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الْعَدَدِ وَرَقْمِ الْعَشَراتِ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36EC92D-50DF-ABCB-D578-00BAA11B937F}"/>
              </a:ext>
            </a:extLst>
          </p:cNvPr>
          <p:cNvSpPr>
            <a:spLocks noChangeAspect="1"/>
          </p:cNvSpPr>
          <p:nvPr/>
        </p:nvSpPr>
        <p:spPr>
          <a:xfrm>
            <a:off x="5498997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0213081-4B83-145D-70A3-522DD47ECDF9}"/>
              </a:ext>
            </a:extLst>
          </p:cNvPr>
          <p:cNvSpPr/>
          <p:nvPr/>
        </p:nvSpPr>
        <p:spPr>
          <a:xfrm>
            <a:off x="477073" y="1904669"/>
            <a:ext cx="222878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أُضِيفُ صِفْرًا عَلَى يَمِينِ النَّتِيجَةِ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046BB9FB-36E7-E98D-58B1-CDD635854D8E}"/>
              </a:ext>
            </a:extLst>
          </p:cNvPr>
          <p:cNvSpPr>
            <a:spLocks noChangeAspect="1"/>
          </p:cNvSpPr>
          <p:nvPr/>
        </p:nvSpPr>
        <p:spPr>
          <a:xfrm>
            <a:off x="2781658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38DE-90AB-D867-156F-0E9B4763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7FC877-630B-1BE5-C470-937F1FC9EDAA}"/>
              </a:ext>
            </a:extLst>
          </p:cNvPr>
          <p:cNvSpPr txBox="1"/>
          <p:nvPr/>
        </p:nvSpPr>
        <p:spPr>
          <a:xfrm>
            <a:off x="76200" y="928529"/>
            <a:ext cx="7386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في العدد 60 ست عشرات.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9C35588-5CC8-28A6-F3C8-7BDE281D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75494DF-52C3-622B-317D-C2055D456D34}"/>
              </a:ext>
            </a:extLst>
          </p:cNvPr>
          <p:cNvSpPr/>
          <p:nvPr/>
        </p:nvSpPr>
        <p:spPr>
          <a:xfrm>
            <a:off x="2188314" y="3668486"/>
            <a:ext cx="4462577" cy="947057"/>
          </a:xfrm>
          <a:prstGeom prst="roundRect">
            <a:avLst/>
          </a:prstGeom>
          <a:noFill/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E8CA1F9-D533-B495-3A2D-DB35725F0A12}"/>
              </a:ext>
            </a:extLst>
          </p:cNvPr>
          <p:cNvSpPr txBox="1"/>
          <p:nvPr/>
        </p:nvSpPr>
        <p:spPr>
          <a:xfrm>
            <a:off x="2488474" y="3603169"/>
            <a:ext cx="4412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</a:rPr>
              <a:t>4 x </a:t>
            </a:r>
            <a:r>
              <a:rPr lang="fr-MA" sz="6000" b="1" dirty="0">
                <a:solidFill>
                  <a:srgbClr val="C00000"/>
                </a:solidFill>
              </a:rPr>
              <a:t>6</a:t>
            </a:r>
            <a:r>
              <a:rPr lang="fr-MA" sz="6000" b="1" dirty="0">
                <a:solidFill>
                  <a:schemeClr val="accent1"/>
                </a:solidFill>
              </a:rPr>
              <a:t>0 = …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4B9E59-8D6E-868D-ACA9-C8468F393259}"/>
              </a:ext>
            </a:extLst>
          </p:cNvPr>
          <p:cNvSpPr/>
          <p:nvPr/>
        </p:nvSpPr>
        <p:spPr>
          <a:xfrm>
            <a:off x="6012081" y="1904669"/>
            <a:ext cx="1662949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كَمْ عَشَرَةً في الْعَدَدِ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69D035B5-BBA1-98CB-9100-6DE67E4B6AB1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87CBF27-DAF8-86AC-1724-3390EAAB981A}"/>
              </a:ext>
            </a:extLst>
          </p:cNvPr>
          <p:cNvSpPr/>
          <p:nvPr/>
        </p:nvSpPr>
        <p:spPr>
          <a:xfrm>
            <a:off x="3383740" y="1904669"/>
            <a:ext cx="204090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الْعَدَدِ وَرَقْمِ الْعَشَراتِ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C1D84A71-AFDC-E8F4-1D6B-47394D0E4E88}"/>
              </a:ext>
            </a:extLst>
          </p:cNvPr>
          <p:cNvSpPr>
            <a:spLocks noChangeAspect="1"/>
          </p:cNvSpPr>
          <p:nvPr/>
        </p:nvSpPr>
        <p:spPr>
          <a:xfrm>
            <a:off x="5498997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2AB80A8-4C9C-398A-77C9-C129A66A0985}"/>
              </a:ext>
            </a:extLst>
          </p:cNvPr>
          <p:cNvSpPr/>
          <p:nvPr/>
        </p:nvSpPr>
        <p:spPr>
          <a:xfrm>
            <a:off x="477073" y="1904669"/>
            <a:ext cx="222878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أُضِيفُ صِفْرًا عَلَى يَمِينِ النَّتِيجَةِ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D738C2D3-0BE4-6CA7-4547-8C531B601D94}"/>
              </a:ext>
            </a:extLst>
          </p:cNvPr>
          <p:cNvSpPr>
            <a:spLocks noChangeAspect="1"/>
          </p:cNvSpPr>
          <p:nvPr/>
        </p:nvSpPr>
        <p:spPr>
          <a:xfrm>
            <a:off x="2781658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4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6EADCE6-5C8D-82D7-DE4C-D7C2C6846A27}"/>
              </a:ext>
            </a:extLst>
          </p:cNvPr>
          <p:cNvSpPr/>
          <p:nvPr/>
        </p:nvSpPr>
        <p:spPr>
          <a:xfrm>
            <a:off x="2188314" y="3668486"/>
            <a:ext cx="4462577" cy="947057"/>
          </a:xfrm>
          <a:prstGeom prst="roundRect">
            <a:avLst/>
          </a:prstGeom>
          <a:noFill/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7C5943F-20A8-C02F-1E2A-C7D7EA79A90B}"/>
              </a:ext>
            </a:extLst>
          </p:cNvPr>
          <p:cNvSpPr txBox="1"/>
          <p:nvPr/>
        </p:nvSpPr>
        <p:spPr>
          <a:xfrm>
            <a:off x="2488474" y="3603169"/>
            <a:ext cx="4412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</a:rPr>
              <a:t>4 x 60 = …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8111354-0133-BE80-33AE-01D75D37ED6C}"/>
              </a:ext>
            </a:extLst>
          </p:cNvPr>
          <p:cNvSpPr/>
          <p:nvPr/>
        </p:nvSpPr>
        <p:spPr>
          <a:xfrm>
            <a:off x="6012081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كَمْ عَشَرَةً في الْعَدَدِ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48D94E71-9C36-73BA-2599-B0AA16C40DDD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9A6E58-08D5-60BE-D2F2-761880CFC883}"/>
              </a:ext>
            </a:extLst>
          </p:cNvPr>
          <p:cNvSpPr/>
          <p:nvPr/>
        </p:nvSpPr>
        <p:spPr>
          <a:xfrm>
            <a:off x="3383740" y="1904669"/>
            <a:ext cx="2040903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الْعَدَدِ وَرَقْمِ الْعَشَراتِ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7711464-160A-37FE-65D9-098794CC2A83}"/>
              </a:ext>
            </a:extLst>
          </p:cNvPr>
          <p:cNvSpPr>
            <a:spLocks noChangeAspect="1"/>
          </p:cNvSpPr>
          <p:nvPr/>
        </p:nvSpPr>
        <p:spPr>
          <a:xfrm>
            <a:off x="5498997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273E66B-ACAD-C4FC-DB26-45B61400B99D}"/>
              </a:ext>
            </a:extLst>
          </p:cNvPr>
          <p:cNvSpPr/>
          <p:nvPr/>
        </p:nvSpPr>
        <p:spPr>
          <a:xfrm>
            <a:off x="477073" y="1904669"/>
            <a:ext cx="222878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أُضِيفُ صِفْرًا عَلَى يَمِينِ النَّتِيجَةِ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309A402B-5956-7084-2874-A0E2F5F46889}"/>
              </a:ext>
            </a:extLst>
          </p:cNvPr>
          <p:cNvSpPr>
            <a:spLocks noChangeAspect="1"/>
          </p:cNvSpPr>
          <p:nvPr/>
        </p:nvSpPr>
        <p:spPr>
          <a:xfrm>
            <a:off x="2781658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47122E-B963-47A9-5E7B-B627E57233B5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جداء العدد ورقم العشرات.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CAF98B9-2B2A-56D2-586B-341C7FFEFEBA}"/>
              </a:ext>
            </a:extLst>
          </p:cNvPr>
          <p:cNvSpPr/>
          <p:nvPr/>
        </p:nvSpPr>
        <p:spPr>
          <a:xfrm>
            <a:off x="2188314" y="3668486"/>
            <a:ext cx="4462577" cy="9470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5907F8E-0A21-E3DB-6E54-FCCD0AA1D679}"/>
              </a:ext>
            </a:extLst>
          </p:cNvPr>
          <p:cNvSpPr txBox="1"/>
          <p:nvPr/>
        </p:nvSpPr>
        <p:spPr>
          <a:xfrm>
            <a:off x="2488474" y="3603169"/>
            <a:ext cx="4412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C00000"/>
                </a:solidFill>
              </a:rPr>
              <a:t>4</a:t>
            </a:r>
            <a:r>
              <a:rPr lang="fr-MA" sz="6000" b="1" dirty="0">
                <a:solidFill>
                  <a:schemeClr val="accent1"/>
                </a:solidFill>
              </a:rPr>
              <a:t> x </a:t>
            </a:r>
            <a:r>
              <a:rPr lang="fr-MA" sz="6000" b="1" dirty="0">
                <a:solidFill>
                  <a:srgbClr val="C00000"/>
                </a:solidFill>
              </a:rPr>
              <a:t>6</a:t>
            </a:r>
            <a:r>
              <a:rPr lang="fr-MA" sz="6000" b="1" dirty="0">
                <a:solidFill>
                  <a:schemeClr val="accent1"/>
                </a:solidFill>
              </a:rPr>
              <a:t>0 = …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3494507-775A-B7F7-F2AF-69A5ED795342}"/>
              </a:ext>
            </a:extLst>
          </p:cNvPr>
          <p:cNvSpPr/>
          <p:nvPr/>
        </p:nvSpPr>
        <p:spPr>
          <a:xfrm>
            <a:off x="6012081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كَمْ عَشَرَةً في الْعَدَدِ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DF8A19CD-5ABD-BA4A-6687-FA627735B666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36E67FA-12D0-D313-002B-34293BC52746}"/>
              </a:ext>
            </a:extLst>
          </p:cNvPr>
          <p:cNvSpPr/>
          <p:nvPr/>
        </p:nvSpPr>
        <p:spPr>
          <a:xfrm>
            <a:off x="3383740" y="1904669"/>
            <a:ext cx="2040903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الْعَدَدِ وَرَقْمِ الْعَشَراتِ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EC758363-7F2B-C31B-5864-920B5A5D49FE}"/>
              </a:ext>
            </a:extLst>
          </p:cNvPr>
          <p:cNvSpPr>
            <a:spLocks noChangeAspect="1"/>
          </p:cNvSpPr>
          <p:nvPr/>
        </p:nvSpPr>
        <p:spPr>
          <a:xfrm>
            <a:off x="5498997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A3E8B85-F4B8-F74C-6300-F3E2AD16D535}"/>
              </a:ext>
            </a:extLst>
          </p:cNvPr>
          <p:cNvSpPr/>
          <p:nvPr/>
        </p:nvSpPr>
        <p:spPr>
          <a:xfrm>
            <a:off x="477073" y="1904669"/>
            <a:ext cx="222878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أُضِيفُ صِفْرًا عَلَى يَمِينِ النَّتِيجَةِ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06717955-CF7F-7F26-E366-D4677BE142B2}"/>
              </a:ext>
            </a:extLst>
          </p:cNvPr>
          <p:cNvSpPr>
            <a:spLocks noChangeAspect="1"/>
          </p:cNvSpPr>
          <p:nvPr/>
        </p:nvSpPr>
        <p:spPr>
          <a:xfrm>
            <a:off x="2781658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5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حصل على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9376B8E-2D67-641A-3304-0397186639F6}"/>
              </a:ext>
            </a:extLst>
          </p:cNvPr>
          <p:cNvSpPr/>
          <p:nvPr/>
        </p:nvSpPr>
        <p:spPr>
          <a:xfrm>
            <a:off x="2188314" y="3668486"/>
            <a:ext cx="4462577" cy="9470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8C2AB4B-93F5-A2C7-DDE1-2C9EDD4E8C91}"/>
              </a:ext>
            </a:extLst>
          </p:cNvPr>
          <p:cNvSpPr txBox="1"/>
          <p:nvPr/>
        </p:nvSpPr>
        <p:spPr>
          <a:xfrm>
            <a:off x="2488474" y="3603169"/>
            <a:ext cx="4412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C00000"/>
                </a:solidFill>
              </a:rPr>
              <a:t>4</a:t>
            </a:r>
            <a:r>
              <a:rPr lang="fr-MA" sz="6000" b="1" dirty="0">
                <a:solidFill>
                  <a:schemeClr val="accent1"/>
                </a:solidFill>
              </a:rPr>
              <a:t> x </a:t>
            </a:r>
            <a:r>
              <a:rPr lang="fr-MA" sz="6000" b="1" dirty="0">
                <a:solidFill>
                  <a:srgbClr val="C00000"/>
                </a:solidFill>
              </a:rPr>
              <a:t>6</a:t>
            </a:r>
            <a:r>
              <a:rPr lang="fr-MA" sz="6000" b="1" dirty="0">
                <a:solidFill>
                  <a:schemeClr val="accent1"/>
                </a:solidFill>
              </a:rPr>
              <a:t>0 = </a:t>
            </a:r>
            <a:r>
              <a:rPr lang="fr-MA" sz="6000" b="1" dirty="0">
                <a:solidFill>
                  <a:srgbClr val="C00000"/>
                </a:solidFill>
              </a:rPr>
              <a:t>24</a:t>
            </a:r>
            <a:r>
              <a:rPr lang="fr-MA" sz="6000" b="1" dirty="0">
                <a:solidFill>
                  <a:schemeClr val="accent1"/>
                </a:solidFill>
              </a:rPr>
              <a:t>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99466C0-E925-71DD-9F2C-0C14F36DB3F2}"/>
              </a:ext>
            </a:extLst>
          </p:cNvPr>
          <p:cNvSpPr/>
          <p:nvPr/>
        </p:nvSpPr>
        <p:spPr>
          <a:xfrm>
            <a:off x="6012081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كَمْ عَشَرَةً في الْعَدَدِ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C1FF2E9-156B-CF2C-F169-CE17D5DD6B37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6759279-5260-9ED7-6F63-F098F77B9AF8}"/>
              </a:ext>
            </a:extLst>
          </p:cNvPr>
          <p:cNvSpPr/>
          <p:nvPr/>
        </p:nvSpPr>
        <p:spPr>
          <a:xfrm>
            <a:off x="3383740" y="1904669"/>
            <a:ext cx="2040903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الْعَدَدِ وَرَقْمِ الْعَشَراتِ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5B89234A-413E-B6DE-5826-8DB9FA67B874}"/>
              </a:ext>
            </a:extLst>
          </p:cNvPr>
          <p:cNvSpPr>
            <a:spLocks noChangeAspect="1"/>
          </p:cNvSpPr>
          <p:nvPr/>
        </p:nvSpPr>
        <p:spPr>
          <a:xfrm>
            <a:off x="5498997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B4B2023-8762-52CA-E6CC-BC54E8A9E493}"/>
              </a:ext>
            </a:extLst>
          </p:cNvPr>
          <p:cNvSpPr/>
          <p:nvPr/>
        </p:nvSpPr>
        <p:spPr>
          <a:xfrm>
            <a:off x="477073" y="1904669"/>
            <a:ext cx="222878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أُضِيفُ صِفْرًا عَلَى يَمِينِ النَّتِيجَةِ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EF928898-0097-AE20-CFCA-57993DFB3966}"/>
              </a:ext>
            </a:extLst>
          </p:cNvPr>
          <p:cNvSpPr>
            <a:spLocks noChangeAspect="1"/>
          </p:cNvSpPr>
          <p:nvPr/>
        </p:nvSpPr>
        <p:spPr>
          <a:xfrm>
            <a:off x="2781658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Parenthèse fermante 19">
            <a:extLst>
              <a:ext uri="{FF2B5EF4-FFF2-40B4-BE49-F238E27FC236}">
                <a16:creationId xmlns:a16="http://schemas.microsoft.com/office/drawing/2014/main" id="{CAEF2BBD-A407-0219-AFB6-51AE1ECE14D3}"/>
              </a:ext>
            </a:extLst>
          </p:cNvPr>
          <p:cNvSpPr/>
          <p:nvPr/>
        </p:nvSpPr>
        <p:spPr>
          <a:xfrm rot="16200000">
            <a:off x="3171830" y="3060549"/>
            <a:ext cx="393289" cy="1052586"/>
          </a:xfrm>
          <a:prstGeom prst="rightBracke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C00000"/>
              </a:solidFill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F97F99EE-1AED-927F-857B-A4855A449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019" y="3008735"/>
            <a:ext cx="2469492" cy="72694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E79C8-CE0A-E604-CDD3-1F48B56B7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E9B59FF-8368-AA40-3E5F-7E05D5B01A1F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FA391B-7F6A-2988-576D-1E1D11736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6491C9D-0F4B-2186-BB4B-3E0BCA541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D14E133-0F00-CACE-BC4A-A9EC5F825D36}"/>
              </a:ext>
            </a:extLst>
          </p:cNvPr>
          <p:cNvSpPr/>
          <p:nvPr/>
        </p:nvSpPr>
        <p:spPr>
          <a:xfrm>
            <a:off x="6012081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كَمْ عَشَرَةً في الْعَدَدِ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2A70B0A-29EB-8243-ABF8-76AAD46AC3E2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CF90B05-02FA-2FBB-7658-90EC151BD4FE}"/>
              </a:ext>
            </a:extLst>
          </p:cNvPr>
          <p:cNvSpPr/>
          <p:nvPr/>
        </p:nvSpPr>
        <p:spPr>
          <a:xfrm>
            <a:off x="3383740" y="1904669"/>
            <a:ext cx="204090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الْعَدَدِ وَرَقْمِ الْعَشَراتِ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4FBE23AB-2871-222C-2B90-EAE1DD258135}"/>
              </a:ext>
            </a:extLst>
          </p:cNvPr>
          <p:cNvSpPr>
            <a:spLocks noChangeAspect="1"/>
          </p:cNvSpPr>
          <p:nvPr/>
        </p:nvSpPr>
        <p:spPr>
          <a:xfrm>
            <a:off x="5498997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0A8C4F0-2481-9368-E632-906F99C201D2}"/>
              </a:ext>
            </a:extLst>
          </p:cNvPr>
          <p:cNvSpPr/>
          <p:nvPr/>
        </p:nvSpPr>
        <p:spPr>
          <a:xfrm>
            <a:off x="477073" y="1904669"/>
            <a:ext cx="222878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أُضِيفُ صِفْرًا عَلَى يَمِينِ النَّتِيجَةِ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0651C940-1225-49BA-C4FA-8B868ECBA8C9}"/>
              </a:ext>
            </a:extLst>
          </p:cNvPr>
          <p:cNvSpPr>
            <a:spLocks noChangeAspect="1"/>
          </p:cNvSpPr>
          <p:nvPr/>
        </p:nvSpPr>
        <p:spPr>
          <a:xfrm>
            <a:off x="2781658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435EB5-B925-C1F4-640D-C2B703D3EEAD}"/>
              </a:ext>
            </a:extLst>
          </p:cNvPr>
          <p:cNvSpPr/>
          <p:nvPr/>
        </p:nvSpPr>
        <p:spPr>
          <a:xfrm>
            <a:off x="2188314" y="3668486"/>
            <a:ext cx="4462577" cy="9470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7BDE493-F695-5DE2-8609-895C21034D84}"/>
              </a:ext>
            </a:extLst>
          </p:cNvPr>
          <p:cNvSpPr txBox="1"/>
          <p:nvPr/>
        </p:nvSpPr>
        <p:spPr>
          <a:xfrm>
            <a:off x="2488474" y="3603169"/>
            <a:ext cx="4412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</a:rPr>
              <a:t>4 x 60 = 24.</a:t>
            </a:r>
          </a:p>
        </p:txBody>
      </p:sp>
      <p:sp>
        <p:nvSpPr>
          <p:cNvPr id="19" name="Parenthèse fermante 18">
            <a:extLst>
              <a:ext uri="{FF2B5EF4-FFF2-40B4-BE49-F238E27FC236}">
                <a16:creationId xmlns:a16="http://schemas.microsoft.com/office/drawing/2014/main" id="{2C62F28A-926B-F615-96F0-3B4EC5CC561C}"/>
              </a:ext>
            </a:extLst>
          </p:cNvPr>
          <p:cNvSpPr/>
          <p:nvPr/>
        </p:nvSpPr>
        <p:spPr>
          <a:xfrm rot="16200000">
            <a:off x="3171830" y="3060549"/>
            <a:ext cx="393289" cy="1052586"/>
          </a:xfrm>
          <a:prstGeom prst="rightBracke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>
              <a:ln>
                <a:solidFill>
                  <a:srgbClr val="156082"/>
                </a:solidFill>
              </a:ln>
              <a:solidFill>
                <a:schemeClr val="accent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3A2B812-74B8-B644-EE88-C89D32A8394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50019" y="3008735"/>
            <a:ext cx="2469492" cy="72694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991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F2754-9E0B-865B-C318-2E45F0056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7C9B113-5BED-049B-90A1-CC3649E5BFD3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أضيفوا 0 على يمين النتيجة.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1ADDC1-A169-D74C-22C0-3B9EC17F4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C65C84A-9A2E-D622-610A-04E617B3B110}"/>
              </a:ext>
            </a:extLst>
          </p:cNvPr>
          <p:cNvSpPr/>
          <p:nvPr/>
        </p:nvSpPr>
        <p:spPr>
          <a:xfrm>
            <a:off x="6012081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كَمْ عَشَرَةً في الْعَدَدِ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83D86F4F-270F-0E58-B4D8-8B0EA7F84D38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527FB17-E11D-E2B3-236D-44B1B0B772F6}"/>
              </a:ext>
            </a:extLst>
          </p:cNvPr>
          <p:cNvSpPr/>
          <p:nvPr/>
        </p:nvSpPr>
        <p:spPr>
          <a:xfrm>
            <a:off x="3383740" y="1904669"/>
            <a:ext cx="204090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الْعَدَدِ وَرَقْمِ الْعَشَراتِ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525EF79A-7F21-09A8-AFDD-D122F28F29BA}"/>
              </a:ext>
            </a:extLst>
          </p:cNvPr>
          <p:cNvSpPr>
            <a:spLocks noChangeAspect="1"/>
          </p:cNvSpPr>
          <p:nvPr/>
        </p:nvSpPr>
        <p:spPr>
          <a:xfrm>
            <a:off x="5498997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A1FA84B-C217-D265-C47E-55E39414A9EB}"/>
              </a:ext>
            </a:extLst>
          </p:cNvPr>
          <p:cNvSpPr/>
          <p:nvPr/>
        </p:nvSpPr>
        <p:spPr>
          <a:xfrm>
            <a:off x="477073" y="1904669"/>
            <a:ext cx="222878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أُضِيفُ صِفْرًا عَلَى يَمِينِ النَّتِيجَةِ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942679B5-3D44-C559-65B6-60516E293DA2}"/>
              </a:ext>
            </a:extLst>
          </p:cNvPr>
          <p:cNvSpPr>
            <a:spLocks noChangeAspect="1"/>
          </p:cNvSpPr>
          <p:nvPr/>
        </p:nvSpPr>
        <p:spPr>
          <a:xfrm>
            <a:off x="2781658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08C96F4-F51B-CE18-3706-8EC5315D9B99}"/>
              </a:ext>
            </a:extLst>
          </p:cNvPr>
          <p:cNvSpPr/>
          <p:nvPr/>
        </p:nvSpPr>
        <p:spPr>
          <a:xfrm>
            <a:off x="2188314" y="3668486"/>
            <a:ext cx="4462577" cy="9470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25161C-A3B7-7147-EB9B-8F768CA580F3}"/>
              </a:ext>
            </a:extLst>
          </p:cNvPr>
          <p:cNvSpPr txBox="1"/>
          <p:nvPr/>
        </p:nvSpPr>
        <p:spPr>
          <a:xfrm>
            <a:off x="2488474" y="3603169"/>
            <a:ext cx="4412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</a:rPr>
              <a:t>4 x 60 = 24.</a:t>
            </a:r>
          </a:p>
        </p:txBody>
      </p:sp>
      <p:sp>
        <p:nvSpPr>
          <p:cNvPr id="20" name="Parenthèse fermante 19">
            <a:extLst>
              <a:ext uri="{FF2B5EF4-FFF2-40B4-BE49-F238E27FC236}">
                <a16:creationId xmlns:a16="http://schemas.microsoft.com/office/drawing/2014/main" id="{D7538C83-1E9A-CCDF-4FC0-8B8BB479B4D2}"/>
              </a:ext>
            </a:extLst>
          </p:cNvPr>
          <p:cNvSpPr/>
          <p:nvPr/>
        </p:nvSpPr>
        <p:spPr>
          <a:xfrm rot="16200000">
            <a:off x="3171830" y="3060549"/>
            <a:ext cx="393289" cy="1052586"/>
          </a:xfrm>
          <a:prstGeom prst="rightBracke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>
              <a:ln>
                <a:solidFill>
                  <a:srgbClr val="156082"/>
                </a:solidFill>
              </a:ln>
              <a:solidFill>
                <a:schemeClr val="accent1"/>
              </a:solidFill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3E9F719-FD66-FDDD-17CC-009EFB15A90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50019" y="3008735"/>
            <a:ext cx="2469492" cy="72694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23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79AAA-C725-2A30-E9BF-830E39669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4AABF24-87BA-DD4A-4288-2B0A96A93BDC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لماذا أضفنا 0 يمين النتيجة؟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3FFE4FE-825F-4430-3C90-D3A309F21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786BD93-DEB3-6ADD-F92E-DAA48FCAE4F5}"/>
              </a:ext>
            </a:extLst>
          </p:cNvPr>
          <p:cNvSpPr/>
          <p:nvPr/>
        </p:nvSpPr>
        <p:spPr>
          <a:xfrm>
            <a:off x="6012081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كَمْ عَشَرَةً في الْعَدَدِ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5D90B8FD-D7D6-0F17-30F8-26EACF6D8BEF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E31DBF1-422A-2FDB-8384-DBBC05DF5484}"/>
              </a:ext>
            </a:extLst>
          </p:cNvPr>
          <p:cNvSpPr/>
          <p:nvPr/>
        </p:nvSpPr>
        <p:spPr>
          <a:xfrm>
            <a:off x="3383740" y="1904669"/>
            <a:ext cx="204090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الْعَدَدِ وَرَقْمِ الْعَشَراتِ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ABBCD84-E627-6C25-8DBB-54D8BA71D6C8}"/>
              </a:ext>
            </a:extLst>
          </p:cNvPr>
          <p:cNvSpPr>
            <a:spLocks noChangeAspect="1"/>
          </p:cNvSpPr>
          <p:nvPr/>
        </p:nvSpPr>
        <p:spPr>
          <a:xfrm>
            <a:off x="5498997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1455B78-AFE6-9B63-D561-D017AB40B3A3}"/>
              </a:ext>
            </a:extLst>
          </p:cNvPr>
          <p:cNvSpPr/>
          <p:nvPr/>
        </p:nvSpPr>
        <p:spPr>
          <a:xfrm>
            <a:off x="477073" y="1904669"/>
            <a:ext cx="222878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أُضِيفُ صِفْرًا عَلَى يَمِينِ النَّتِيجَةِ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AEA8A5C3-62F1-90D7-B9CA-6521B2807AB8}"/>
              </a:ext>
            </a:extLst>
          </p:cNvPr>
          <p:cNvSpPr>
            <a:spLocks noChangeAspect="1"/>
          </p:cNvSpPr>
          <p:nvPr/>
        </p:nvSpPr>
        <p:spPr>
          <a:xfrm>
            <a:off x="2781658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2851F45-658D-A947-DF92-8442617FC936}"/>
              </a:ext>
            </a:extLst>
          </p:cNvPr>
          <p:cNvSpPr/>
          <p:nvPr/>
        </p:nvSpPr>
        <p:spPr>
          <a:xfrm>
            <a:off x="2188314" y="3668486"/>
            <a:ext cx="4462577" cy="9470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C7700DD-31FF-A677-C7CB-D05E4DCF321F}"/>
              </a:ext>
            </a:extLst>
          </p:cNvPr>
          <p:cNvSpPr txBox="1"/>
          <p:nvPr/>
        </p:nvSpPr>
        <p:spPr>
          <a:xfrm>
            <a:off x="2488474" y="3603169"/>
            <a:ext cx="4412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</a:rPr>
              <a:t>4 x 6</a:t>
            </a:r>
            <a:r>
              <a:rPr lang="fr-MA" sz="6000" b="1" dirty="0">
                <a:solidFill>
                  <a:schemeClr val="accent6"/>
                </a:solidFill>
              </a:rPr>
              <a:t>0</a:t>
            </a:r>
            <a:r>
              <a:rPr lang="fr-MA" sz="6000" b="1" dirty="0">
                <a:solidFill>
                  <a:schemeClr val="accent1"/>
                </a:solidFill>
              </a:rPr>
              <a:t> = 24</a:t>
            </a:r>
            <a:r>
              <a:rPr lang="ar-MA" sz="6000" b="1" dirty="0">
                <a:solidFill>
                  <a:schemeClr val="accent6"/>
                </a:solidFill>
              </a:rPr>
              <a:t>0</a:t>
            </a:r>
            <a:endParaRPr lang="fr-MA" sz="6000" b="1" dirty="0">
              <a:solidFill>
                <a:schemeClr val="accent6"/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3A24456-7768-9586-7D89-BBFFD02A7BA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659073" flipV="1">
            <a:off x="4280744" y="4378090"/>
            <a:ext cx="2040903" cy="72716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880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1A81088-CECA-D34B-CA69-E8B2FE8F341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على الألواح جداء العددين.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B1681A4-D0FC-83E6-B023-DE034E2EF09A}"/>
              </a:ext>
            </a:extLst>
          </p:cNvPr>
          <p:cNvSpPr txBox="1"/>
          <p:nvPr/>
        </p:nvSpPr>
        <p:spPr>
          <a:xfrm>
            <a:off x="2259870" y="3287483"/>
            <a:ext cx="44625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156082"/>
                </a:solidFill>
              </a:rPr>
              <a:t>7 x 50 = …</a:t>
            </a:r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حسب جداء العدد ومضاعف العدد 10؟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F90DD75-6B3B-ED73-FE75-C2E0A1F8D165}"/>
              </a:ext>
            </a:extLst>
          </p:cNvPr>
          <p:cNvSpPr txBox="1"/>
          <p:nvPr/>
        </p:nvSpPr>
        <p:spPr>
          <a:xfrm>
            <a:off x="2259870" y="3287483"/>
            <a:ext cx="44625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C00000"/>
                </a:solidFill>
              </a:rPr>
              <a:t>7</a:t>
            </a:r>
            <a:r>
              <a:rPr lang="fr-MA" sz="6000" b="1" dirty="0">
                <a:solidFill>
                  <a:srgbClr val="156082"/>
                </a:solidFill>
              </a:rPr>
              <a:t> x </a:t>
            </a:r>
            <a:r>
              <a:rPr lang="fr-MA" sz="6000" b="1" dirty="0">
                <a:solidFill>
                  <a:srgbClr val="C00000"/>
                </a:solidFill>
              </a:rPr>
              <a:t>5</a:t>
            </a:r>
            <a:r>
              <a:rPr lang="fr-MA" sz="6000" b="1" dirty="0">
                <a:solidFill>
                  <a:schemeClr val="accent6"/>
                </a:solidFill>
              </a:rPr>
              <a:t>0</a:t>
            </a:r>
            <a:r>
              <a:rPr lang="fr-MA" sz="6000" b="1" dirty="0">
                <a:solidFill>
                  <a:srgbClr val="156082"/>
                </a:solidFill>
              </a:rPr>
              <a:t> = </a:t>
            </a:r>
            <a:r>
              <a:rPr lang="fr-MA" sz="6000" b="1" dirty="0">
                <a:solidFill>
                  <a:srgbClr val="C00000"/>
                </a:solidFill>
              </a:rPr>
              <a:t>35</a:t>
            </a:r>
            <a:r>
              <a:rPr lang="fr-MA" sz="60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6" name="Parenthèse fermante 5">
            <a:extLst>
              <a:ext uri="{FF2B5EF4-FFF2-40B4-BE49-F238E27FC236}">
                <a16:creationId xmlns:a16="http://schemas.microsoft.com/office/drawing/2014/main" id="{9F993AA8-92A8-EE8E-E85E-BAF33BA79888}"/>
              </a:ext>
            </a:extLst>
          </p:cNvPr>
          <p:cNvSpPr/>
          <p:nvPr/>
        </p:nvSpPr>
        <p:spPr>
          <a:xfrm rot="16200000">
            <a:off x="2921459" y="2766633"/>
            <a:ext cx="393289" cy="1052586"/>
          </a:xfrm>
          <a:prstGeom prst="rightBracke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>
              <a:ln>
                <a:solidFill>
                  <a:srgbClr val="156082"/>
                </a:solidFill>
              </a:ln>
              <a:solidFill>
                <a:schemeClr val="accent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2DCC9E6-784D-394E-A0D7-D3AE5D2DE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648" y="2714819"/>
            <a:ext cx="2469492" cy="726942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97C087-E6C6-971B-F1BF-74404632E9D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659073" flipV="1">
            <a:off x="3965057" y="4040633"/>
            <a:ext cx="2040903" cy="72716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D90C56D-945D-DDF5-D9D3-C75281D5A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5354" y="1960432"/>
            <a:ext cx="3245750" cy="43305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C15BFB5-DF4C-B34A-A84E-ABAA8C1364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9284" y="1960432"/>
            <a:ext cx="3245750" cy="433057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68.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487970" y="5053948"/>
            <a:ext cx="2955631" cy="1042052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957413"/>
            <a:ext cx="7139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 لإنجاز هذا النشاط، سأمر بين الصفوف لمساعدتكم.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577AAE-61F8-C5FA-8F69-AA70BA1196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787" y="2487719"/>
            <a:ext cx="5677705" cy="207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A888F03-9146-71AE-F2BC-18084D296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535" y="2447488"/>
            <a:ext cx="5111323" cy="289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A0900B-0D29-28B7-FA79-9C4499547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13" y="2269475"/>
            <a:ext cx="6870024" cy="2514992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F156E2FE-A189-2ADC-CD80-4FE51F5A5578}"/>
              </a:ext>
            </a:extLst>
          </p:cNvPr>
          <p:cNvSpPr txBox="1"/>
          <p:nvPr/>
        </p:nvSpPr>
        <p:spPr>
          <a:xfrm>
            <a:off x="6749144" y="3102427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240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F0DC000-0E9C-4FD7-EF24-55F33035ED6A}"/>
              </a:ext>
            </a:extLst>
          </p:cNvPr>
          <p:cNvSpPr txBox="1"/>
          <p:nvPr/>
        </p:nvSpPr>
        <p:spPr>
          <a:xfrm>
            <a:off x="6760029" y="3951511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360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2E4491C-35A2-8F38-149D-3A35CFC0562F}"/>
              </a:ext>
            </a:extLst>
          </p:cNvPr>
          <p:cNvSpPr txBox="1"/>
          <p:nvPr/>
        </p:nvSpPr>
        <p:spPr>
          <a:xfrm>
            <a:off x="4691749" y="3102429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210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B61BADB-C3B5-2A97-DE9E-9BA8A3AD1FE2}"/>
              </a:ext>
            </a:extLst>
          </p:cNvPr>
          <p:cNvSpPr txBox="1"/>
          <p:nvPr/>
        </p:nvSpPr>
        <p:spPr>
          <a:xfrm>
            <a:off x="4702634" y="3951513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400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B5715EB-FD9B-2ACB-1D01-9E2B4A01199C}"/>
              </a:ext>
            </a:extLst>
          </p:cNvPr>
          <p:cNvSpPr txBox="1"/>
          <p:nvPr/>
        </p:nvSpPr>
        <p:spPr>
          <a:xfrm>
            <a:off x="2612577" y="3962399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66A3E45-20C0-792E-2F0E-C85A513F2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883" y="1743903"/>
            <a:ext cx="3570325" cy="4763628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69 أنجزوا النشاط رقم 4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2133608" y="2329543"/>
            <a:ext cx="3233057" cy="93617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81ECDD5-AE73-3D37-8212-AF13AF7DC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43" y="2357115"/>
            <a:ext cx="6870023" cy="2121998"/>
          </a:xfrm>
          <a:prstGeom prst="rect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69BAF6A9-D854-1F7E-E833-EB8905C00E82}"/>
              </a:ext>
            </a:extLst>
          </p:cNvPr>
          <p:cNvSpPr txBox="1"/>
          <p:nvPr/>
        </p:nvSpPr>
        <p:spPr>
          <a:xfrm>
            <a:off x="2471060" y="3069764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90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18A1E87-F171-5092-ADA5-2B09306C056A}"/>
              </a:ext>
            </a:extLst>
          </p:cNvPr>
          <p:cNvSpPr txBox="1"/>
          <p:nvPr/>
        </p:nvSpPr>
        <p:spPr>
          <a:xfrm>
            <a:off x="4713516" y="3058880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320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7E69997-5D0B-8562-DC8B-5D961212B877}"/>
              </a:ext>
            </a:extLst>
          </p:cNvPr>
          <p:cNvSpPr txBox="1"/>
          <p:nvPr/>
        </p:nvSpPr>
        <p:spPr>
          <a:xfrm>
            <a:off x="6890656" y="3047993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450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E08FB96-5933-F776-016D-529763974182}"/>
              </a:ext>
            </a:extLst>
          </p:cNvPr>
          <p:cNvSpPr txBox="1"/>
          <p:nvPr/>
        </p:nvSpPr>
        <p:spPr>
          <a:xfrm>
            <a:off x="2471062" y="3744680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120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C7596F3-1E41-53FF-242F-B07E45CAD21C}"/>
              </a:ext>
            </a:extLst>
          </p:cNvPr>
          <p:cNvSpPr txBox="1"/>
          <p:nvPr/>
        </p:nvSpPr>
        <p:spPr>
          <a:xfrm>
            <a:off x="4713518" y="3733796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120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6F5B702-290A-7E4E-6F34-06BD48F9A55B}"/>
              </a:ext>
            </a:extLst>
          </p:cNvPr>
          <p:cNvSpPr txBox="1"/>
          <p:nvPr/>
        </p:nvSpPr>
        <p:spPr>
          <a:xfrm>
            <a:off x="6890658" y="3722909"/>
            <a:ext cx="58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200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0810D-3181-2BE5-140C-81E1E4849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33BC3AD-8BC8-B585-8AE7-20C68231AE87}"/>
              </a:ext>
            </a:extLst>
          </p:cNvPr>
          <p:cNvSpPr txBox="1"/>
          <p:nvPr/>
        </p:nvSpPr>
        <p:spPr>
          <a:xfrm>
            <a:off x="1578437" y="910555"/>
            <a:ext cx="5919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6. سأقرأ المسألة ويقرأها بعدي اثنان منكم.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9249D1-E7D5-4329-BE3D-6AC7E9FC7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034A6587-FBC2-EAFF-6834-F42F9713502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FAB3BC9-84BF-8C42-84E5-A69BAE04F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CFFD8C05-123A-8B93-5A86-4668EA7AC4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2450179-D184-B928-3109-3B4337F639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217" y="1967167"/>
            <a:ext cx="6870023" cy="359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0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8775E-0924-94BB-0D92-EBAA36052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87B11FE7-C3AB-8B51-912F-C0AD2CFB3B57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دقيقة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25A088-D855-B5AA-5BA1-8E12E8602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D27FECBE-2736-D14C-F259-16EA3A375043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4FA10BAB-E205-56F8-B7C4-42D0E4F54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A0EDAEBC-58BE-C520-656B-E5957C4F11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4DE47D2-AE2B-4322-78D3-8AD2EE4C4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217" y="1967167"/>
            <a:ext cx="6870023" cy="359858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7CABED1-BD27-3D92-A69B-1A1393CC15C2}"/>
              </a:ext>
            </a:extLst>
          </p:cNvPr>
          <p:cNvSpPr txBox="1"/>
          <p:nvPr/>
        </p:nvSpPr>
        <p:spPr>
          <a:xfrm>
            <a:off x="4985654" y="4125684"/>
            <a:ext cx="1817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 x 30 = 120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258D0F6-2F0E-E9FF-868B-9BAFF0AA8957}"/>
              </a:ext>
            </a:extLst>
          </p:cNvPr>
          <p:cNvSpPr txBox="1"/>
          <p:nvPr/>
        </p:nvSpPr>
        <p:spPr>
          <a:xfrm>
            <a:off x="5148940" y="4800600"/>
            <a:ext cx="707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120</a:t>
            </a:r>
          </a:p>
        </p:txBody>
      </p:sp>
    </p:spTree>
    <p:extLst>
      <p:ext uri="{BB962C8B-B14F-4D97-AF65-F5344CB8AC3E}">
        <p14:creationId xmlns:p14="http://schemas.microsoft.com/office/powerpoint/2010/main" val="1336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69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734DB2-B387-F65F-876C-7E1BC23218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5354" y="1960432"/>
            <a:ext cx="3245750" cy="43305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2AE2CC-4218-D9C7-E67D-E60FA66654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9284" y="1960432"/>
            <a:ext cx="3245750" cy="433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18685</TotalTime>
  <Words>1013</Words>
  <Application>Microsoft Office PowerPoint</Application>
  <PresentationFormat>Affichage à l'écran (4:3)</PresentationFormat>
  <Paragraphs>307</Paragraphs>
  <Slides>58</Slides>
  <Notes>25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58</vt:i4>
      </vt:variant>
    </vt:vector>
  </HeadingPairs>
  <TitlesOfParts>
    <vt:vector size="68" baseType="lpstr">
      <vt:lpstr>Arial</vt:lpstr>
      <vt:lpstr>Calibri</vt:lpstr>
      <vt:lpstr>DengXian</vt:lpstr>
      <vt:lpstr>Dosis</vt:lpstr>
      <vt:lpstr>Aptos Display</vt:lpstr>
      <vt:lpstr>Aptos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243</cp:revision>
  <cp:lastPrinted>2025-08-13T10:11:39Z</cp:lastPrinted>
  <dcterms:created xsi:type="dcterms:W3CDTF">2025-08-01T12:31:49Z</dcterms:created>
  <dcterms:modified xsi:type="dcterms:W3CDTF">2026-03-29T22:27:03Z</dcterms:modified>
</cp:coreProperties>
</file>