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1"/>
  </p:notesMasterIdLst>
  <p:handoutMasterIdLst>
    <p:handoutMasterId r:id="rId52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766" r:id="rId12"/>
    <p:sldId id="826" r:id="rId13"/>
    <p:sldId id="1071" r:id="rId14"/>
    <p:sldId id="1072" r:id="rId15"/>
    <p:sldId id="1074" r:id="rId16"/>
    <p:sldId id="1073" r:id="rId17"/>
    <p:sldId id="1016" r:id="rId18"/>
    <p:sldId id="812" r:id="rId19"/>
    <p:sldId id="751" r:id="rId20"/>
    <p:sldId id="916" r:id="rId21"/>
    <p:sldId id="1128" r:id="rId22"/>
    <p:sldId id="1018" r:id="rId23"/>
    <p:sldId id="1087" r:id="rId24"/>
    <p:sldId id="1088" r:id="rId25"/>
    <p:sldId id="940" r:id="rId26"/>
    <p:sldId id="1070" r:id="rId27"/>
    <p:sldId id="1091" r:id="rId28"/>
    <p:sldId id="1029" r:id="rId29"/>
    <p:sldId id="1027" r:id="rId30"/>
    <p:sldId id="1092" r:id="rId31"/>
    <p:sldId id="942" r:id="rId32"/>
    <p:sldId id="1031" r:id="rId33"/>
    <p:sldId id="1096" r:id="rId34"/>
    <p:sldId id="1097" r:id="rId35"/>
    <p:sldId id="1100" r:id="rId36"/>
    <p:sldId id="1019" r:id="rId37"/>
    <p:sldId id="926" r:id="rId38"/>
    <p:sldId id="927" r:id="rId39"/>
    <p:sldId id="925" r:id="rId40"/>
    <p:sldId id="920" r:id="rId41"/>
    <p:sldId id="911" r:id="rId42"/>
    <p:sldId id="644" r:id="rId43"/>
    <p:sldId id="875" r:id="rId44"/>
    <p:sldId id="1126" r:id="rId45"/>
    <p:sldId id="1127" r:id="rId46"/>
    <p:sldId id="1021" r:id="rId47"/>
    <p:sldId id="809" r:id="rId48"/>
    <p:sldId id="764" r:id="rId49"/>
    <p:sldId id="944" r:id="rId50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3"/>
      <p:bold r:id="rId54"/>
    </p:embeddedFont>
    <p:embeddedFont>
      <p:font typeface="Dosis" pitchFamily="2" charset="0"/>
      <p:regular r:id="rId55"/>
      <p:bold r:id="rId5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156082"/>
    <a:srgbClr val="3E898D"/>
    <a:srgbClr val="FFFEFC"/>
    <a:srgbClr val="FC8D00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54" autoAdjust="0"/>
    <p:restoredTop sz="92606" autoAdjust="0"/>
  </p:normalViewPr>
  <p:slideViewPr>
    <p:cSldViewPr snapToGrid="0">
      <p:cViewPr varScale="1">
        <p:scale>
          <a:sx n="75" d="100"/>
          <a:sy n="75" d="100"/>
        </p:scale>
        <p:origin x="86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font" Target="fonts/font3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font" Target="fonts/font1.fntdata"/><Relationship Id="rId58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microsoft.com/office/2018/10/relationships/authors" Target="author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4.fntdata"/><Relationship Id="rId8" Type="http://schemas.openxmlformats.org/officeDocument/2006/relationships/slide" Target="slides/slide5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presProps" Target="pres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handoutMaster" Target="handoutMasters/handoutMaster1.xml"/><Relationship Id="rId6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4DAA7-73DC-0F6E-D3D6-81C264BC0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0560A3-A372-CADC-9757-48B51CA92D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D361D6F-C379-CFF0-272D-1080AB65C4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FB30BD-9BBE-DABD-C689-851E5B4027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352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3.png"/><Relationship Id="rId4" Type="http://schemas.openxmlformats.org/officeDocument/2006/relationships/image" Target="../media/image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5" Type="http://schemas.openxmlformats.org/officeDocument/2006/relationships/image" Target="../media/image22.pn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6.png"/><Relationship Id="rId4" Type="http://schemas.openxmlformats.org/officeDocument/2006/relationships/image" Target="../media/image45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5.emf"/><Relationship Id="rId5" Type="http://schemas.openxmlformats.org/officeDocument/2006/relationships/image" Target="../media/image22.png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rgbClr val="FCC302"/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4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F23E92D-7319-926D-F543-9818A265C1E0}"/>
              </a:ext>
            </a:extLst>
          </p:cNvPr>
          <p:cNvSpPr/>
          <p:nvPr/>
        </p:nvSpPr>
        <p:spPr>
          <a:xfrm>
            <a:off x="5602323" y="5995233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0CB2941-672A-22E8-E73D-47C1EAE6D453}"/>
              </a:ext>
            </a:extLst>
          </p:cNvPr>
          <p:cNvSpPr/>
          <p:nvPr/>
        </p:nvSpPr>
        <p:spPr>
          <a:xfrm>
            <a:off x="6457740" y="601099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(التحول) – توليف -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527820" y="245377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4623333" y="2419044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4710421" y="2938235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خصائص المربع والمستطيل</a:t>
            </a: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706882" y="294200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المثلث قائم الزاوية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636622" y="429183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المربع والمستطيل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خصائص المربع والمستطيل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 descr="Une image contenant texte, diagramm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CCEFCCDE-2DF4-0F0A-1924-AFEAB7C90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1373" y="2490593"/>
            <a:ext cx="2915606" cy="3880102"/>
          </a:xfrm>
          <a:prstGeom prst="rect">
            <a:avLst/>
          </a:prstGeom>
        </p:spPr>
      </p:pic>
      <p:pic>
        <p:nvPicPr>
          <p:cNvPr id="9" name="Image 8" descr="Une image contenant texte, capture d’écran, diagramme, ligne&#10;&#10;Le contenu généré par l’IA peut être incorrect.">
            <a:extLst>
              <a:ext uri="{FF2B5EF4-FFF2-40B4-BE49-F238E27FC236}">
                <a16:creationId xmlns:a16="http://schemas.microsoft.com/office/drawing/2014/main" id="{1EC67A79-A836-0ED2-B694-24186F688E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6985" y="2490593"/>
            <a:ext cx="2915605" cy="386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38497"/>
            <a:ext cx="628818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502230" y="3594561"/>
            <a:ext cx="551845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خصائص المربع والمستطيل ورسمهما على شبكة تربيعية.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654062"/>
            <a:ext cx="4408719" cy="1983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166256" y="375682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E694A1F1-1416-D7AD-6C25-D3AF1C508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1412" y="1968756"/>
            <a:ext cx="3410101" cy="4272214"/>
          </a:xfrm>
          <a:prstGeom prst="rect">
            <a:avLst/>
          </a:prstGeom>
        </p:spPr>
      </p:pic>
      <p:pic>
        <p:nvPicPr>
          <p:cNvPr id="4" name="Image 3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7B78D89F-642F-E7A9-3417-8A1A00809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792" y="1968756"/>
            <a:ext cx="3290620" cy="4272214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39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4F4FDD-6E63-1006-AB16-6598B8924B76}"/>
              </a:ext>
            </a:extLst>
          </p:cNvPr>
          <p:cNvSpPr/>
          <p:nvPr/>
        </p:nvSpPr>
        <p:spPr>
          <a:xfrm>
            <a:off x="1404257" y="3929741"/>
            <a:ext cx="2738026" cy="17852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5.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56D97A3-AADF-E9D5-7F50-0889D4B6E65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1825" y="1842229"/>
            <a:ext cx="6245475" cy="431076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F32F343-B662-B421-B9B5-F9E7D9536DD6}"/>
              </a:ext>
            </a:extLst>
          </p:cNvPr>
          <p:cNvSpPr/>
          <p:nvPr/>
        </p:nvSpPr>
        <p:spPr>
          <a:xfrm>
            <a:off x="1702831" y="3792894"/>
            <a:ext cx="1741714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15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599D3B-7B18-EBAE-AB4A-BDB4CD069CAB}"/>
              </a:ext>
            </a:extLst>
          </p:cNvPr>
          <p:cNvSpPr/>
          <p:nvPr/>
        </p:nvSpPr>
        <p:spPr>
          <a:xfrm>
            <a:off x="1695057" y="4152122"/>
            <a:ext cx="600271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6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9F34A7-7850-C79B-CB04-2CFA2B57A154}"/>
              </a:ext>
            </a:extLst>
          </p:cNvPr>
          <p:cNvSpPr/>
          <p:nvPr/>
        </p:nvSpPr>
        <p:spPr>
          <a:xfrm>
            <a:off x="2303102" y="4152121"/>
            <a:ext cx="1141443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E499A21-64EA-6DDA-F82F-5002D067247C}"/>
              </a:ext>
            </a:extLst>
          </p:cNvPr>
          <p:cNvSpPr txBox="1"/>
          <p:nvPr/>
        </p:nvSpPr>
        <p:spPr>
          <a:xfrm>
            <a:off x="4794374" y="3999724"/>
            <a:ext cx="1948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15 – 6 = 9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B2DE4FB-F3B8-B83F-5E85-67B83BFD7457}"/>
              </a:ext>
            </a:extLst>
          </p:cNvPr>
          <p:cNvSpPr txBox="1"/>
          <p:nvPr/>
        </p:nvSpPr>
        <p:spPr>
          <a:xfrm>
            <a:off x="6480100" y="5481740"/>
            <a:ext cx="56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8263-2220-1462-5DFE-7C2DEECA2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1927D82-FD51-7B09-E2DC-14FCD6CB75C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4D01CE3-7BC6-8EE0-B9EA-A82B5AEB3AE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63C2F50-609E-624D-D53C-95CD041BD83E}"/>
              </a:ext>
            </a:extLst>
          </p:cNvPr>
          <p:cNvSpPr/>
          <p:nvPr/>
        </p:nvSpPr>
        <p:spPr>
          <a:xfrm>
            <a:off x="2590800" y="2654062"/>
            <a:ext cx="4408719" cy="199413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F56A0595-BC48-B8AC-98DE-56CD7ABEBE2E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9998CE59-C31B-C2BD-E6F7-E8AFD2D2A04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A095C8-D50D-F276-74B3-6E2F09C34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611872"/>
            <a:ext cx="841742" cy="84174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BB1917C-1638-CDB8-874E-EA93CC3857CE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4A7537-FF54-E0AF-B94F-390C7F6159CC}"/>
              </a:ext>
            </a:extLst>
          </p:cNvPr>
          <p:cNvSpPr txBox="1"/>
          <p:nvPr/>
        </p:nvSpPr>
        <p:spPr>
          <a:xfrm>
            <a:off x="2166256" y="3778596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2808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2FB1159F-3EA7-DD4C-E9AF-EF6CBE962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1640" y="1563936"/>
            <a:ext cx="3280720" cy="466629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134EED0-F396-92DF-0C85-16287118D9A1}"/>
              </a:ext>
            </a:extLst>
          </p:cNvPr>
          <p:cNvSpPr/>
          <p:nvPr/>
        </p:nvSpPr>
        <p:spPr>
          <a:xfrm>
            <a:off x="3058885" y="2460171"/>
            <a:ext cx="2890180" cy="3592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36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لإنجاز هذه العمليات.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2C7257A-CB70-59E5-E6BA-38464C2078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71800"/>
            <a:ext cx="7557025" cy="84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2272BA13-8117-B467-5877-FE62F0EE1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971800"/>
            <a:ext cx="7557025" cy="84156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1B224C-871C-ABCE-3C64-9126F59D567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CAE09F-7838-D23A-381C-570512E90301}"/>
              </a:ext>
            </a:extLst>
          </p:cNvPr>
          <p:cNvSpPr txBox="1"/>
          <p:nvPr/>
        </p:nvSpPr>
        <p:spPr>
          <a:xfrm>
            <a:off x="1785259" y="2905066"/>
            <a:ext cx="7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36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863924-7D1C-450D-8E85-6FA7F527E9A2}"/>
              </a:ext>
            </a:extLst>
          </p:cNvPr>
          <p:cNvSpPr txBox="1"/>
          <p:nvPr/>
        </p:nvSpPr>
        <p:spPr>
          <a:xfrm>
            <a:off x="1752602" y="3286067"/>
            <a:ext cx="7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3483430" y="2905065"/>
            <a:ext cx="7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49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13D7E5-B5C3-E653-B5B8-8368F5976A48}"/>
              </a:ext>
            </a:extLst>
          </p:cNvPr>
          <p:cNvSpPr txBox="1"/>
          <p:nvPr/>
        </p:nvSpPr>
        <p:spPr>
          <a:xfrm>
            <a:off x="3472544" y="3286066"/>
            <a:ext cx="7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5148942" y="2905065"/>
            <a:ext cx="7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18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715FDF-9A84-F841-BCD1-EEC0AF341C1D}"/>
              </a:ext>
            </a:extLst>
          </p:cNvPr>
          <p:cNvSpPr txBox="1"/>
          <p:nvPr/>
        </p:nvSpPr>
        <p:spPr>
          <a:xfrm>
            <a:off x="5214259" y="3296952"/>
            <a:ext cx="7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800" b="1" dirty="0">
                <a:solidFill>
                  <a:srgbClr val="C00000"/>
                </a:solidFill>
                <a:latin typeface="Aptos" panose="02110004020202020204"/>
              </a:rPr>
              <a:t>9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183351-EF82-EE30-25B7-43D939C20B5D}"/>
              </a:ext>
            </a:extLst>
          </p:cNvPr>
          <p:cNvSpPr txBox="1"/>
          <p:nvPr/>
        </p:nvSpPr>
        <p:spPr>
          <a:xfrm>
            <a:off x="6857999" y="2905064"/>
            <a:ext cx="7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6E38464-14F9-F054-E04E-D473ED823E6A}"/>
              </a:ext>
            </a:extLst>
          </p:cNvPr>
          <p:cNvSpPr txBox="1"/>
          <p:nvPr/>
        </p:nvSpPr>
        <p:spPr>
          <a:xfrm>
            <a:off x="6901543" y="3296951"/>
            <a:ext cx="7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خصائص المربع والمستطيل </a:t>
              </a:r>
            </a:p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ورسمهما على شبكة تربيعية.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نرسم المربع والمستطيل على شبكة تربيعية  باستحضار خصائصهما.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MATHS_N2_P3_SEM4_S1_V1VF2">
            <a:hlinkClick r:id="" action="ppaction://media"/>
            <a:extLst>
              <a:ext uri="{FF2B5EF4-FFF2-40B4-BE49-F238E27FC236}">
                <a16:creationId xmlns:a16="http://schemas.microsoft.com/office/drawing/2014/main" id="{EB2B5951-3326-2899-7731-D3C226A1BD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5983" y="1869564"/>
            <a:ext cx="7952961" cy="447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7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 حول كيفية رسم المربع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8F9401D-CC28-6F4F-B9BB-97AB1A45DC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6066" y="2431499"/>
            <a:ext cx="6051869" cy="336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8228E-5AEE-27C1-B9E3-4F2DF9DF3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5FBF789-40D3-8FA2-1C06-D9362EB6E122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أيضا بما تعلمناه حول كيفية رسم المستطيل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273C52-550E-C666-6C67-525025A08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B0FC9CD-61B9-97AB-FBF3-49D8ABB6F5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0472" y="2362244"/>
            <a:ext cx="5703056" cy="314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7829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دفاتر البحث. سنرسم مربعا على شبكة تربيعية خطوة خطوة.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73A6A7E-AC7B-932E-ED74-95796191CDD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8C53F483-E80E-B80F-4EBE-A91F7EAB8BCB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E1DC5BD-2D55-BA89-D0DB-EF06D5981AB6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80CFDE63-7D6F-55F0-C4C1-AD11ABA7DC07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73E5E7B-05E1-7CBD-772C-D0392827C95D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باقي الْأَضْلاعِ ..... 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9B098F5E-1B81-9D61-689F-6DACB5262734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D99FD56-F26D-B80B-0045-428AD7BBD101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أَتَأَكَّدُ.....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3E6A2C12-8163-9DB8-EB4D-CC4721D66E75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740E9A3-DA1E-57E3-3E0F-4142A2E969F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876582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الرأس الأول للمربع وارسموا الضلع الأول بحيث يكون طوله 5 تربيعات.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95EA86-418B-3635-98F6-6D4A8DEC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712B74F-B8FA-36F6-C800-DAC28C715957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C44E5831-41C8-6A55-083C-C8804C11AFAF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7333884-4B53-2DE4-D50A-5E69FE5CF272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باقي الْأَضْلاعِ ..... 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231490DC-738B-86EA-A23D-8710BB70C004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C13B3D4-46F8-DD6B-726C-CD2C65D8F228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أَتَأَكَّدُ.....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A3A6143F-FE1A-0081-BFD5-99DF898A21F9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92ACAA1-A5CD-3DDC-44DB-87E8E4B0A2B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876582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638DE-90AB-D867-156F-0E9B4763E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7FC877-630B-1BE5-C470-937F1FC9EDAA}"/>
              </a:ext>
            </a:extLst>
          </p:cNvPr>
          <p:cNvSpPr txBox="1"/>
          <p:nvPr/>
        </p:nvSpPr>
        <p:spPr>
          <a:xfrm>
            <a:off x="261257" y="928529"/>
            <a:ext cx="7201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يقوم إلى السبورة و يشرح لنا كيف حدد الرأس الأول للمربع ورسم ضلعه الأول.</a:t>
            </a:r>
          </a:p>
        </p:txBody>
      </p:sp>
      <p:pic>
        <p:nvPicPr>
          <p:cNvPr id="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9C35588-5CC8-28A6-F3C8-7BDE281D5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1CFE4BE-D6D4-5F26-03B6-992B8FD46089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E618C0-7E8C-C1FA-3CCD-4F7228B6F5FC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0749FD4-673B-F6A1-01CF-100425B4F704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باقي الْأَضْلاعِ ..... 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9FCEE924-DFE5-AF55-741F-712E9D2C4C6A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6B21B8D-F527-5351-A7D7-7825B4DB5D13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أَتَأَكَّدُ.....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37FA65B-D724-BD52-0654-7F5FD54B7AF8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Image 19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9A87086D-E031-EFA4-08B5-DCB6D6BB4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583" y="2855777"/>
            <a:ext cx="7983064" cy="2282282"/>
          </a:xfrm>
          <a:prstGeom prst="rect">
            <a:avLst/>
          </a:prstGeom>
        </p:spPr>
      </p:pic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7A2E65C7-CA0D-274E-F2B0-C2B64F874869}"/>
              </a:ext>
            </a:extLst>
          </p:cNvPr>
          <p:cNvCxnSpPr/>
          <p:nvPr/>
        </p:nvCxnSpPr>
        <p:spPr>
          <a:xfrm>
            <a:off x="3918860" y="3233057"/>
            <a:ext cx="16002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lipse 23">
            <a:extLst>
              <a:ext uri="{FF2B5EF4-FFF2-40B4-BE49-F238E27FC236}">
                <a16:creationId xmlns:a16="http://schemas.microsoft.com/office/drawing/2014/main" id="{71548810-0C3A-8E9F-9E78-2256C4E7F6D7}"/>
              </a:ext>
            </a:extLst>
          </p:cNvPr>
          <p:cNvSpPr/>
          <p:nvPr/>
        </p:nvSpPr>
        <p:spPr>
          <a:xfrm>
            <a:off x="3918859" y="3192401"/>
            <a:ext cx="87089" cy="9218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F020B917-F3BA-AE78-2C51-73E37BFBC380}"/>
              </a:ext>
            </a:extLst>
          </p:cNvPr>
          <p:cNvSpPr/>
          <p:nvPr/>
        </p:nvSpPr>
        <p:spPr>
          <a:xfrm>
            <a:off x="5464628" y="3192402"/>
            <a:ext cx="87089" cy="9218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240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F8438-0A1B-1790-B6AA-289179ED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975D416-773E-9F64-ED7B-CF492059EFDF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F6058D1-A8A2-41A9-46C0-DAD0D526177A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F15C208-B55C-8F59-6117-3CFF98D9AF48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باقي الْأَضْلاعِ ..... 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2D2E1743-18FD-C2B6-DDC2-1B97E5A7FF6A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9064A3D-0C70-E6DD-36FA-A489391CED6A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أَتَأَكَّدُ.....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4F3ECD42-1B57-3DF6-FDED-D8036836CE0F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7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682F4963-273D-0C78-B953-F051ACCDCE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583" y="2855777"/>
            <a:ext cx="7983064" cy="2282282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27339A5-1011-0788-7014-50132C7D901D}"/>
              </a:ext>
            </a:extLst>
          </p:cNvPr>
          <p:cNvCxnSpPr/>
          <p:nvPr/>
        </p:nvCxnSpPr>
        <p:spPr>
          <a:xfrm>
            <a:off x="3918860" y="3233057"/>
            <a:ext cx="16002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lipse 19">
            <a:extLst>
              <a:ext uri="{FF2B5EF4-FFF2-40B4-BE49-F238E27FC236}">
                <a16:creationId xmlns:a16="http://schemas.microsoft.com/office/drawing/2014/main" id="{121694E7-ED52-8362-CCD9-EF6E874CD9E0}"/>
              </a:ext>
            </a:extLst>
          </p:cNvPr>
          <p:cNvSpPr/>
          <p:nvPr/>
        </p:nvSpPr>
        <p:spPr>
          <a:xfrm>
            <a:off x="3918859" y="3192401"/>
            <a:ext cx="87089" cy="9218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194C136B-CAD7-8C87-506F-8E1A6C3B8D64}"/>
              </a:ext>
            </a:extLst>
          </p:cNvPr>
          <p:cNvSpPr/>
          <p:nvPr/>
        </p:nvSpPr>
        <p:spPr>
          <a:xfrm>
            <a:off x="5464628" y="3192402"/>
            <a:ext cx="87089" cy="9218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2716E-CAEF-6DB4-A64A-CE6213D6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547122E-B963-47A9-5E7B-B627E57233B5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باقي أضلاع المربع بنفس عدد التربيعات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7A02C1-6769-6669-9F1C-1B1CA1940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2C51DE8-CA37-5DAA-11EF-C321A09ED53D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CFABE7A-973E-8CC3-28FC-F50D5FCA9F57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D1749BA-3A11-F6D2-CCB0-2C96331F7550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باقي الْأَضْلاعِ ..... 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7E679314-1A29-6FF2-0B31-C9EB410BF296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6D563B0-E940-1CE5-5D51-C228F05E431C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أَتَأَكَّدُ.....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7B1B6F69-A0CA-1EB0-9616-426945DD8FED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7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F5ABA1B9-300B-34B6-51AC-432DA058D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583" y="2855777"/>
            <a:ext cx="7983064" cy="2282282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7DB5968-5627-74AA-8CD2-41A6A4EBF67B}"/>
              </a:ext>
            </a:extLst>
          </p:cNvPr>
          <p:cNvCxnSpPr/>
          <p:nvPr/>
        </p:nvCxnSpPr>
        <p:spPr>
          <a:xfrm>
            <a:off x="3918860" y="3233057"/>
            <a:ext cx="16002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lipse 19">
            <a:extLst>
              <a:ext uri="{FF2B5EF4-FFF2-40B4-BE49-F238E27FC236}">
                <a16:creationId xmlns:a16="http://schemas.microsoft.com/office/drawing/2014/main" id="{59AD57FC-71CA-2633-4367-6BF7491C487C}"/>
              </a:ext>
            </a:extLst>
          </p:cNvPr>
          <p:cNvSpPr/>
          <p:nvPr/>
        </p:nvSpPr>
        <p:spPr>
          <a:xfrm>
            <a:off x="3918859" y="3192401"/>
            <a:ext cx="87089" cy="9218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FDEB101F-D667-A5FF-FF19-231A4D5FC467}"/>
              </a:ext>
            </a:extLst>
          </p:cNvPr>
          <p:cNvSpPr/>
          <p:nvPr/>
        </p:nvSpPr>
        <p:spPr>
          <a:xfrm>
            <a:off x="5464628" y="3192402"/>
            <a:ext cx="87089" cy="9218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459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BC39-0249-4810-D49A-8A96644F2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E49BF9-3BE9-E0C3-F212-6D56D70F2EF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رسم باقي الأضلاع.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0AE0CD-B84B-1D30-FE8C-E9301F216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E80A891-C817-2B29-82D9-606959121B36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634B71F3-27B4-A828-9C38-077CC1384098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7523E2B-8741-D583-60F7-2C660EF9E98C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باقي الْأَضْلاعِ ..... 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AB29F159-3BD0-AC5B-912C-B0280D214A37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1E733B6-2802-0B5C-06E7-FFF02AF830F1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أَتَأَكَّدُ.....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4410212C-401E-C8C9-4449-EFB368E0DAC4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7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8FE72E8C-563A-F291-8008-BACA0A70FF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583" y="2855777"/>
            <a:ext cx="7983064" cy="2282282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69CE7A8-BDA4-433D-7617-D75E02833D4E}"/>
              </a:ext>
            </a:extLst>
          </p:cNvPr>
          <p:cNvCxnSpPr/>
          <p:nvPr/>
        </p:nvCxnSpPr>
        <p:spPr>
          <a:xfrm>
            <a:off x="3918860" y="3233057"/>
            <a:ext cx="16002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52532A38-BD3B-0FC1-6842-D06393945BE3}"/>
              </a:ext>
            </a:extLst>
          </p:cNvPr>
          <p:cNvCxnSpPr>
            <a:cxnSpLocks/>
          </p:cNvCxnSpPr>
          <p:nvPr/>
        </p:nvCxnSpPr>
        <p:spPr>
          <a:xfrm>
            <a:off x="3951518" y="3252569"/>
            <a:ext cx="0" cy="1468651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9BFB76DE-65CC-B7E7-DBAA-3626AB84147C}"/>
              </a:ext>
            </a:extLst>
          </p:cNvPr>
          <p:cNvCxnSpPr>
            <a:cxnSpLocks/>
          </p:cNvCxnSpPr>
          <p:nvPr/>
        </p:nvCxnSpPr>
        <p:spPr>
          <a:xfrm>
            <a:off x="5508178" y="3241683"/>
            <a:ext cx="0" cy="1468651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lipse 38">
            <a:extLst>
              <a:ext uri="{FF2B5EF4-FFF2-40B4-BE49-F238E27FC236}">
                <a16:creationId xmlns:a16="http://schemas.microsoft.com/office/drawing/2014/main" id="{E5429584-BAD6-3897-D0E8-081667343616}"/>
              </a:ext>
            </a:extLst>
          </p:cNvPr>
          <p:cNvSpPr/>
          <p:nvPr/>
        </p:nvSpPr>
        <p:spPr>
          <a:xfrm>
            <a:off x="5464628" y="3192402"/>
            <a:ext cx="87089" cy="9218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250DE4B6-4CEB-F8BB-AD41-67FD0EC6591F}"/>
              </a:ext>
            </a:extLst>
          </p:cNvPr>
          <p:cNvSpPr/>
          <p:nvPr/>
        </p:nvSpPr>
        <p:spPr>
          <a:xfrm>
            <a:off x="3918859" y="3192401"/>
            <a:ext cx="87089" cy="9218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BEC498AF-FE8C-B3D5-D78A-CA259028112A}"/>
              </a:ext>
            </a:extLst>
          </p:cNvPr>
          <p:cNvSpPr/>
          <p:nvPr/>
        </p:nvSpPr>
        <p:spPr>
          <a:xfrm>
            <a:off x="5464626" y="4705513"/>
            <a:ext cx="87089" cy="9218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F8E6997B-17E0-EA9E-1C08-C9C79ACA28E3}"/>
              </a:ext>
            </a:extLst>
          </p:cNvPr>
          <p:cNvSpPr/>
          <p:nvPr/>
        </p:nvSpPr>
        <p:spPr>
          <a:xfrm>
            <a:off x="3907971" y="4705512"/>
            <a:ext cx="87089" cy="9218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292F0E60-5594-2AA4-28A7-225B4F5F5841}"/>
              </a:ext>
            </a:extLst>
          </p:cNvPr>
          <p:cNvCxnSpPr/>
          <p:nvPr/>
        </p:nvCxnSpPr>
        <p:spPr>
          <a:xfrm>
            <a:off x="3929744" y="4757057"/>
            <a:ext cx="16002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23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B34-5F3A-2BAF-D379-1A9AF1B5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DD4EB-1E70-AE85-FA28-DF9C78532D14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C07845A-DF1B-37C7-00C8-E810D21B9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689" y="4859378"/>
            <a:ext cx="1019175" cy="1408687"/>
          </a:xfrm>
          <a:prstGeom prst="rect">
            <a:avLst/>
          </a:prstGeom>
        </p:spPr>
      </p:pic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7AEBB4-5BBE-9FDF-7FE5-FEE8B17AC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DD7966E-5BFC-2384-E7AB-B6FC7C174622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8251FADD-3303-7EC6-2B5E-618D82BD7AD6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7200D82-4EEA-D7B4-40D9-91482285DDE1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باقي الْأَضْلاعِ ..... 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44230891-AEFB-B3DE-612B-3912BE23AD7E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FB7D1A8-4DA2-4CC6-F3FD-049A09C5A25A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أَتَأَكَّدُ.....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E5ED4544-FEE6-D0E8-BBE7-031D0959E0C8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2" name="Image 31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39ECF8AB-58A3-8F78-CB7D-1B414567CA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583" y="2855777"/>
            <a:ext cx="7983064" cy="2282282"/>
          </a:xfrm>
          <a:prstGeom prst="rect">
            <a:avLst/>
          </a:prstGeom>
        </p:spPr>
      </p:pic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4DA49A41-D791-973D-CC5B-39DB23BADE72}"/>
              </a:ext>
            </a:extLst>
          </p:cNvPr>
          <p:cNvCxnSpPr/>
          <p:nvPr/>
        </p:nvCxnSpPr>
        <p:spPr>
          <a:xfrm>
            <a:off x="3918860" y="3233057"/>
            <a:ext cx="16002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5233454C-C7D0-E3F5-EE04-55B61ECFD30E}"/>
              </a:ext>
            </a:extLst>
          </p:cNvPr>
          <p:cNvCxnSpPr>
            <a:cxnSpLocks/>
          </p:cNvCxnSpPr>
          <p:nvPr/>
        </p:nvCxnSpPr>
        <p:spPr>
          <a:xfrm>
            <a:off x="3951518" y="3252569"/>
            <a:ext cx="0" cy="146865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14607A2E-05C6-04BE-B53C-054B70AA1026}"/>
              </a:ext>
            </a:extLst>
          </p:cNvPr>
          <p:cNvCxnSpPr>
            <a:cxnSpLocks/>
          </p:cNvCxnSpPr>
          <p:nvPr/>
        </p:nvCxnSpPr>
        <p:spPr>
          <a:xfrm>
            <a:off x="5508178" y="3241683"/>
            <a:ext cx="0" cy="146865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lipse 35">
            <a:extLst>
              <a:ext uri="{FF2B5EF4-FFF2-40B4-BE49-F238E27FC236}">
                <a16:creationId xmlns:a16="http://schemas.microsoft.com/office/drawing/2014/main" id="{F6340644-8DB4-7305-28E6-920ED30B8B65}"/>
              </a:ext>
            </a:extLst>
          </p:cNvPr>
          <p:cNvSpPr/>
          <p:nvPr/>
        </p:nvSpPr>
        <p:spPr>
          <a:xfrm>
            <a:off x="5464628" y="3192402"/>
            <a:ext cx="87089" cy="92189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9F64E27C-C692-7DF2-61D5-C038A59B8462}"/>
              </a:ext>
            </a:extLst>
          </p:cNvPr>
          <p:cNvSpPr/>
          <p:nvPr/>
        </p:nvSpPr>
        <p:spPr>
          <a:xfrm>
            <a:off x="3918859" y="3192401"/>
            <a:ext cx="87089" cy="92189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DE80FBFF-EBC7-801F-CAC5-37F96CC229D7}"/>
              </a:ext>
            </a:extLst>
          </p:cNvPr>
          <p:cNvSpPr/>
          <p:nvPr/>
        </p:nvSpPr>
        <p:spPr>
          <a:xfrm>
            <a:off x="5464626" y="4705513"/>
            <a:ext cx="87089" cy="92189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E6EED253-22BD-850A-FE88-4D12B3111301}"/>
              </a:ext>
            </a:extLst>
          </p:cNvPr>
          <p:cNvSpPr/>
          <p:nvPr/>
        </p:nvSpPr>
        <p:spPr>
          <a:xfrm>
            <a:off x="3907971" y="4705512"/>
            <a:ext cx="87089" cy="92189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FF2934D7-0E8D-A077-14AC-EEC8E79C0E2D}"/>
              </a:ext>
            </a:extLst>
          </p:cNvPr>
          <p:cNvCxnSpPr/>
          <p:nvPr/>
        </p:nvCxnSpPr>
        <p:spPr>
          <a:xfrm>
            <a:off x="3929744" y="4757057"/>
            <a:ext cx="16002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803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D76DD-2C67-75A7-F3D3-615F5DCDD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CCAE3B-5EE6-629F-94E5-618AD18A2248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تأكدوا أن كل زوايا المربع قائمة وأن كل أضلاعه متساوية الطول.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FF3C13-AD6C-2484-6642-C15DE7965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59CDA46-BF07-55C1-4554-F37FAA8F404E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D2493E6C-0319-18E0-8796-2FA62E5E84EE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03768EF-5BF4-4B2A-C95B-C334B731B816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باقي الْأَضْلاعِ ..... 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C5287BC-4A34-C8CF-CA0E-FB2FF0C2D97C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B568AF9-31B2-49E4-D3AB-8E9A2D5383E6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أَتَأَكَّدُ.....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1F368E13-2462-C910-086D-778EED0122DC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8CC41324-74B0-F0F9-8200-7A228EAC0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583" y="2855777"/>
            <a:ext cx="7983064" cy="2282282"/>
          </a:xfrm>
          <a:prstGeom prst="rect">
            <a:avLst/>
          </a:prstGeom>
        </p:spPr>
      </p:pic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DF3FAF7B-5B68-6CC3-D63D-F55FF7175EFA}"/>
              </a:ext>
            </a:extLst>
          </p:cNvPr>
          <p:cNvCxnSpPr/>
          <p:nvPr/>
        </p:nvCxnSpPr>
        <p:spPr>
          <a:xfrm>
            <a:off x="3918860" y="3233057"/>
            <a:ext cx="16002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19A68718-5367-8418-BC2C-77C6DD293EB6}"/>
              </a:ext>
            </a:extLst>
          </p:cNvPr>
          <p:cNvCxnSpPr>
            <a:cxnSpLocks/>
          </p:cNvCxnSpPr>
          <p:nvPr/>
        </p:nvCxnSpPr>
        <p:spPr>
          <a:xfrm>
            <a:off x="3951518" y="3252569"/>
            <a:ext cx="0" cy="146865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65399829-A67E-2112-4967-1F03D5497383}"/>
              </a:ext>
            </a:extLst>
          </p:cNvPr>
          <p:cNvCxnSpPr>
            <a:cxnSpLocks/>
          </p:cNvCxnSpPr>
          <p:nvPr/>
        </p:nvCxnSpPr>
        <p:spPr>
          <a:xfrm>
            <a:off x="5508178" y="3241683"/>
            <a:ext cx="0" cy="146865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lipse 33">
            <a:extLst>
              <a:ext uri="{FF2B5EF4-FFF2-40B4-BE49-F238E27FC236}">
                <a16:creationId xmlns:a16="http://schemas.microsoft.com/office/drawing/2014/main" id="{D568F8E7-9A8D-9379-D756-22794A7803F1}"/>
              </a:ext>
            </a:extLst>
          </p:cNvPr>
          <p:cNvSpPr/>
          <p:nvPr/>
        </p:nvSpPr>
        <p:spPr>
          <a:xfrm>
            <a:off x="5464628" y="3192402"/>
            <a:ext cx="87089" cy="9218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D767EC92-9543-F7F6-C1AA-42DCFF640F9B}"/>
              </a:ext>
            </a:extLst>
          </p:cNvPr>
          <p:cNvSpPr/>
          <p:nvPr/>
        </p:nvSpPr>
        <p:spPr>
          <a:xfrm>
            <a:off x="3918859" y="3192401"/>
            <a:ext cx="87089" cy="9218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8440B488-1CCF-D80F-AD97-08FEB123AE92}"/>
              </a:ext>
            </a:extLst>
          </p:cNvPr>
          <p:cNvSpPr/>
          <p:nvPr/>
        </p:nvSpPr>
        <p:spPr>
          <a:xfrm>
            <a:off x="5464626" y="4705513"/>
            <a:ext cx="87089" cy="92189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2D10147D-0274-2612-BBC9-6350737B00BB}"/>
              </a:ext>
            </a:extLst>
          </p:cNvPr>
          <p:cNvSpPr/>
          <p:nvPr/>
        </p:nvSpPr>
        <p:spPr>
          <a:xfrm>
            <a:off x="3907971" y="4705512"/>
            <a:ext cx="87089" cy="92189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030439DD-9390-5B0F-5B1C-871F5887640C}"/>
              </a:ext>
            </a:extLst>
          </p:cNvPr>
          <p:cNvCxnSpPr/>
          <p:nvPr/>
        </p:nvCxnSpPr>
        <p:spPr>
          <a:xfrm>
            <a:off x="3929744" y="4757057"/>
            <a:ext cx="16002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313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36B2-373E-496A-BAB6-22A313D11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24DE2CE-59F7-BDCA-9ABA-52E30AC06ED7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يشرح لنا كيف توصل إلى الجواب؟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C1DA6FD-AE1F-E4D6-5F73-882A56A9A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F537202-62E8-ABC6-A10E-E0BDFCBF6422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A32B595-AA7C-0B54-DA76-B9C8744D2310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A5B20A0-67D2-3F58-F6AC-8CCC44D383A8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باقي الْأَضْلاعِ ..... 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0D788669-D94A-D295-BB13-5FC51CDDECA9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8EE628-A1E5-6DF1-311A-82B5E1B61D40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أَتَأَكَّدُ.....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07F0E332-1A62-5B7C-A634-7BC260267920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606268B6-1512-9210-AAB5-B7CDB799B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583" y="2855777"/>
            <a:ext cx="7983064" cy="2282282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8F238EB3-8F2B-4D15-9C19-7BFA72C052AE}"/>
              </a:ext>
            </a:extLst>
          </p:cNvPr>
          <p:cNvCxnSpPr/>
          <p:nvPr/>
        </p:nvCxnSpPr>
        <p:spPr>
          <a:xfrm>
            <a:off x="3918860" y="3233057"/>
            <a:ext cx="16002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E98C5914-89D6-7380-9ADD-45FB18B486BA}"/>
              </a:ext>
            </a:extLst>
          </p:cNvPr>
          <p:cNvCxnSpPr>
            <a:cxnSpLocks/>
          </p:cNvCxnSpPr>
          <p:nvPr/>
        </p:nvCxnSpPr>
        <p:spPr>
          <a:xfrm>
            <a:off x="3951518" y="3252569"/>
            <a:ext cx="0" cy="146865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00FCCD3-E12A-C2E4-91D1-514C3DF61488}"/>
              </a:ext>
            </a:extLst>
          </p:cNvPr>
          <p:cNvCxnSpPr>
            <a:cxnSpLocks/>
          </p:cNvCxnSpPr>
          <p:nvPr/>
        </p:nvCxnSpPr>
        <p:spPr>
          <a:xfrm>
            <a:off x="5508178" y="3241683"/>
            <a:ext cx="0" cy="146865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lipse 37">
            <a:extLst>
              <a:ext uri="{FF2B5EF4-FFF2-40B4-BE49-F238E27FC236}">
                <a16:creationId xmlns:a16="http://schemas.microsoft.com/office/drawing/2014/main" id="{D6F23B44-6710-74A9-16E0-0433D844F376}"/>
              </a:ext>
            </a:extLst>
          </p:cNvPr>
          <p:cNvSpPr/>
          <p:nvPr/>
        </p:nvSpPr>
        <p:spPr>
          <a:xfrm>
            <a:off x="3907971" y="4705512"/>
            <a:ext cx="87089" cy="92189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D3FEC8C-443F-FD9A-4420-22F4D6326C56}"/>
              </a:ext>
            </a:extLst>
          </p:cNvPr>
          <p:cNvSpPr/>
          <p:nvPr/>
        </p:nvSpPr>
        <p:spPr>
          <a:xfrm>
            <a:off x="3951982" y="3233710"/>
            <a:ext cx="162686" cy="18360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F84760E-4144-655F-BB10-A82F78C0ECD7}"/>
              </a:ext>
            </a:extLst>
          </p:cNvPr>
          <p:cNvSpPr/>
          <p:nvPr/>
        </p:nvSpPr>
        <p:spPr>
          <a:xfrm>
            <a:off x="5320969" y="3246524"/>
            <a:ext cx="162686" cy="18360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3DD6F76-CDC8-3E37-C644-166BAADA4242}"/>
              </a:ext>
            </a:extLst>
          </p:cNvPr>
          <p:cNvSpPr/>
          <p:nvPr/>
        </p:nvSpPr>
        <p:spPr>
          <a:xfrm>
            <a:off x="3942335" y="4562599"/>
            <a:ext cx="162686" cy="18360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45EF690-0F4E-9167-72E1-CB14DAB029DC}"/>
              </a:ext>
            </a:extLst>
          </p:cNvPr>
          <p:cNvSpPr/>
          <p:nvPr/>
        </p:nvSpPr>
        <p:spPr>
          <a:xfrm>
            <a:off x="5334472" y="4564527"/>
            <a:ext cx="162686" cy="18360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60128174-C12B-377E-E089-93F39BA06A5B}"/>
              </a:ext>
            </a:extLst>
          </p:cNvPr>
          <p:cNvSpPr/>
          <p:nvPr/>
        </p:nvSpPr>
        <p:spPr>
          <a:xfrm>
            <a:off x="5464628" y="3192402"/>
            <a:ext cx="87089" cy="9218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EFAAEFBC-CAC4-3888-0CBF-6B1198D47EB2}"/>
              </a:ext>
            </a:extLst>
          </p:cNvPr>
          <p:cNvSpPr/>
          <p:nvPr/>
        </p:nvSpPr>
        <p:spPr>
          <a:xfrm>
            <a:off x="3918859" y="3192401"/>
            <a:ext cx="87089" cy="9218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F87432C0-31F3-4279-BD42-B4B61B282163}"/>
              </a:ext>
            </a:extLst>
          </p:cNvPr>
          <p:cNvSpPr/>
          <p:nvPr/>
        </p:nvSpPr>
        <p:spPr>
          <a:xfrm>
            <a:off x="5464626" y="4705513"/>
            <a:ext cx="87089" cy="92189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53033A59-3C4C-2AE8-79E4-729525FABD1D}"/>
              </a:ext>
            </a:extLst>
          </p:cNvPr>
          <p:cNvCxnSpPr/>
          <p:nvPr/>
        </p:nvCxnSpPr>
        <p:spPr>
          <a:xfrm>
            <a:off x="3929744" y="4757057"/>
            <a:ext cx="16002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557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EE6CAC9-314C-F25B-3BCA-B40A096B93BF}"/>
              </a:ext>
            </a:extLst>
          </p:cNvPr>
          <p:cNvSpPr txBox="1"/>
          <p:nvPr/>
        </p:nvSpPr>
        <p:spPr>
          <a:xfrm>
            <a:off x="797715" y="814745"/>
            <a:ext cx="6786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ارسموا على دفاتر البحث مستطيلا طول ضلعه الأطول 8 تربيعات وطول ضلعه الأقصر 4 تربيعات.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3CC7A31-8101-815F-5A7D-7456A2DBCEE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B93B-16B9-06E5-757B-DFBE572C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0C628C7-5EFF-1246-06AA-CDA3227A60A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رسم المستطيل؟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C557B80-38AB-AA8A-0F92-32B6BBF1B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7" name="Image 6" descr="Une image contenant ligne, Rectangle, carré, Parallèle&#10;&#10;Le contenu généré par l’IA peut être incorrect.">
            <a:extLst>
              <a:ext uri="{FF2B5EF4-FFF2-40B4-BE49-F238E27FC236}">
                <a16:creationId xmlns:a16="http://schemas.microsoft.com/office/drawing/2014/main" id="{C8B64727-F3ED-657C-26E6-AA1CFC29C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583" y="2855777"/>
            <a:ext cx="7983064" cy="228228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9B898D2-2441-F650-AB55-07A532C02349}"/>
              </a:ext>
            </a:extLst>
          </p:cNvPr>
          <p:cNvSpPr/>
          <p:nvPr/>
        </p:nvSpPr>
        <p:spPr>
          <a:xfrm>
            <a:off x="2993571" y="3243943"/>
            <a:ext cx="2503715" cy="123008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2850D96-D225-8632-CD9A-E7454C6F496F}"/>
              </a:ext>
            </a:extLst>
          </p:cNvPr>
          <p:cNvSpPr/>
          <p:nvPr/>
        </p:nvSpPr>
        <p:spPr>
          <a:xfrm>
            <a:off x="5464632" y="3193603"/>
            <a:ext cx="108857" cy="1115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F1092806-83FD-53A5-79B3-E0C30E4B8FD8}"/>
              </a:ext>
            </a:extLst>
          </p:cNvPr>
          <p:cNvCxnSpPr>
            <a:cxnSpLocks/>
          </p:cNvCxnSpPr>
          <p:nvPr/>
        </p:nvCxnSpPr>
        <p:spPr>
          <a:xfrm>
            <a:off x="2993574" y="3260271"/>
            <a:ext cx="5056" cy="1168872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907AE283-76C1-2B5D-060B-5CB3CF16ACDE}"/>
              </a:ext>
            </a:extLst>
          </p:cNvPr>
          <p:cNvCxnSpPr>
            <a:cxnSpLocks/>
          </p:cNvCxnSpPr>
          <p:nvPr/>
        </p:nvCxnSpPr>
        <p:spPr>
          <a:xfrm>
            <a:off x="5497287" y="3303816"/>
            <a:ext cx="5056" cy="1168872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lipse 19">
            <a:extLst>
              <a:ext uri="{FF2B5EF4-FFF2-40B4-BE49-F238E27FC236}">
                <a16:creationId xmlns:a16="http://schemas.microsoft.com/office/drawing/2014/main" id="{267814A6-038E-CE36-80F6-CF4B4FEC0A73}"/>
              </a:ext>
            </a:extLst>
          </p:cNvPr>
          <p:cNvSpPr/>
          <p:nvPr/>
        </p:nvSpPr>
        <p:spPr>
          <a:xfrm>
            <a:off x="2960916" y="3193603"/>
            <a:ext cx="108857" cy="1115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14A8220D-F5F0-9EDB-9FC2-43B957352EC3}"/>
              </a:ext>
            </a:extLst>
          </p:cNvPr>
          <p:cNvSpPr/>
          <p:nvPr/>
        </p:nvSpPr>
        <p:spPr>
          <a:xfrm>
            <a:off x="2950030" y="4401919"/>
            <a:ext cx="108857" cy="1115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0D1DAF2E-C0C2-AF63-9776-3A83E7B2B3E0}"/>
              </a:ext>
            </a:extLst>
          </p:cNvPr>
          <p:cNvSpPr/>
          <p:nvPr/>
        </p:nvSpPr>
        <p:spPr>
          <a:xfrm>
            <a:off x="5453746" y="4401919"/>
            <a:ext cx="108857" cy="1115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298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diagramm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52B21257-6EB5-39D1-5B50-4AFCCFCF7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49" y="1821926"/>
            <a:ext cx="3344524" cy="4694923"/>
          </a:xfrm>
          <a:prstGeom prst="rect">
            <a:avLst/>
          </a:prstGeom>
        </p:spPr>
      </p:pic>
      <p:pic>
        <p:nvPicPr>
          <p:cNvPr id="5" name="Image 4" descr="Une image contenant texte, capture d’écran, diagramme, ligne&#10;&#10;Le contenu généré par l’IA peut être incorrect.">
            <a:extLst>
              <a:ext uri="{FF2B5EF4-FFF2-40B4-BE49-F238E27FC236}">
                <a16:creationId xmlns:a16="http://schemas.microsoft.com/office/drawing/2014/main" id="{148DCED7-C431-078B-FA67-EDD7B35B58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863" y="1823912"/>
            <a:ext cx="3344524" cy="4672022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41.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491343" y="2365170"/>
            <a:ext cx="2841171" cy="1147951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15895"/>
            <a:ext cx="71394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 لإنجاز هذا النشاط، سأمر بين الصفوف لمساعدتكم.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يطلب الأستاذ(ة) من التلاميذ تصحيح وضع الرأس الأول للمستطيل.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9" name="Image 8" descr="Une image contenant texte, capture d’écran, Tracé, diagramme&#10;&#10;Le contenu généré par l’IA peut être incorrect.">
            <a:extLst>
              <a:ext uri="{FF2B5EF4-FFF2-40B4-BE49-F238E27FC236}">
                <a16:creationId xmlns:a16="http://schemas.microsoft.com/office/drawing/2014/main" id="{0D7AAEB0-682B-33A9-C3F5-B8561C08C7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888" y="2424650"/>
            <a:ext cx="6245476" cy="2661845"/>
          </a:xfrm>
          <a:prstGeom prst="rect">
            <a:avLst/>
          </a:prstGeom>
        </p:spPr>
      </p:pic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8049BC9-92D2-86B6-90D2-B05490237E36}"/>
              </a:ext>
            </a:extLst>
          </p:cNvPr>
          <p:cNvCxnSpPr/>
          <p:nvPr/>
        </p:nvCxnSpPr>
        <p:spPr>
          <a:xfrm>
            <a:off x="4201885" y="2275114"/>
            <a:ext cx="0" cy="107768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5544272-9B6B-B08F-0BBE-8717CF973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533" y="2479425"/>
            <a:ext cx="5020473" cy="279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9" name="Image 18" descr="Une image contenant texte, capture d’écran, Tracé, diagramme&#10;&#10;Le contenu généré par l’IA peut être incorrect.">
            <a:extLst>
              <a:ext uri="{FF2B5EF4-FFF2-40B4-BE49-F238E27FC236}">
                <a16:creationId xmlns:a16="http://schemas.microsoft.com/office/drawing/2014/main" id="{152501B4-244F-73A1-71EA-33139FDFBD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30" y="2291763"/>
            <a:ext cx="7557025" cy="3107552"/>
          </a:xfrm>
          <a:prstGeom prst="rect">
            <a:avLst/>
          </a:prstGeom>
        </p:spPr>
      </p:pic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8E94949A-8E97-A2A6-0672-767ADBE2CA07}"/>
              </a:ext>
            </a:extLst>
          </p:cNvPr>
          <p:cNvCxnSpPr>
            <a:cxnSpLocks/>
          </p:cNvCxnSpPr>
          <p:nvPr/>
        </p:nvCxnSpPr>
        <p:spPr>
          <a:xfrm>
            <a:off x="5196117" y="3781862"/>
            <a:ext cx="1716312" cy="1088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E92A52D2-E229-22A0-A11F-455F66F74FBB}"/>
              </a:ext>
            </a:extLst>
          </p:cNvPr>
          <p:cNvCxnSpPr>
            <a:cxnSpLocks/>
          </p:cNvCxnSpPr>
          <p:nvPr/>
        </p:nvCxnSpPr>
        <p:spPr>
          <a:xfrm>
            <a:off x="5185231" y="4467664"/>
            <a:ext cx="1716312" cy="1088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D88445A6-6512-E136-07A0-850E7CB34520}"/>
              </a:ext>
            </a:extLst>
          </p:cNvPr>
          <p:cNvCxnSpPr>
            <a:cxnSpLocks/>
          </p:cNvCxnSpPr>
          <p:nvPr/>
        </p:nvCxnSpPr>
        <p:spPr>
          <a:xfrm flipH="1">
            <a:off x="6894290" y="3788233"/>
            <a:ext cx="10521" cy="690317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367CD5CF-B36F-4AF9-ECB3-DB0E2A2E9199}"/>
              </a:ext>
            </a:extLst>
          </p:cNvPr>
          <p:cNvCxnSpPr>
            <a:cxnSpLocks/>
          </p:cNvCxnSpPr>
          <p:nvPr/>
        </p:nvCxnSpPr>
        <p:spPr>
          <a:xfrm flipH="1">
            <a:off x="5174345" y="3777347"/>
            <a:ext cx="10521" cy="690317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lipse 28">
            <a:extLst>
              <a:ext uri="{FF2B5EF4-FFF2-40B4-BE49-F238E27FC236}">
                <a16:creationId xmlns:a16="http://schemas.microsoft.com/office/drawing/2014/main" id="{B0CBF83A-5EE6-30A8-B945-56DC25FDCD6A}"/>
              </a:ext>
            </a:extLst>
          </p:cNvPr>
          <p:cNvSpPr/>
          <p:nvPr/>
        </p:nvSpPr>
        <p:spPr>
          <a:xfrm>
            <a:off x="5145675" y="4436859"/>
            <a:ext cx="71845" cy="7435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2C6D776E-0D6F-40B9-6597-66CB408B105A}"/>
              </a:ext>
            </a:extLst>
          </p:cNvPr>
          <p:cNvSpPr/>
          <p:nvPr/>
        </p:nvSpPr>
        <p:spPr>
          <a:xfrm>
            <a:off x="6865618" y="3751058"/>
            <a:ext cx="71845" cy="7435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7A7A49E8-0177-7DD9-95DB-0C58BBDB317F}"/>
              </a:ext>
            </a:extLst>
          </p:cNvPr>
          <p:cNvSpPr/>
          <p:nvPr/>
        </p:nvSpPr>
        <p:spPr>
          <a:xfrm>
            <a:off x="6865614" y="4425974"/>
            <a:ext cx="71845" cy="7435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0E41B7B1-EE35-2ED0-ED9A-EFC96C19A978}"/>
              </a:ext>
            </a:extLst>
          </p:cNvPr>
          <p:cNvSpPr/>
          <p:nvPr/>
        </p:nvSpPr>
        <p:spPr>
          <a:xfrm>
            <a:off x="5156565" y="3740171"/>
            <a:ext cx="71845" cy="7435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diagramme, ligne&#10;&#10;Le contenu généré par l’IA peut être incorrect.">
            <a:extLst>
              <a:ext uri="{FF2B5EF4-FFF2-40B4-BE49-F238E27FC236}">
                <a16:creationId xmlns:a16="http://schemas.microsoft.com/office/drawing/2014/main" id="{13DDAFE4-DF6E-7696-8816-1FCCA1BAB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9776" y="1823912"/>
            <a:ext cx="4230537" cy="4672022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41 أنجزوا النشاط رقم 5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1906639" y="3600434"/>
            <a:ext cx="3556363" cy="150771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 descr="Une image contenant texte, ligne, Tracé, diagramme&#10;&#10;Le contenu généré par l’IA peut être incorrect.">
            <a:extLst>
              <a:ext uri="{FF2B5EF4-FFF2-40B4-BE49-F238E27FC236}">
                <a16:creationId xmlns:a16="http://schemas.microsoft.com/office/drawing/2014/main" id="{D2024396-9E5E-342C-1FEB-73F429A76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944" y="2440128"/>
            <a:ext cx="7557025" cy="337111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9AF3592-920F-63CD-26F4-F250054E5CD4}"/>
              </a:ext>
            </a:extLst>
          </p:cNvPr>
          <p:cNvSpPr/>
          <p:nvPr/>
        </p:nvSpPr>
        <p:spPr>
          <a:xfrm>
            <a:off x="5540829" y="3853543"/>
            <a:ext cx="1578428" cy="15784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C86765-F16C-57F8-254B-FEFBF595B535}"/>
              </a:ext>
            </a:extLst>
          </p:cNvPr>
          <p:cNvSpPr/>
          <p:nvPr/>
        </p:nvSpPr>
        <p:spPr>
          <a:xfrm>
            <a:off x="1643746" y="4103914"/>
            <a:ext cx="2100940" cy="79465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FF0000"/>
              </a:solidFill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43F6A626-CF28-2EE6-56B1-533B7BDFDDE3}"/>
              </a:ext>
            </a:extLst>
          </p:cNvPr>
          <p:cNvSpPr/>
          <p:nvPr/>
        </p:nvSpPr>
        <p:spPr>
          <a:xfrm>
            <a:off x="1618707" y="4066743"/>
            <a:ext cx="71845" cy="7435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55F36470-2333-97D2-D2DC-082DB2F05B57}"/>
              </a:ext>
            </a:extLst>
          </p:cNvPr>
          <p:cNvSpPr/>
          <p:nvPr/>
        </p:nvSpPr>
        <p:spPr>
          <a:xfrm>
            <a:off x="3697876" y="4077630"/>
            <a:ext cx="71845" cy="7435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0ACFDAF8-D70F-8E57-0B63-CE0BCD24BFDE}"/>
              </a:ext>
            </a:extLst>
          </p:cNvPr>
          <p:cNvSpPr/>
          <p:nvPr/>
        </p:nvSpPr>
        <p:spPr>
          <a:xfrm>
            <a:off x="3697877" y="4839629"/>
            <a:ext cx="71845" cy="7435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3A0D5B35-4F77-A21F-504F-92EDA444972F}"/>
              </a:ext>
            </a:extLst>
          </p:cNvPr>
          <p:cNvSpPr/>
          <p:nvPr/>
        </p:nvSpPr>
        <p:spPr>
          <a:xfrm>
            <a:off x="7083333" y="5373032"/>
            <a:ext cx="71845" cy="7435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FA9798F7-70CF-CF0F-2BDD-2CDFB3504D17}"/>
              </a:ext>
            </a:extLst>
          </p:cNvPr>
          <p:cNvSpPr/>
          <p:nvPr/>
        </p:nvSpPr>
        <p:spPr>
          <a:xfrm>
            <a:off x="5515790" y="5383916"/>
            <a:ext cx="71845" cy="7435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C18554F5-5F0F-D672-EE11-5E0A6A196756}"/>
              </a:ext>
            </a:extLst>
          </p:cNvPr>
          <p:cNvSpPr/>
          <p:nvPr/>
        </p:nvSpPr>
        <p:spPr>
          <a:xfrm>
            <a:off x="5504904" y="3827260"/>
            <a:ext cx="71845" cy="7435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0810D-3181-2BE5-140C-81E1E4849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33BC3AD-8BC8-B585-8AE7-20C68231AE87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6. لديكم 3 دقائق.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9249D1-E7D5-4329-BE3D-6AC7E9FC7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034A6587-FBC2-EAFF-6834-F42F97135028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FAB3BC9-84BF-8C42-84E5-A69BAE04F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CFFD8C05-123A-8B93-5A86-4668EA7AC4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" name="Image 7" descr="Une image contenant texte, capture d’écran, ligne, Rectangle&#10;&#10;Le contenu généré par l’IA peut être incorrect.">
            <a:extLst>
              <a:ext uri="{FF2B5EF4-FFF2-40B4-BE49-F238E27FC236}">
                <a16:creationId xmlns:a16="http://schemas.microsoft.com/office/drawing/2014/main" id="{CB2903CB-DB49-1515-E0D0-483EE2F2A5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830" y="2284802"/>
            <a:ext cx="7557025" cy="287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90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8775E-0924-94BB-0D92-EBAA36052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87B11FE7-C3AB-8B51-912F-C0AD2CFB3B57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دقيقة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25A088-D855-B5AA-5BA1-8E12E86028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D27FECBE-2736-D14C-F259-16EA3A375043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4FA10BAB-E205-56F8-B7C4-42D0E4F54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A0EDAEBC-58BE-C520-656B-E5957C4F11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6BBE6BB4-47AD-891F-B490-9B4CF17635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614" y="2476976"/>
            <a:ext cx="7218998" cy="281844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989B7CF-EB02-30A9-F555-20F03AA68261}"/>
              </a:ext>
            </a:extLst>
          </p:cNvPr>
          <p:cNvSpPr txBox="1"/>
          <p:nvPr/>
        </p:nvSpPr>
        <p:spPr>
          <a:xfrm>
            <a:off x="2079170" y="4561584"/>
            <a:ext cx="5935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اَلضِّلْعانِ الْمُتَقابِلانِ لَيْسَ لَهُما نَفْسُ الطّولِ.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E24C9A6-48CE-9213-4B22-13B1E974BD9E}"/>
              </a:ext>
            </a:extLst>
          </p:cNvPr>
          <p:cNvSpPr txBox="1"/>
          <p:nvPr/>
        </p:nvSpPr>
        <p:spPr>
          <a:xfrm>
            <a:off x="3843404" y="4214016"/>
            <a:ext cx="4144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لَيْسَتْ كُلُّ زَواياهِ الْأَرْبَعَةِ قائِمَةً.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40 و 41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texte, diagramm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0C743AFA-85F4-D948-0518-774B7ECFD7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149" y="1821926"/>
            <a:ext cx="3344524" cy="4694923"/>
          </a:xfrm>
          <a:prstGeom prst="rect">
            <a:avLst/>
          </a:prstGeom>
        </p:spPr>
      </p:pic>
      <p:pic>
        <p:nvPicPr>
          <p:cNvPr id="4" name="Image 3" descr="Une image contenant texte, capture d’écran, diagramme, ligne&#10;&#10;Le contenu généré par l’IA peut être incorrect.">
            <a:extLst>
              <a:ext uri="{FF2B5EF4-FFF2-40B4-BE49-F238E27FC236}">
                <a16:creationId xmlns:a16="http://schemas.microsoft.com/office/drawing/2014/main" id="{5D7628FA-2E93-5615-842E-035416BFB2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5863" y="1823912"/>
            <a:ext cx="3344524" cy="467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18060</TotalTime>
  <Words>790</Words>
  <Application>Microsoft Office PowerPoint</Application>
  <PresentationFormat>Affichage à l'écran (4:3)</PresentationFormat>
  <Paragraphs>231</Paragraphs>
  <Slides>47</Slides>
  <Notes>16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47</vt:i4>
      </vt:variant>
    </vt:vector>
  </HeadingPairs>
  <TitlesOfParts>
    <vt:vector size="57" baseType="lpstr">
      <vt:lpstr>Arial</vt:lpstr>
      <vt:lpstr>Aptos</vt:lpstr>
      <vt:lpstr>Calibri</vt:lpstr>
      <vt:lpstr>Effra CC Arbc</vt:lpstr>
      <vt:lpstr>Dosis</vt:lpstr>
      <vt:lpstr>DengXian</vt:lpstr>
      <vt:lpstr>Aptos Display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223</cp:revision>
  <cp:lastPrinted>2025-08-13T10:11:39Z</cp:lastPrinted>
  <dcterms:created xsi:type="dcterms:W3CDTF">2025-08-01T12:31:49Z</dcterms:created>
  <dcterms:modified xsi:type="dcterms:W3CDTF">2026-03-01T17:05:18Z</dcterms:modified>
</cp:coreProperties>
</file>