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4"/>
  </p:notesMasterIdLst>
  <p:handoutMasterIdLst>
    <p:handoutMasterId r:id="rId75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1222" r:id="rId14"/>
    <p:sldId id="1223" r:id="rId15"/>
    <p:sldId id="964" r:id="rId16"/>
    <p:sldId id="1053" r:id="rId17"/>
    <p:sldId id="1057" r:id="rId18"/>
    <p:sldId id="1121" r:id="rId19"/>
    <p:sldId id="1148" r:id="rId20"/>
    <p:sldId id="1098" r:id="rId21"/>
    <p:sldId id="1236" r:id="rId22"/>
    <p:sldId id="1149" r:id="rId23"/>
    <p:sldId id="1122" r:id="rId24"/>
    <p:sldId id="1237" r:id="rId25"/>
    <p:sldId id="1238" r:id="rId26"/>
    <p:sldId id="1239" r:id="rId27"/>
    <p:sldId id="786" r:id="rId28"/>
    <p:sldId id="751" r:id="rId29"/>
    <p:sldId id="828" r:id="rId30"/>
    <p:sldId id="890" r:id="rId31"/>
    <p:sldId id="1241" r:id="rId32"/>
    <p:sldId id="787" r:id="rId33"/>
    <p:sldId id="740" r:id="rId34"/>
    <p:sldId id="1091" r:id="rId35"/>
    <p:sldId id="1187" r:id="rId36"/>
    <p:sldId id="1234" r:id="rId37"/>
    <p:sldId id="1235" r:id="rId38"/>
    <p:sldId id="1167" r:id="rId39"/>
    <p:sldId id="1157" r:id="rId40"/>
    <p:sldId id="1172" r:id="rId41"/>
    <p:sldId id="1173" r:id="rId42"/>
    <p:sldId id="1168" r:id="rId43"/>
    <p:sldId id="1240" r:id="rId44"/>
    <p:sldId id="1190" r:id="rId45"/>
    <p:sldId id="1189" r:id="rId46"/>
    <p:sldId id="909" r:id="rId47"/>
    <p:sldId id="976" r:id="rId48"/>
    <p:sldId id="1230" r:id="rId49"/>
    <p:sldId id="1228" r:id="rId50"/>
    <p:sldId id="1229" r:id="rId51"/>
    <p:sldId id="1231" r:id="rId52"/>
    <p:sldId id="1232" r:id="rId53"/>
    <p:sldId id="1233" r:id="rId54"/>
    <p:sldId id="1227" r:id="rId55"/>
    <p:sldId id="1158" r:id="rId56"/>
    <p:sldId id="1159" r:id="rId57"/>
    <p:sldId id="1224" r:id="rId58"/>
    <p:sldId id="1225" r:id="rId59"/>
    <p:sldId id="1226" r:id="rId60"/>
    <p:sldId id="910" r:id="rId61"/>
    <p:sldId id="848" r:id="rId62"/>
    <p:sldId id="916" r:id="rId63"/>
    <p:sldId id="924" r:id="rId64"/>
    <p:sldId id="1210" r:id="rId65"/>
    <p:sldId id="788" r:id="rId66"/>
    <p:sldId id="956" r:id="rId67"/>
    <p:sldId id="1200" r:id="rId68"/>
    <p:sldId id="850" r:id="rId69"/>
    <p:sldId id="789" r:id="rId70"/>
    <p:sldId id="794" r:id="rId71"/>
    <p:sldId id="793" r:id="rId72"/>
    <p:sldId id="930" r:id="rId7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6"/>
      <p:bold r:id="rId77"/>
    </p:embeddedFont>
    <p:embeddedFont>
      <p:font typeface="Dosis" pitchFamily="2" charset="0"/>
      <p:regular r:id="rId78"/>
      <p:bold r:id="rId79"/>
    </p:embeddedFont>
    <p:embeddedFont>
      <p:font typeface="Dosis SemiBold" pitchFamily="2" charset="0"/>
      <p:bold r:id="rId8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3B4D"/>
    <a:srgbClr val="FCC302"/>
    <a:srgbClr val="196082"/>
    <a:srgbClr val="16AB98"/>
    <a:srgbClr val="FC8D00"/>
    <a:srgbClr val="ACD7CA"/>
    <a:srgbClr val="F1A947"/>
    <a:srgbClr val="3A8F98"/>
    <a:srgbClr val="FCE5E3"/>
    <a:srgbClr val="83C5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tableStyles" Target="tableStyle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2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5.fntdata"/><Relationship Id="rId85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handoutMaster" Target="handoutMasters/handoutMaster1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font" Target="fonts/font3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1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61" Type="http://schemas.openxmlformats.org/officeDocument/2006/relationships/slide" Target="slides/slide56.xml"/><Relationship Id="rId8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3T18:28:34.0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4916 0 24428,'-4916'1516'0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3T18:29:00.2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4752 1516 24456,'-4752'-1516'0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3T18:29:05.3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4998 0 24400,'-4998'1558'0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7T12:00:28.8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 0 24486,'-40'0'0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7T12:00:37.5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24507,'4711'2541'0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7T12:00:55.5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4712 0 24498,'-4712'2622'0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7T12:01:18.5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24473,'4752'2622'0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7T12:01:36.9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4957 0 24491,'-4956'2582'0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927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DB780-284C-1D64-D261-A92DB0903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2AE534E-12A2-0D47-A875-9D4218777A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FCF2C9-C1B1-12A1-8FE0-6F98AF0194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A58627E-6D3A-B2A5-4016-1FE8E6B87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5758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5682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DFDBD-FE32-F343-4581-37CDF683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42F593-7587-9264-E9EE-E5536C3B0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051060-38BA-9B21-68B3-F9EB096AE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2F909-B131-BD37-3704-945050E26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702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83583-E720-2C3C-311E-C8831803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AEA83C-4D11-0C6D-7514-3F88B9D0B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7F27E1-63FF-D9D7-4E69-D700338FF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E38A3A-7DC7-E51F-8F44-110373A625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615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29900-B14A-1609-95A8-7D6DC12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2AA191-4E98-6DAF-A5C7-89312A15AA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0179CB-8F85-848B-F3CB-5FFECA4A61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D1DF34E-D302-AA1F-E06F-DE607C9780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5019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A8AC1-AA23-BDD4-66E4-A05763B31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5F6025F-A36D-8A2E-CEC2-F3BA588A3B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E14C9A-48DF-1DEA-6145-0812328197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672349-E7B4-0E69-F948-3E340B6453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8244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E7666-2B13-75C8-1C66-B3AC9655D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BAADFA4-8BFE-8BD1-0BBE-A0A58022F7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B4BEE7-D77C-4157-2C41-4D10597760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AC94AA-B3AD-D78C-6AFD-47DB507B7F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3044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72B36-AFFA-69CB-B4FA-A3E76CBF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A8669B-4730-5AFD-750E-5BB4A00FF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D169F6-EF67-6708-F8AF-64D394F34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9CD477-C918-22FF-EE04-F1BD41BA0A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0600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7FDAE-A12D-82FC-469D-4F4322F46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10C7FD-004A-2DFC-B644-2FA2A5C1BC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E26D9-7DF5-2FE0-E707-78FDD07F09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6D3918-7C60-6E2D-2457-E61487AF93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6499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13077-6D7B-2039-8C2E-376AB5F8F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FB2D7D1-6BD8-F37B-FC6A-B9104F773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B8B4BD9-24E9-526A-BA22-70B713545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FEE7D6-F7F2-6829-A3C8-FB563975D7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7767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2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3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1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54.png"/><Relationship Id="rId9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4.png"/><Relationship Id="rId7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4" Type="http://schemas.openxmlformats.org/officeDocument/2006/relationships/image" Target="../media/image5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png"/><Relationship Id="rId5" Type="http://schemas.openxmlformats.org/officeDocument/2006/relationships/image" Target="../media/image57.png"/><Relationship Id="rId4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26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11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80.png"/><Relationship Id="rId5" Type="http://schemas.openxmlformats.org/officeDocument/2006/relationships/customXml" Target="../ink/ink1.xml"/><Relationship Id="rId10" Type="http://schemas.openxmlformats.org/officeDocument/2006/relationships/image" Target="../media/image70.png"/><Relationship Id="rId4" Type="http://schemas.openxmlformats.org/officeDocument/2006/relationships/image" Target="../media/image66.png"/><Relationship Id="rId9" Type="http://schemas.openxmlformats.org/officeDocument/2006/relationships/customXml" Target="../ink/ink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7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8.xml"/><Relationship Id="rId3" Type="http://schemas.openxmlformats.org/officeDocument/2006/relationships/image" Target="../media/image11.png"/><Relationship Id="rId7" Type="http://schemas.openxmlformats.org/officeDocument/2006/relationships/customXml" Target="../ink/ink5.xml"/><Relationship Id="rId12" Type="http://schemas.openxmlformats.org/officeDocument/2006/relationships/image" Target="../media/image66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30.png"/><Relationship Id="rId11" Type="http://schemas.openxmlformats.org/officeDocument/2006/relationships/customXml" Target="../ink/ink7.xml"/><Relationship Id="rId5" Type="http://schemas.openxmlformats.org/officeDocument/2006/relationships/customXml" Target="../ink/ink4.xml"/><Relationship Id="rId10" Type="http://schemas.openxmlformats.org/officeDocument/2006/relationships/image" Target="../media/image650.png"/><Relationship Id="rId4" Type="http://schemas.openxmlformats.org/officeDocument/2006/relationships/image" Target="../media/image73.png"/><Relationship Id="rId9" Type="http://schemas.openxmlformats.org/officeDocument/2006/relationships/customXml" Target="../ink/ink6.xml"/><Relationship Id="rId14" Type="http://schemas.openxmlformats.org/officeDocument/2006/relationships/image" Target="../media/image670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853008F-8E0F-EBCA-9AC7-B41578E103CD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65E8AB9-2CFE-6C46-C86D-47565BB7DA6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09AE4A3-7943-8E51-CEF7-087DA7FFA6A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2</a:t>
              </a:r>
              <a:endParaRPr lang="fr-FR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91DF364-7337-77F4-F55B-B6B1421C8B55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A1EF291-6CBF-62E0-1236-99652288F1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EC47780-686C-79D3-E016-28D0B9F0A25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3E4408B-0E4A-F5FB-9887-DE9B0D67963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875B120-05CA-1567-57C4-73118E5403B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C02679D-A751-BDD7-3856-AABDE0459C9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4</a:t>
              </a:r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F6701A5-1B7F-CB81-CC28-A5965B959D85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641C319-695D-5997-FF12-4B3B219163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EA4ECE4-2D2B-2422-17DE-7D05780CF0B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05AB4150-7BCE-0C12-122D-5441D44BE58F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F971E43B-F47A-52F4-3861-B4619C10AF8A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قراءة الساعة (2)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ar-MA" dirty="0"/>
                <a:t> قراءة الساعة (1)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الجزء و الكل (1)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حساب فرق عددين على السطر (3)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الأول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قراءة الساعة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F0C152B-F4AB-07A1-CFF0-B71EC47A31A5}"/>
              </a:ext>
            </a:extLst>
          </p:cNvPr>
          <p:cNvGrpSpPr/>
          <p:nvPr/>
        </p:nvGrpSpPr>
        <p:grpSpPr>
          <a:xfrm>
            <a:off x="1706228" y="2221820"/>
            <a:ext cx="5731545" cy="3928627"/>
            <a:chOff x="2224065" y="2221820"/>
            <a:chExt cx="5731545" cy="392862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3945F22-02E9-99B1-BB8A-148EC8D50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81964" y="2221820"/>
              <a:ext cx="2873646" cy="392862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930B3E9-65F6-1F1C-34A7-AC311689D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24065" y="2221821"/>
              <a:ext cx="2857899" cy="39286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التامة على الساعة العقربية و الرقمية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9C4E6C7-77DA-BD12-49F9-5C394C1EC05B}"/>
              </a:ext>
            </a:extLst>
          </p:cNvPr>
          <p:cNvGrpSpPr/>
          <p:nvPr/>
        </p:nvGrpSpPr>
        <p:grpSpPr>
          <a:xfrm>
            <a:off x="1563329" y="2239768"/>
            <a:ext cx="5382917" cy="2671446"/>
            <a:chOff x="2292064" y="2221113"/>
            <a:chExt cx="4689649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A9B0E2-2C6A-E067-96CE-9EA97152421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079DEC5-EBB9-7104-2DA8-CF456F89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43077" y="315497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2585ED1-049B-AA10-F62F-11C5AA6DE501}"/>
                </a:ext>
              </a:extLst>
            </p:cNvPr>
            <p:cNvSpPr txBox="1"/>
            <p:nvPr/>
          </p:nvSpPr>
          <p:spPr>
            <a:xfrm>
              <a:off x="2292064" y="3211434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فرق عددين على السطر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C64C152B-7DA9-6251-3321-CEC0186292E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615D43C-1357-7FBA-7ED1-1CE9F600C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7F056B-DA67-119E-4B26-F4E12AD26AE6}"/>
                </a:ext>
              </a:extLst>
            </p:cNvPr>
            <p:cNvSpPr txBox="1"/>
            <p:nvPr/>
          </p:nvSpPr>
          <p:spPr>
            <a:xfrm>
              <a:off x="2753865" y="3786850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E2EAB-78FF-69BB-D512-EC1918E8F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2AAECDA-6940-4E1C-0B52-184B73F8085B}"/>
              </a:ext>
            </a:extLst>
          </p:cNvPr>
          <p:cNvSpPr txBox="1"/>
          <p:nvPr/>
        </p:nvSpPr>
        <p:spPr>
          <a:xfrm>
            <a:off x="0" y="780378"/>
            <a:ext cx="7458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:سنتذكر كيف نحسب فرق عددين على السطر </a:t>
            </a:r>
          </a:p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37 ناقص 2 تساوي كم؟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9804CA-98A7-A2CB-4649-B23BA9E9C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51A8AC2-7CEB-93DC-78B1-B1C73DBE016D}"/>
              </a:ext>
            </a:extLst>
          </p:cNvPr>
          <p:cNvSpPr txBox="1"/>
          <p:nvPr/>
        </p:nvSpPr>
        <p:spPr>
          <a:xfrm>
            <a:off x="3400650" y="2782669"/>
            <a:ext cx="27641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37 –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.</a:t>
            </a:r>
          </a:p>
        </p:txBody>
      </p:sp>
    </p:spTree>
    <p:extLst>
      <p:ext uri="{BB962C8B-B14F-4D97-AF65-F5344CB8AC3E}">
        <p14:creationId xmlns:p14="http://schemas.microsoft.com/office/powerpoint/2010/main" val="6693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AE05A-6599-FB6F-DF88-2E62D8F76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C0400DD-4F8B-9DC5-4545-177810977E89}"/>
              </a:ext>
            </a:extLst>
          </p:cNvPr>
          <p:cNvSpPr txBox="1"/>
          <p:nvPr/>
        </p:nvSpPr>
        <p:spPr>
          <a:xfrm>
            <a:off x="0" y="780378"/>
            <a:ext cx="7458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أطرح الوحدات من الوحدات أي 7 ناقص 2 تساوي  5 أكتب 5 في الوحدات </a:t>
            </a:r>
          </a:p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أحتفظ بنفس رقم العشرات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و أحصل على 35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60177C-655E-EE08-5D2A-33CE5F912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4E2A732-4B45-A6F0-A22E-AF07930D9F97}"/>
              </a:ext>
            </a:extLst>
          </p:cNvPr>
          <p:cNvSpPr txBox="1"/>
          <p:nvPr/>
        </p:nvSpPr>
        <p:spPr>
          <a:xfrm>
            <a:off x="3400650" y="2782669"/>
            <a:ext cx="27641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86879B6-1D72-E217-BDC5-48C5DE00A7A5}"/>
              </a:ext>
            </a:extLst>
          </p:cNvPr>
          <p:cNvSpPr txBox="1"/>
          <p:nvPr/>
        </p:nvSpPr>
        <p:spPr>
          <a:xfrm>
            <a:off x="5700345" y="2782669"/>
            <a:ext cx="9289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18 ستنجزون هذه العمليات 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80767C-E274-F97F-0D86-88CF2838D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066" y="1644284"/>
            <a:ext cx="3331405" cy="459428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271525" y="2497769"/>
            <a:ext cx="3088169" cy="6288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فرق العددين على السطر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B1D563-ED0D-F486-F970-F8E9722922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282" y="2159344"/>
            <a:ext cx="7557025" cy="175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BD6B68-278D-2A6A-1389-D2718736E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282" y="2159344"/>
            <a:ext cx="7557025" cy="175213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0BE7DE0-FFD0-B40F-6826-101D52DD7BB6}"/>
              </a:ext>
            </a:extLst>
          </p:cNvPr>
          <p:cNvSpPr txBox="1"/>
          <p:nvPr/>
        </p:nvSpPr>
        <p:spPr>
          <a:xfrm>
            <a:off x="3573370" y="215934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127EC18-CDCF-A4C3-02A2-C6BB20DC2704}"/>
              </a:ext>
            </a:extLst>
          </p:cNvPr>
          <p:cNvSpPr txBox="1"/>
          <p:nvPr/>
        </p:nvSpPr>
        <p:spPr>
          <a:xfrm>
            <a:off x="7490944" y="2186083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14417DD-8C68-85C6-67E9-89FA0DBC2DD0}"/>
              </a:ext>
            </a:extLst>
          </p:cNvPr>
          <p:cNvSpPr txBox="1"/>
          <p:nvPr/>
        </p:nvSpPr>
        <p:spPr>
          <a:xfrm>
            <a:off x="3647109" y="310583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2F3C501-8D1F-4AE4-2A6F-5016D13CE75B}"/>
              </a:ext>
            </a:extLst>
          </p:cNvPr>
          <p:cNvSpPr txBox="1"/>
          <p:nvPr/>
        </p:nvSpPr>
        <p:spPr>
          <a:xfrm>
            <a:off x="7490944" y="311976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195F2CA-F19E-3EE4-BD44-1CB4A9249C04}"/>
              </a:ext>
            </a:extLst>
          </p:cNvPr>
          <p:cNvGrpSpPr/>
          <p:nvPr/>
        </p:nvGrpSpPr>
        <p:grpSpPr>
          <a:xfrm>
            <a:off x="1902124" y="2239768"/>
            <a:ext cx="5044145" cy="2671446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4515B7A-3EF0-4EB1-92D9-02638C7D697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826ACCC-3022-572E-818E-F5BEB1A73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8864" y="3743113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F638407-7089-A301-35CB-30DA02FE1696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فرق عددين على السطر 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0D0F65DE-E7B5-B654-4CDE-BECBA301725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665A8D8-FC96-C124-AA66-49CD36AFA9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10443DE-3F5D-C428-DC88-4498E6AFC6B9}"/>
                </a:ext>
              </a:extLst>
            </p:cNvPr>
            <p:cNvSpPr txBox="1"/>
            <p:nvPr/>
          </p:nvSpPr>
          <p:spPr>
            <a:xfrm>
              <a:off x="2332467" y="3786850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انتبهوا : هذه ساعة عقربية ،بها عقربان : عقرب صغير و عقرب كبير 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63FAB12-26A7-9B97-53C5-D52BE8338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023" y="1990524"/>
            <a:ext cx="3057955" cy="287695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2326F73-6342-0A4B-6FF1-6C38F7EE2DD8}"/>
              </a:ext>
            </a:extLst>
          </p:cNvPr>
          <p:cNvSpPr txBox="1"/>
          <p:nvPr/>
        </p:nvSpPr>
        <p:spPr>
          <a:xfrm>
            <a:off x="6333810" y="3428999"/>
            <a:ext cx="1934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عَقْرَبٌ صَغيرٌ 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0C4D337C-39AF-9866-7ECC-961C0D77EEB5}"/>
              </a:ext>
            </a:extLst>
          </p:cNvPr>
          <p:cNvCxnSpPr>
            <a:cxnSpLocks/>
          </p:cNvCxnSpPr>
          <p:nvPr/>
        </p:nvCxnSpPr>
        <p:spPr>
          <a:xfrm flipH="1" flipV="1">
            <a:off x="4978529" y="3652315"/>
            <a:ext cx="1355281" cy="7658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0BF21AC7-B06B-6300-0076-82B3774375E0}"/>
              </a:ext>
            </a:extLst>
          </p:cNvPr>
          <p:cNvSpPr txBox="1"/>
          <p:nvPr/>
        </p:nvSpPr>
        <p:spPr>
          <a:xfrm>
            <a:off x="1318155" y="2036824"/>
            <a:ext cx="1934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عَقْرَبٌ كَبيرٌ 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FBC60D34-7494-C865-0F97-291229566438}"/>
              </a:ext>
            </a:extLst>
          </p:cNvPr>
          <p:cNvCxnSpPr>
            <a:cxnSpLocks/>
          </p:cNvCxnSpPr>
          <p:nvPr/>
        </p:nvCxnSpPr>
        <p:spPr>
          <a:xfrm>
            <a:off x="3043023" y="2428448"/>
            <a:ext cx="1333087" cy="68941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2CA9C-C1B1-E253-C631-EFB4959A5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3E15869-64D7-9541-5A80-FFF11647BA7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العدد الذي يشير إليه العقرب الصغير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77B6FD-4BED-35F6-A1FE-337225F8E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83544F-5488-EF6D-1E7E-4AE1316B2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023" y="1990524"/>
            <a:ext cx="3057955" cy="287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63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7615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يشير العقرب الصغير إلى 4 ،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يقوم إلى السبورة ليحدد العدد الذي يشير إليه  العقرب الصغير .؟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24C9C1-5A70-31C1-0040-CBFDFC631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3023" y="1990524"/>
            <a:ext cx="3057955" cy="2876951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716A9F40-4962-8F0C-2312-A4C9E91C6D58}"/>
              </a:ext>
            </a:extLst>
          </p:cNvPr>
          <p:cNvSpPr/>
          <p:nvPr/>
        </p:nvSpPr>
        <p:spPr>
          <a:xfrm>
            <a:off x="5029200" y="3672347"/>
            <a:ext cx="442451" cy="43311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6589C-E7B5-7252-2868-9AD6CCF7C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14F3128-CB9E-F317-76ED-17E595BF2B9F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العدد الذي يشير إليه العقرب الكبير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54C671-5856-A90D-FCE4-4AEDA9D43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881A2E-297C-A891-669B-C8BF9AAD2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023" y="1990524"/>
            <a:ext cx="3057955" cy="287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77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77AF-4DD1-1B8B-7D97-603B568B6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9F6356A-C547-F620-FA38-7A07DCFEF14B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96C04F-BD92-C042-6D03-746BC35DC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AF5CE1-9DAE-322D-FC82-4A772E4B922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788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AC949-1D59-4B08-E81B-678990BD3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7609384-97D7-2380-4136-2CED04CF58A4}"/>
              </a:ext>
            </a:extLst>
          </p:cNvPr>
          <p:cNvSpPr txBox="1"/>
          <p:nvPr/>
        </p:nvSpPr>
        <p:spPr>
          <a:xfrm>
            <a:off x="132735" y="7615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يشير العقرب الصغير إلى 12 ،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يقوم إلى السبورة ليحدد العدد الذي يشير إليه  العقرب الكبير .؟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B38F2BD-CA04-9F91-1645-392F6B16E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3C0D9D-E37B-F600-65BE-A197E132B3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3023" y="1990524"/>
            <a:ext cx="3057955" cy="2876951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615D2B54-4C26-0DA6-AEAD-D86A89DB51E9}"/>
              </a:ext>
            </a:extLst>
          </p:cNvPr>
          <p:cNvSpPr/>
          <p:nvPr/>
        </p:nvSpPr>
        <p:spPr>
          <a:xfrm>
            <a:off x="4277031" y="2330243"/>
            <a:ext cx="442451" cy="43311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61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التامة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نقرأ الساعات التامة على الساعة العقربية و الساعة الرقمية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S-N1-P4-SEM1-S1">
            <a:hlinkClick r:id="" action="ppaction://media"/>
            <a:extLst>
              <a:ext uri="{FF2B5EF4-FFF2-40B4-BE49-F238E27FC236}">
                <a16:creationId xmlns:a16="http://schemas.microsoft.com/office/drawing/2014/main" id="{15BB0344-FC71-9E04-D1C0-5CE9E201C3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3741" y="1866900"/>
            <a:ext cx="7799895" cy="438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871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الساعة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EE6EEE-1566-7D59-F323-9784057DF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698" y="1834649"/>
            <a:ext cx="1552792" cy="69542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4F2F67-F41D-B112-3E38-57BE8D62D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304" y="3370791"/>
            <a:ext cx="1562318" cy="6954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0C45BB-1625-75D4-EBD9-493E1AEC89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2236" y="1834649"/>
            <a:ext cx="1543265" cy="69542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B3E897E-32F6-A293-2E51-A6F20090AC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698" y="3370791"/>
            <a:ext cx="1533739" cy="70494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65B88C-5787-90A0-4D4B-80A076023F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3883" y="5010672"/>
            <a:ext cx="1505160" cy="74305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F50B81-22E2-526B-C6C5-22284991E1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0341" y="3370791"/>
            <a:ext cx="1505160" cy="75258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FE7755-3ED0-E467-968B-C726015E37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698" y="5029725"/>
            <a:ext cx="1533739" cy="7240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A71C322-2083-E1B7-78DA-61CF504B85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1252" y="1834649"/>
            <a:ext cx="1524213" cy="74305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7D0C0C-569C-3B98-3501-D765229538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50341" y="5020199"/>
            <a:ext cx="1505160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E5E10-0AB3-18D3-FD41-3E5C02CC6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E5C6661-BBBB-1C33-FC1F-791FCD316FCD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الساعة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931AF4-D1E7-78A8-D942-4BA1BA727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A5055AD-26E7-FB0C-F48F-D6B996FFB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230" y="1827320"/>
            <a:ext cx="1757192" cy="171234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D31EE2A-FB82-6E3E-C220-7D0616C3B8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8062" y="1827320"/>
            <a:ext cx="1778452" cy="171234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A9AD6B-C0EF-1D7D-63B9-52CC8359BB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502" y="4370290"/>
            <a:ext cx="1891440" cy="173580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33B3546-FED3-93AD-8062-2035C244BD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6922" y="4305040"/>
            <a:ext cx="1958809" cy="182963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DFA781-69CC-ABF1-2C01-EEF83BCFF3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8723" y="1757667"/>
            <a:ext cx="1902461" cy="182963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88CFAD6-991E-0D79-0264-28755A1195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2285" y="4328500"/>
            <a:ext cx="1884895" cy="180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04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1676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نقرأ الساعة العقربية و نصلها بالساعة الرقمية الموافقة لها 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سننجز هذا النشاط 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B01B20-BEF7-2CD3-9BD1-C7EB1ED6A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888" y="4977469"/>
            <a:ext cx="1187908" cy="56706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5199519-3DED-E628-5893-D4AE7FF8F5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3563" y="4977469"/>
            <a:ext cx="1148802" cy="56706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C508C0-1465-80E6-259D-624F31A9268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6238" y="4992135"/>
            <a:ext cx="1148801" cy="53773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28D0FA0-C92B-C931-2239-E4688BDD10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4311" y="2334032"/>
            <a:ext cx="1715379" cy="168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FD3E6486-45E6-1C38-32FD-F3A208DF71B1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589A52D2-7ABA-3304-5EB0-A009E02ABBF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FD1E8B78-5ADD-E7E3-B147-BFA5307B60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0552CE52-C414-5CCD-9586-0378AB8DA314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8EA730E1-90A9-FA6F-5DED-62A37FA0F43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CD585ECC-5928-C5B7-7122-7DD038317E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D6F21716-B50C-8CEF-7308-3F05846B1080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E5601642-7631-EB41-18FC-21FDAE05529E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0AEFF585-C80D-9E9B-0102-FEE97490D8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99EB729-E203-2983-272C-1B939E03A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0888" y="4977469"/>
            <a:ext cx="1187908" cy="5670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F80BBF-F28A-46AC-163D-AEE3DF9BAA0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3563" y="4977469"/>
            <a:ext cx="1148802" cy="56706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E0C22BB-2D1E-308C-2D85-213A832BB60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6238" y="4992135"/>
            <a:ext cx="1148801" cy="5377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BD0B2C8-016C-A935-F7E6-76D1719626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4311" y="2334032"/>
            <a:ext cx="1715379" cy="168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C05EF-8BE0-EC47-B2AC-2AEC3779B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86E536-584F-F7B0-C41F-5DB6422E011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الساعة التي يشير إليها عقرب الساعات أي العقرب الصغير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5E0A41-FE5B-F542-A6A6-203C26A1B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B78D261-5C2D-D388-18AC-A9E4AF5BFC57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5F2F11D-0107-70AE-B218-23F5419B668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329F36AF-3716-2B23-05ED-4A05067029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E2FD932-C9A3-B49E-5704-615CE99D6B00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F58B7E4-7428-1A03-FCDD-B7BE70D8DAA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0C1BE6AC-9C93-3AC2-9003-542D47FA43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4547E73-4599-5789-F875-7C3CF316C3C9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59B7FCC-E847-83C2-EDAC-17C56AB18054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AEA87A74-EC1E-D000-1C22-083D886B73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5978A7E-8DAC-23BF-77F4-963F0BEF5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888" y="5287183"/>
            <a:ext cx="1187908" cy="5670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24A7FB-D1D7-CA40-123E-566E4B92505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3563" y="5287183"/>
            <a:ext cx="1148802" cy="56706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B0F576C-E4B8-6870-8BF2-53C82D6C6AE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6238" y="5301849"/>
            <a:ext cx="1148801" cy="53773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11FC5ED-C28B-2DA2-7F57-71201CFE67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6257" y="2178189"/>
            <a:ext cx="2511487" cy="247212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FFCDE6E-8E32-8CDE-10C8-11B228977F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382" y="4685847"/>
            <a:ext cx="329235" cy="21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1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596F4-F25A-EA48-D2CA-86E053D21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C856F6B-FD74-2842-EA8B-7374142D1D9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5F8CFA5-68AB-A23C-0BA7-0BCFD5D28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D9F082-CED4-6F64-E365-D56FF6CE2DA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204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43CF4-759A-025F-A019-7882BBC7C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BDDA5C2-B142-8832-4E8E-254D0ABB293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يشير عقرب الساعات إلى الساعة الحادية عشرة 11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51AAB2-21E5-EEBF-E271-A79F3E968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D92938B-14C4-BC72-482A-F4045AE4D519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9EB0E4-DC35-7BAC-E48B-5D9E70F5F31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52487228-122E-86AA-FEFB-D5FD075A96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C4B5BE1F-DAE8-CE44-CD9D-3CE3D6F9E9CC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BE33245-CAFA-132A-5862-386CC5F6003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B4B40FCE-83E0-3E83-C5E5-0ECEAFF5C9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A7ABA17-11B7-4BC9-C814-F2549CD83828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4944F50-59B1-405F-9B09-3A26C63FF6F9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B2A22633-E569-52AF-8803-B51BEC4A94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134218F-C4CB-7104-E1C0-3EE41DD8F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888" y="5287183"/>
            <a:ext cx="1187908" cy="56706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9FD10F0-4743-4F5A-72A7-C8BC730FE0F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3563" y="5287183"/>
            <a:ext cx="1148802" cy="56706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547E59-821A-9263-9B9C-C7DC505082A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6238" y="5301849"/>
            <a:ext cx="1148801" cy="53773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3F3D959-804D-655F-251D-C3B7FC6364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6257" y="2178189"/>
            <a:ext cx="2511487" cy="2472122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B935558-5309-2D91-78C3-61E5CED50B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382" y="4685847"/>
            <a:ext cx="329235" cy="214718"/>
          </a:xfrm>
          <a:prstGeom prst="rect">
            <a:avLst/>
          </a:prstGeom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4C42751C-7136-AEED-D70E-B68EEA4B10F0}"/>
              </a:ext>
            </a:extLst>
          </p:cNvPr>
          <p:cNvSpPr/>
          <p:nvPr/>
        </p:nvSpPr>
        <p:spPr>
          <a:xfrm>
            <a:off x="3976432" y="2585202"/>
            <a:ext cx="327714" cy="3693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30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702FF-728C-4559-6BF5-52D7155A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28F4C72-616E-20DC-256A-FE27C02EAB6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5E925B-4D43-E78E-1F96-E6AC2038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8EFD81-ADDC-7B37-6507-857E35B57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0649499-8318-8EBD-62B0-949F7B4E8D05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92BC0A4-923C-E17F-C82E-70D6D28CC65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CD5724C4-8B3F-86FD-1919-453C844C52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44DA0F9-2E5E-3083-D0B8-18D99C06308B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2206354-C954-178A-22C9-20AA437F66C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1D3A5674-27BC-3DD3-3220-E84206256C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B82E2C6-AA07-92AA-9B9F-E8B3583F6051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00CDD2E-310E-50DF-DA99-CC4ED2D7636C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046BE4EB-F2DD-CED8-4C31-65C6A36864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3CD3968A-485E-48A3-ADD9-3592830C2E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0888" y="5287183"/>
            <a:ext cx="1187908" cy="5670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8B196A-06D3-6E49-6F51-4B0F3C21E63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3563" y="5287183"/>
            <a:ext cx="1148802" cy="56706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A35831-457A-00B0-4A33-2D33998BB7D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6238" y="5301849"/>
            <a:ext cx="1148801" cy="5377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86BCF8-BE56-68B4-87CB-303417B4D3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6257" y="2178189"/>
            <a:ext cx="2511487" cy="247212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9CE14F9-BDA5-45C2-61A3-2E6855FF75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7382" y="4685847"/>
            <a:ext cx="329235" cy="21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82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E69B3-CADC-DD0A-A9FF-F3680D276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16C10C-560E-1E94-3967-AB2041CE6ED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العدد الذي يقف عنده عقرب الدقائق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CA20B-AE23-5D2E-529B-D4674AB93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622B4BA-0018-D893-F238-4EAC66C9EB48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B4210C0-9403-5028-FD37-1251B793B41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68F2FCEB-05D4-017D-F448-C11BEFF92C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86E13D75-75DA-9267-74DF-A1E8556D6CD0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6A77879-1BDE-1001-7F2E-FFE82A74FFBA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D781067-6A3F-0650-1207-41868D6526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5316E32D-2FC0-8120-B19D-79F87F5F08A1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40EF705-DA2E-2D21-E235-E2A2102646B6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6193836F-221C-77F5-D210-C94D5ED138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518CDD0E-C51E-7A17-2749-29E9B8F3C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888" y="5287183"/>
            <a:ext cx="1187908" cy="56706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9C55EB9-8BE7-15D3-6330-FADB72F34AE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3563" y="5287183"/>
            <a:ext cx="1148802" cy="56706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2CC209F-2A0C-EFC6-A15F-A0E47562DA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6238" y="5301849"/>
            <a:ext cx="1148801" cy="53773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E5F53BC-BD19-206E-1581-90E981F205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6257" y="2178189"/>
            <a:ext cx="2511487" cy="247212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8B0FD95-5192-0773-8913-227962187B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382" y="4685847"/>
            <a:ext cx="329235" cy="21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1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F4430-8263-B5AF-73FE-2DC2AF57C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7651DC-9AF9-D8D2-7F2E-59765454E63C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44B3A1-9C19-FEFF-D7C1-4DC4BD8ED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2F0A3E-B69B-2E76-72FC-5ADB4C52E0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95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22219-2ECD-7172-293D-F638CFFB1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8AC0436-DCDA-5E74-F7E7-76545840E39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يقف عقرب الدقائق عند 12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E3FDD7-7A03-3BE8-24A6-DB320D6D2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2B0A7BB-3297-B8BF-4124-6F3F317FA0DB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28F517E-CD28-1EF4-F8F8-C278AFD1B6D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BD942007-C933-0787-EF69-A17F1E741C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04752121-82FD-42C6-AB5E-9460D0B12DAB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E6B1471-4A34-C3C1-2817-A000EEA7033A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2E52FD2C-7000-2FB8-C970-E4A77EFD32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44C4D54-C162-9B2A-0AE5-394E83F6A173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2E77D9A-57F1-C5A9-6049-D6174C9F658F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AA066645-F97D-E6F6-0131-AFB5C4855C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11E55FA5-447F-B12C-7736-9B14A4961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888" y="5287183"/>
            <a:ext cx="1187908" cy="56706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D9E7E78-B86D-0C78-4AE0-2858942544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3563" y="5287183"/>
            <a:ext cx="1148802" cy="56706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5EC5BD-C2E5-B21B-68F8-EAA2AD7141F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6238" y="5301849"/>
            <a:ext cx="1148801" cy="53773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49E58E3-862C-D8D2-A53A-E282649280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6257" y="2178189"/>
            <a:ext cx="2511487" cy="247212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379D2C6-6203-B42F-BF23-BAB5371EEF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382" y="4685847"/>
            <a:ext cx="329235" cy="214718"/>
          </a:xfrm>
          <a:prstGeom prst="rect">
            <a:avLst/>
          </a:prstGeom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FB1549B0-C66A-33E6-2B11-0C4E5CD162A4}"/>
              </a:ext>
            </a:extLst>
          </p:cNvPr>
          <p:cNvSpPr/>
          <p:nvPr/>
        </p:nvSpPr>
        <p:spPr>
          <a:xfrm>
            <a:off x="4377452" y="2460622"/>
            <a:ext cx="327714" cy="3693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50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DCF05-C6CB-A94B-60F2-D1497D98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D20D0E-02DE-B377-C47C-7E9B46A873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1D3356-99CF-A2AE-052B-2EE8A60AB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0FB519-7A42-713E-988F-32FC56E1F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4523A6A-391E-4F3A-E9E3-956549E8296A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3952E7C-3517-C4C0-A136-9F39D3A72AF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B28A120A-EE89-DC20-13A4-53FF631938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930C4D0-229E-DB27-13BD-E565A4C2533F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A962325-073B-B77F-5954-2DBA7FAC0587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F6417FDE-F9DE-E8B2-87FE-74AEAB297A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F1E26DE-D457-AF57-5E0E-DA0EB4519E59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FCEFF5A-2EB9-0820-E4F7-EEA51521DFCC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60D11BDE-7155-DAEA-07FA-B7F0F3691A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7A0B135C-87A1-F0A0-D5D6-3111756CB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0888" y="5287183"/>
            <a:ext cx="1187908" cy="567068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5C60A19-ABEB-4487-E476-B5F7C93D78B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3563" y="5287183"/>
            <a:ext cx="1148802" cy="56706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E7618D6-0E8A-E36C-ACCC-A87A89016F4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6238" y="5301849"/>
            <a:ext cx="1148801" cy="53773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8F667F0-4EF3-421F-77C1-1EDD948CA1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6257" y="2178189"/>
            <a:ext cx="2511487" cy="2472122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DB551ADD-D54A-C861-13AA-CC736D11F2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7382" y="4685847"/>
            <a:ext cx="329235" cy="21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37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6F980-786D-EE08-D676-95B1FE647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83A35CC-40EE-6B95-430E-5F1EE82D0C4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اقرؤوا الساعة العقربية واكتبوا   الساعة الرقمية الموافقة لها على الألواح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63BA7C-5269-C793-07DB-9B555463B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C4D85BA-67E3-239F-7AFC-F3722A19A1BD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2923088-6905-AF7D-B0D9-2505EAA077C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D13E9F0D-DD90-2911-8923-58F7D8DF75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69C7285-2954-BC05-88C5-221E888F49E4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383473F-9585-8812-9D83-93FE398610F4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A3286BD9-01C8-5F0F-4894-4253A792CE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067D961-53B7-2B56-E01A-96A8C454162B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B341B5F-5D9A-EB9E-76EA-D12EF7723804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B3C115A0-14E9-3A53-5051-27057A62A1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BAAC743A-B688-A4B4-FD4E-AE87DE7F9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888" y="5287183"/>
            <a:ext cx="1187908" cy="567068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4F3FD4C-A877-ADB2-C0D8-D4ED03AC4AC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3563" y="5287183"/>
            <a:ext cx="1148802" cy="56706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5F2699F-4188-18D3-361D-AC806D54404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6238" y="5301849"/>
            <a:ext cx="1148801" cy="53773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9871672-14FD-CD83-7A94-0894712416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6257" y="2178189"/>
            <a:ext cx="2511487" cy="2472122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8AF8479-202A-FB0E-F8A9-9DE3C8434A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382" y="4685847"/>
            <a:ext cx="329235" cy="21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1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A8C1C-40F4-4073-49F0-EDDAC5536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0AA13C-C9F6-EA9E-3C7A-F35CBC070BC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09CDF6-ABA4-A166-93AF-9A0A3721D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82F73E-E741-B943-180D-E3927972104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82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357C2-AABD-17EF-49A0-E64714C21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A357C3F-14DB-E939-14C7-30BB7C1987DB}"/>
              </a:ext>
            </a:extLst>
          </p:cNvPr>
          <p:cNvSpPr txBox="1"/>
          <p:nvPr/>
        </p:nvSpPr>
        <p:spPr>
          <a:xfrm>
            <a:off x="101600" y="702009"/>
            <a:ext cx="7430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يشير عقرب الساعات إلى 11 و يقف عقرب الدقائق عند  12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: الساعة تشير إلى الحادية عشرة تماما  ، الساعة الرقمية الموافقة لها هي 00 : 11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49919A-7110-BA27-31E7-1F6A85D51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8A0252A-B114-D889-8B57-B6C8163F6040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CF47097-1E11-1E10-3C8F-62B4E3BA295A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BA5524C8-DB5D-1B3B-D0ED-8B069669AE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1A007AF-AB4C-F6C3-3744-2E439314FBE3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9B02A2F-1609-F987-DD99-BD5A7C64B31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CFAA4E24-ED44-F8D3-1F26-1CE2B3D8B7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6F9E621-AA37-F572-B4F5-45AD3209F412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00A67C49-20CA-E164-2C7B-FEAE1DAC3E8F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526B33EA-04A0-3E5A-D54C-D145324613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E35CACB6-126B-6C31-63BA-D3261DEAC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888" y="5287183"/>
            <a:ext cx="1187908" cy="56706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3C4268C-7651-7199-76C1-2B0FF16D47A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3563" y="5287183"/>
            <a:ext cx="1148802" cy="567068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A862F48-AA44-69AA-941B-4C85EBFD9D2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6238" y="5301849"/>
            <a:ext cx="1148801" cy="53773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2817C5E8-4208-D181-1D0D-026737E9CF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6257" y="2178189"/>
            <a:ext cx="2511487" cy="247212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6610013-4B34-9A38-4588-224770B8B6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382" y="4685847"/>
            <a:ext cx="329235" cy="214718"/>
          </a:xfrm>
          <a:prstGeom prst="rect">
            <a:avLst/>
          </a:prstGeom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F5018F95-9266-7685-37E3-52EB1D915FB7}"/>
              </a:ext>
            </a:extLst>
          </p:cNvPr>
          <p:cNvCxnSpPr>
            <a:cxnSpLocks/>
          </p:cNvCxnSpPr>
          <p:nvPr/>
        </p:nvCxnSpPr>
        <p:spPr>
          <a:xfrm flipH="1">
            <a:off x="4457964" y="4900565"/>
            <a:ext cx="114036" cy="43703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8CF78E6-66A4-4740-2C68-AC03AFB03057}"/>
              </a:ext>
            </a:extLst>
          </p:cNvPr>
          <p:cNvSpPr/>
          <p:nvPr/>
        </p:nvSpPr>
        <p:spPr>
          <a:xfrm>
            <a:off x="3938607" y="5344391"/>
            <a:ext cx="1064262" cy="437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25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A8CE-0B5A-3598-CCD4-550BE336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0AC104E-C066-739B-DB0E-8F8C584D75DE}"/>
              </a:ext>
            </a:extLst>
          </p:cNvPr>
          <p:cNvSpPr txBox="1"/>
          <p:nvPr/>
        </p:nvSpPr>
        <p:spPr>
          <a:xfrm>
            <a:off x="259310" y="824553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اقرؤوا الساعة العقربية واكتبوا  رقم  الساعة الرقمية الموافقة لها على الألواح.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5CF8C4-8C33-2992-4DC6-BC24E934E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D901F9-A94F-A492-64E5-8E259B04E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25" y="1952177"/>
            <a:ext cx="1971950" cy="191479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808C2C-9F31-356A-789A-DD4CDF2749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2640" y="4548900"/>
            <a:ext cx="1368327" cy="67550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45497E1-DE41-820B-968E-D22979C378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985" y="4553231"/>
            <a:ext cx="1368327" cy="666843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63CA0CDA-CDF6-FFD5-663E-5BB0CAFB377D}"/>
              </a:ext>
            </a:extLst>
          </p:cNvPr>
          <p:cNvSpPr>
            <a:spLocks noChangeAspect="1"/>
          </p:cNvSpPr>
          <p:nvPr/>
        </p:nvSpPr>
        <p:spPr>
          <a:xfrm>
            <a:off x="6482273" y="5299269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5C0F7C54-7A15-F150-E98E-211029FAA0E8}"/>
              </a:ext>
            </a:extLst>
          </p:cNvPr>
          <p:cNvSpPr>
            <a:spLocks noChangeAspect="1"/>
          </p:cNvSpPr>
          <p:nvPr/>
        </p:nvSpPr>
        <p:spPr>
          <a:xfrm>
            <a:off x="4316586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E038554-A434-0F63-8789-EC549894EEE2}"/>
              </a:ext>
            </a:extLst>
          </p:cNvPr>
          <p:cNvSpPr>
            <a:spLocks noChangeAspect="1"/>
          </p:cNvSpPr>
          <p:nvPr/>
        </p:nvSpPr>
        <p:spPr>
          <a:xfrm>
            <a:off x="2015519" y="5220074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0FED331-8906-09D4-86D0-31E386F37F3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75470" y="4570195"/>
            <a:ext cx="1313152" cy="63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36E63-06B7-1D97-C4BC-DA5C4882C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D4B9ED-B940-3EE3-24B9-D7E8BD088BC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59DBFF-9C2F-C911-B04E-B6082B7CF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3054E9-6304-2B78-F5C0-99103D69DD1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99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A06AF-014D-98CC-1B79-12076C5A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55D588-EB73-020C-D983-51238CDF8D3C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تشير الساعة إلى الخامسة تماما إذن الساعة الرقمية المناسبة هي رقم 1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يشرح لنا كيف توصل للجواب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154F2-8BFB-AD06-DC2E-E760358A0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0AD45FB-18A3-0E00-D0F0-A5FB39FB5D95}"/>
              </a:ext>
            </a:extLst>
          </p:cNvPr>
          <p:cNvSpPr/>
          <p:nvPr/>
        </p:nvSpPr>
        <p:spPr>
          <a:xfrm>
            <a:off x="5846872" y="3866969"/>
            <a:ext cx="1895561" cy="24305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D959E3-CF01-C59F-E65A-7584009E4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25" y="1952177"/>
            <a:ext cx="1971950" cy="191479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4D08BE-FE04-3204-33DE-809D6D04CF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25" y="1952177"/>
            <a:ext cx="1971950" cy="191479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D601B81-9536-8BBB-15A6-D706E12824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2640" y="4548900"/>
            <a:ext cx="1368327" cy="67550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73D159-E6F8-7741-9B27-2227320338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985" y="4553231"/>
            <a:ext cx="1368327" cy="666843"/>
          </a:xfrm>
          <a:prstGeom prst="rect">
            <a:avLst/>
          </a:prstGeom>
        </p:spPr>
      </p:pic>
      <p:sp>
        <p:nvSpPr>
          <p:cNvPr id="15" name="Oval 80">
            <a:extLst>
              <a:ext uri="{FF2B5EF4-FFF2-40B4-BE49-F238E27FC236}">
                <a16:creationId xmlns:a16="http://schemas.microsoft.com/office/drawing/2014/main" id="{7F2AB719-C005-4C99-4698-B1DD0730B6F5}"/>
              </a:ext>
            </a:extLst>
          </p:cNvPr>
          <p:cNvSpPr>
            <a:spLocks noChangeAspect="1"/>
          </p:cNvSpPr>
          <p:nvPr/>
        </p:nvSpPr>
        <p:spPr>
          <a:xfrm>
            <a:off x="6482273" y="5299269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27A38B88-2F02-F17C-9F48-FEA8BEE33DE0}"/>
              </a:ext>
            </a:extLst>
          </p:cNvPr>
          <p:cNvSpPr>
            <a:spLocks noChangeAspect="1"/>
          </p:cNvSpPr>
          <p:nvPr/>
        </p:nvSpPr>
        <p:spPr>
          <a:xfrm>
            <a:off x="4316586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F00E81E8-E8B4-6E0F-8ED8-570343BF3F5C}"/>
              </a:ext>
            </a:extLst>
          </p:cNvPr>
          <p:cNvSpPr>
            <a:spLocks noChangeAspect="1"/>
          </p:cNvSpPr>
          <p:nvPr/>
        </p:nvSpPr>
        <p:spPr>
          <a:xfrm>
            <a:off x="2015519" y="5220074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69BE7C0-C08D-ECCA-4D9F-B820FB82BCC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75470" y="4570195"/>
            <a:ext cx="1313152" cy="63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7A3D7-9DE9-0DBB-6CFF-DB7AB6CDD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344DECD-78B2-AABE-7CC1-29DBA32CD2DE}"/>
              </a:ext>
            </a:extLst>
          </p:cNvPr>
          <p:cNvSpPr txBox="1"/>
          <p:nvPr/>
        </p:nvSpPr>
        <p:spPr>
          <a:xfrm>
            <a:off x="259310" y="824553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اقرؤوا الساعة العقربية واكتبوا  رقم  الساعة الرقمية الموافقة لها على الألواح.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19F04E-4D1F-0BCF-A1C8-93EDF780F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250C1AFE-4AE8-EAA0-8C13-1C089B17CCE8}"/>
              </a:ext>
            </a:extLst>
          </p:cNvPr>
          <p:cNvSpPr>
            <a:spLocks noChangeAspect="1"/>
          </p:cNvSpPr>
          <p:nvPr/>
        </p:nvSpPr>
        <p:spPr>
          <a:xfrm>
            <a:off x="6711460" y="5322104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3A498789-E732-FB10-E407-12468C4C9D86}"/>
              </a:ext>
            </a:extLst>
          </p:cNvPr>
          <p:cNvSpPr>
            <a:spLocks noChangeAspect="1"/>
          </p:cNvSpPr>
          <p:nvPr/>
        </p:nvSpPr>
        <p:spPr>
          <a:xfrm>
            <a:off x="4390326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EE91EB50-F1CE-529D-5E2D-5BE25A503176}"/>
              </a:ext>
            </a:extLst>
          </p:cNvPr>
          <p:cNvSpPr>
            <a:spLocks noChangeAspect="1"/>
          </p:cNvSpPr>
          <p:nvPr/>
        </p:nvSpPr>
        <p:spPr>
          <a:xfrm>
            <a:off x="2292112" y="525123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A3B6FD4-49F8-D19D-BACA-C09D8B4245C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23443" y="4629437"/>
            <a:ext cx="1313152" cy="63291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71899E-25FB-177E-6A72-5588FED442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4436" y="1900558"/>
            <a:ext cx="2095128" cy="193897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152CEB-3821-5972-C002-ADE9DCC65C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297" y="4605776"/>
            <a:ext cx="1372303" cy="6802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FD2892-7AB1-9952-5147-8C94EDA381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8303" y="4629793"/>
            <a:ext cx="1411629" cy="63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68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7A52-6802-CD67-03D5-469F2B9FF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0CA7782-FBE3-71CE-ECB8-259A935EA1E5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332FCB-7B56-F4A3-19EA-CE4D101B8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EA96590-DA9C-202B-820B-EC129493F20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853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38A1D-F6C8-B39E-7A2A-E3C71F0CF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E577D4E-5A16-CA9E-A5FC-18929FBB98AF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تشير الساعة إلى العاشرة تماما إذن الساعة الرقمية المناسبة هي رقم 2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يشرح لنا كيف توصل للجواب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AE04F9-D91B-FC42-1017-71942F8044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0D0DA6D-D2B8-7AA9-5524-1F9386E59C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436" y="1900558"/>
            <a:ext cx="2095128" cy="1938970"/>
          </a:xfrm>
          <a:prstGeom prst="rect">
            <a:avLst/>
          </a:prstGeom>
        </p:spPr>
      </p:pic>
      <p:sp>
        <p:nvSpPr>
          <p:cNvPr id="4" name="Oval 80">
            <a:extLst>
              <a:ext uri="{FF2B5EF4-FFF2-40B4-BE49-F238E27FC236}">
                <a16:creationId xmlns:a16="http://schemas.microsoft.com/office/drawing/2014/main" id="{C2388398-7491-842F-026C-B80B47E7BF91}"/>
              </a:ext>
            </a:extLst>
          </p:cNvPr>
          <p:cNvSpPr>
            <a:spLocks noChangeAspect="1"/>
          </p:cNvSpPr>
          <p:nvPr/>
        </p:nvSpPr>
        <p:spPr>
          <a:xfrm>
            <a:off x="6711460" y="5322104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502819E9-C707-422C-690C-F3185C0A2433}"/>
              </a:ext>
            </a:extLst>
          </p:cNvPr>
          <p:cNvSpPr>
            <a:spLocks noChangeAspect="1"/>
          </p:cNvSpPr>
          <p:nvPr/>
        </p:nvSpPr>
        <p:spPr>
          <a:xfrm>
            <a:off x="4390326" y="5299270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7826491-DC62-4E15-2ADD-D7E19A07BCBF}"/>
              </a:ext>
            </a:extLst>
          </p:cNvPr>
          <p:cNvSpPr>
            <a:spLocks noChangeAspect="1"/>
          </p:cNvSpPr>
          <p:nvPr/>
        </p:nvSpPr>
        <p:spPr>
          <a:xfrm>
            <a:off x="2292112" y="525123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9F8A7CB-C701-260D-142B-6091EF79D9C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23443" y="4629437"/>
            <a:ext cx="1313152" cy="63291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B60DA43-C232-4AA4-3462-835C2E0ED7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297" y="4605776"/>
            <a:ext cx="1372303" cy="6802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0213CCC-53AB-439F-3A41-1B768C88A9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8303" y="4629793"/>
            <a:ext cx="1411629" cy="63220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D1B62DC-C472-828A-AC5C-B70EECD15F57}"/>
              </a:ext>
            </a:extLst>
          </p:cNvPr>
          <p:cNvSpPr/>
          <p:nvPr/>
        </p:nvSpPr>
        <p:spPr>
          <a:xfrm>
            <a:off x="3811629" y="4110187"/>
            <a:ext cx="1733208" cy="20412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31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794E5-7E50-81C1-E484-857280E3B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ED93EB6-3351-0750-4300-E9E2443598A9}"/>
              </a:ext>
            </a:extLst>
          </p:cNvPr>
          <p:cNvSpPr txBox="1"/>
          <p:nvPr/>
        </p:nvSpPr>
        <p:spPr>
          <a:xfrm>
            <a:off x="259310" y="824553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اقرؤوا الساعة العقربية وأكملوا الساعة الرقمية الموافقة لها على الألواح.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A5B896-8481-E842-9798-29975153D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46C1F4F-8CD0-69C3-6A40-C048309FE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9458" y="1816721"/>
            <a:ext cx="2165085" cy="218570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CD3AC4F-4F2C-B06F-21F6-39476BD016CE}"/>
              </a:ext>
            </a:extLst>
          </p:cNvPr>
          <p:cNvSpPr txBox="1"/>
          <p:nvPr/>
        </p:nvSpPr>
        <p:spPr>
          <a:xfrm>
            <a:off x="3766576" y="4348264"/>
            <a:ext cx="1610848" cy="85129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.. : </a:t>
            </a:r>
            <a:r>
              <a:rPr lang="ar-MA" sz="4400" dirty="0">
                <a:solidFill>
                  <a:srgbClr val="002060"/>
                </a:solidFill>
              </a:rPr>
              <a:t>..</a:t>
            </a:r>
            <a:endParaRPr lang="fr-FR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81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D307-32E2-EA20-E94F-09C8B289A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4EAB7E-3160-C990-BC88-8FBEC191B1E4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63E0B8-9350-9D21-BA4D-184CB0FBB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013DFA-7404-4FA9-0C8B-CB97CC7DD5B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66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64B7D-30B7-942C-A595-B59459F9A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53CD83-0EB5-2A3C-0661-B7CADB512FE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الثالثة تماما .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CE5501-900D-A0DC-EA2F-C486E7453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24B91C-F8DA-7382-DC0E-FB509E6E7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9458" y="1816721"/>
            <a:ext cx="2165085" cy="21857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A4C8B14-A824-FCC3-D509-14BDBE1370CD}"/>
              </a:ext>
            </a:extLst>
          </p:cNvPr>
          <p:cNvSpPr txBox="1"/>
          <p:nvPr/>
        </p:nvSpPr>
        <p:spPr>
          <a:xfrm>
            <a:off x="3766576" y="4348264"/>
            <a:ext cx="1610848" cy="85129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rgbClr val="C00000"/>
                </a:solidFill>
              </a:rPr>
              <a:t>3</a:t>
            </a:r>
            <a:r>
              <a:rPr lang="fr-FR" sz="4400" dirty="0">
                <a:solidFill>
                  <a:srgbClr val="002060"/>
                </a:solidFill>
              </a:rPr>
              <a:t> : </a:t>
            </a:r>
            <a:r>
              <a:rPr lang="fr-FR" sz="4400" dirty="0">
                <a:solidFill>
                  <a:srgbClr val="C00000"/>
                </a:solidFill>
              </a:rPr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401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C58FD-4238-D74D-DE09-51CD86A54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AE7A330-9878-6BA2-681F-3F1DF89738EF}"/>
              </a:ext>
            </a:extLst>
          </p:cNvPr>
          <p:cNvSpPr txBox="1"/>
          <p:nvPr/>
        </p:nvSpPr>
        <p:spPr>
          <a:xfrm>
            <a:off x="259310" y="824553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اقرؤوا الساعة العقربية وأكملوا الساعة الرقمية الموافقة لها على الألواح.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5AECBC-511C-F8DC-9BAE-387DB8E4A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3A89574-A1A7-BA8A-692D-1EBBF6F95F21}"/>
              </a:ext>
            </a:extLst>
          </p:cNvPr>
          <p:cNvSpPr txBox="1"/>
          <p:nvPr/>
        </p:nvSpPr>
        <p:spPr>
          <a:xfrm>
            <a:off x="3766576" y="4348264"/>
            <a:ext cx="1610848" cy="85129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.. : </a:t>
            </a:r>
            <a:r>
              <a:rPr lang="ar-MA" sz="4400" dirty="0">
                <a:solidFill>
                  <a:srgbClr val="002060"/>
                </a:solidFill>
              </a:rPr>
              <a:t>..</a:t>
            </a:r>
            <a:endParaRPr lang="fr-FR" sz="4400" dirty="0">
              <a:solidFill>
                <a:srgbClr val="00206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89CCCC3-6BF1-45AF-FDA6-43DF1F5760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5512" y="1802801"/>
            <a:ext cx="2252977" cy="225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6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56887-579C-D6D5-5CC2-79ECFF0C3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34B4858-661C-CF75-7B8B-A36EEEB8FB3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3154F4-2DDB-CEC1-E35D-04C506B44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873EAE-12A5-DD27-ECC3-3FA1EAEAEBE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405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C6D61-3C98-0AB3-A3DD-399CC48AF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DADBC1D-E5A4-0F92-0959-D3D0FA33745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الواحدة تماما .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1B99D7-5A22-1969-3994-B42DCECE2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ECEAED4-194A-267D-7C3A-BBA5857514EF}"/>
              </a:ext>
            </a:extLst>
          </p:cNvPr>
          <p:cNvSpPr txBox="1"/>
          <p:nvPr/>
        </p:nvSpPr>
        <p:spPr>
          <a:xfrm>
            <a:off x="3766576" y="4348264"/>
            <a:ext cx="1610848" cy="85129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rgbClr val="C00000"/>
                </a:solidFill>
              </a:rPr>
              <a:t>1</a:t>
            </a:r>
            <a:r>
              <a:rPr lang="fr-FR" sz="4400" dirty="0">
                <a:solidFill>
                  <a:srgbClr val="002060"/>
                </a:solidFill>
              </a:rPr>
              <a:t> : </a:t>
            </a:r>
            <a:r>
              <a:rPr lang="fr-FR" sz="4400" dirty="0">
                <a:solidFill>
                  <a:srgbClr val="C00000"/>
                </a:solidFill>
              </a:rPr>
              <a:t>00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88C8D14-CA5D-A6B3-1695-6B2546392F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5512" y="1802801"/>
            <a:ext cx="2252977" cy="225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3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66 سنطبق ما تعلمناه  في  النشاط رقم 4؛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6321E78-8C65-611D-97BF-E6A9E27D14C8}"/>
              </a:ext>
            </a:extLst>
          </p:cNvPr>
          <p:cNvGrpSpPr/>
          <p:nvPr/>
        </p:nvGrpSpPr>
        <p:grpSpPr>
          <a:xfrm>
            <a:off x="1712056" y="1808865"/>
            <a:ext cx="5731545" cy="3928627"/>
            <a:chOff x="2224065" y="2221820"/>
            <a:chExt cx="5731545" cy="392862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DF31A09-E3ED-6CE9-1357-1C1D74459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81964" y="2221820"/>
              <a:ext cx="2873646" cy="3928626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49A59A1-40F1-70E5-6448-2EE15BF76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24065" y="2221821"/>
              <a:ext cx="2857899" cy="3928626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778477" y="4468249"/>
            <a:ext cx="2433484" cy="1062396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7A8F46-BBC0-1A4D-0E88-99FE90B112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035" y="2419470"/>
            <a:ext cx="5677705" cy="224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F333C1-3D03-E3CA-B5A9-9E50E3396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317" y="2411505"/>
            <a:ext cx="4936037" cy="273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:التاسعة تماما  - الخامسة تماما – الثانية عشرة تماما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1BC7B4E-3805-5EFD-E577-6E3102949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7" y="2248312"/>
            <a:ext cx="7557026" cy="298902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73CCA423-749E-8425-E39F-760D44FF7898}"/>
                  </a:ext>
                </a:extLst>
              </p14:cNvPr>
              <p14:cNvContentPartPr/>
              <p14:nvPr/>
            </p14:nvContentPartPr>
            <p14:xfrm>
              <a:off x="1975808" y="4011271"/>
              <a:ext cx="1770120" cy="54612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73CCA423-749E-8425-E39F-760D44FF789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57808" y="3993271"/>
                <a:ext cx="1805760" cy="58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21F2493-E9D0-67C6-D00B-4752D9830551}"/>
                  </a:ext>
                </a:extLst>
              </p14:cNvPr>
              <p14:cNvContentPartPr/>
              <p14:nvPr/>
            </p14:nvContentPartPr>
            <p14:xfrm>
              <a:off x="5574368" y="4011271"/>
              <a:ext cx="1711080" cy="54612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21F2493-E9D0-67C6-D00B-4752D983055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56368" y="3993271"/>
                <a:ext cx="1746720" cy="58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1589FC29-172F-C1C7-E06F-E007699D452D}"/>
                  </a:ext>
                </a:extLst>
              </p14:cNvPr>
              <p14:cNvContentPartPr/>
              <p14:nvPr/>
            </p14:nvContentPartPr>
            <p14:xfrm>
              <a:off x="5530448" y="3996151"/>
              <a:ext cx="1799640" cy="56124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1589FC29-172F-C1C7-E06F-E007699D452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12448" y="3978151"/>
                <a:ext cx="1835280" cy="59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5 الصفحة 67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D25E4D-928E-6F76-31C9-A86C283005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2056" y="1808866"/>
            <a:ext cx="2857899" cy="3928626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877688" y="2392067"/>
            <a:ext cx="2526633" cy="1036933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5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BEF8E8-F3A0-8E5E-30B4-EAA364210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005" y="2077011"/>
            <a:ext cx="7265991" cy="3559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الرابعة تماما   - الحادية عشرة تماما – الثامنة تماما  - السادسة تماما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6CF39B-86AB-CECD-CC9D-B68A4DC77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005" y="2077011"/>
            <a:ext cx="7265991" cy="355938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1CF46F08-935B-0365-836D-35E32F44E5C3}"/>
                  </a:ext>
                </a:extLst>
              </p14:cNvPr>
              <p14:cNvContentPartPr/>
              <p14:nvPr/>
            </p14:nvContentPartPr>
            <p14:xfrm>
              <a:off x="2020088" y="3848911"/>
              <a:ext cx="14760" cy="72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1CF46F08-935B-0365-836D-35E32F44E5C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2448" y="3812911"/>
                <a:ext cx="504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AA5C0648-D703-EC95-AA11-8A4A414F1A4C}"/>
                  </a:ext>
                </a:extLst>
              </p14:cNvPr>
              <p14:cNvContentPartPr/>
              <p14:nvPr/>
            </p14:nvContentPartPr>
            <p14:xfrm>
              <a:off x="2020088" y="3834151"/>
              <a:ext cx="1696320" cy="91512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AA5C0648-D703-EC95-AA11-8A4A414F1A4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02088" y="3816151"/>
                <a:ext cx="1731960" cy="9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579E598-F7E7-5058-D13D-20CBE95E06C5}"/>
                  </a:ext>
                </a:extLst>
              </p14:cNvPr>
              <p14:cNvContentPartPr/>
              <p14:nvPr/>
            </p14:nvContentPartPr>
            <p14:xfrm>
              <a:off x="2064368" y="3848911"/>
              <a:ext cx="1696680" cy="94428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579E598-F7E7-5058-D13D-20CBE95E06C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046368" y="3830911"/>
                <a:ext cx="1732320" cy="9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1881ADEC-7F01-3645-156B-19A7AAEC65CD}"/>
                  </a:ext>
                </a:extLst>
              </p14:cNvPr>
              <p14:cNvContentPartPr/>
              <p14:nvPr/>
            </p14:nvContentPartPr>
            <p14:xfrm>
              <a:off x="5500928" y="3848911"/>
              <a:ext cx="1711080" cy="94428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1881ADEC-7F01-3645-156B-19A7AAEC65C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82928" y="3830911"/>
                <a:ext cx="1746720" cy="9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4B469F38-DC41-FD37-8EF7-1F2A50B820C0}"/>
                  </a:ext>
                </a:extLst>
              </p14:cNvPr>
              <p14:cNvContentPartPr/>
              <p14:nvPr/>
            </p14:nvContentPartPr>
            <p14:xfrm>
              <a:off x="5427128" y="3848911"/>
              <a:ext cx="1784520" cy="92988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4B469F38-DC41-FD37-8EF7-1F2A50B820C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409488" y="3830911"/>
                <a:ext cx="1820160" cy="96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66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و67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9A759558-9580-0FFA-50FD-68C5B2D12EBD}"/>
              </a:ext>
            </a:extLst>
          </p:cNvPr>
          <p:cNvGrpSpPr/>
          <p:nvPr/>
        </p:nvGrpSpPr>
        <p:grpSpPr>
          <a:xfrm>
            <a:off x="1712056" y="1808865"/>
            <a:ext cx="5731545" cy="3928627"/>
            <a:chOff x="2224065" y="2221820"/>
            <a:chExt cx="5731545" cy="392862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F75F1EF-0013-B926-3350-2E35EA457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81964" y="2221820"/>
              <a:ext cx="2873646" cy="392862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B39F270-541D-23C6-9A75-D8534609C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24065" y="2221821"/>
              <a:ext cx="2857899" cy="39286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20858</TotalTime>
  <Words>1084</Words>
  <Application>Microsoft Office PowerPoint</Application>
  <PresentationFormat>Affichage à l'écran (4:3)</PresentationFormat>
  <Paragraphs>267</Paragraphs>
  <Slides>68</Slides>
  <Notes>17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68</vt:i4>
      </vt:variant>
    </vt:vector>
  </HeadingPairs>
  <TitlesOfParts>
    <vt:vector size="82" baseType="lpstr">
      <vt:lpstr>Arial</vt:lpstr>
      <vt:lpstr>Calibri</vt:lpstr>
      <vt:lpstr>DengXian</vt:lpstr>
      <vt:lpstr>Aptos Display</vt:lpstr>
      <vt:lpstr>Dosis</vt:lpstr>
      <vt:lpstr>Dosis SemiBold</vt:lpstr>
      <vt:lpstr>Aptos</vt:lpstr>
      <vt:lpstr>Wingdings</vt:lpstr>
      <vt:lpstr>Effra CC Arbc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الأول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ELHAMDOUNI</dc:creator>
  <cp:lastModifiedBy>EL HAMDOUNI BTIHAJ</cp:lastModifiedBy>
  <cp:revision>250</cp:revision>
  <cp:lastPrinted>2025-08-13T10:11:39Z</cp:lastPrinted>
  <dcterms:created xsi:type="dcterms:W3CDTF">2025-08-01T12:31:49Z</dcterms:created>
  <dcterms:modified xsi:type="dcterms:W3CDTF">2026-03-29T22:43:52Z</dcterms:modified>
</cp:coreProperties>
</file>