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64"/>
  </p:notesMasterIdLst>
  <p:handoutMasterIdLst>
    <p:handoutMasterId r:id="rId65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964" r:id="rId14"/>
    <p:sldId id="1053" r:id="rId15"/>
    <p:sldId id="1057" r:id="rId16"/>
    <p:sldId id="1121" r:id="rId17"/>
    <p:sldId id="1148" r:id="rId18"/>
    <p:sldId id="1098" r:id="rId19"/>
    <p:sldId id="1149" r:id="rId20"/>
    <p:sldId id="1122" r:id="rId21"/>
    <p:sldId id="1216" r:id="rId22"/>
    <p:sldId id="1217" r:id="rId23"/>
    <p:sldId id="1218" r:id="rId24"/>
    <p:sldId id="786" r:id="rId25"/>
    <p:sldId id="751" r:id="rId26"/>
    <p:sldId id="828" r:id="rId27"/>
    <p:sldId id="890" r:id="rId28"/>
    <p:sldId id="787" r:id="rId29"/>
    <p:sldId id="740" r:id="rId30"/>
    <p:sldId id="1091" r:id="rId31"/>
    <p:sldId id="1187" r:id="rId32"/>
    <p:sldId id="1188" r:id="rId33"/>
    <p:sldId id="1167" r:id="rId34"/>
    <p:sldId id="1157" r:id="rId35"/>
    <p:sldId id="1172" r:id="rId36"/>
    <p:sldId id="1173" r:id="rId37"/>
    <p:sldId id="1168" r:id="rId38"/>
    <p:sldId id="1189" r:id="rId39"/>
    <p:sldId id="1190" r:id="rId40"/>
    <p:sldId id="1191" r:id="rId41"/>
    <p:sldId id="909" r:id="rId42"/>
    <p:sldId id="976" r:id="rId43"/>
    <p:sldId id="834" r:id="rId44"/>
    <p:sldId id="1158" r:id="rId45"/>
    <p:sldId id="1159" r:id="rId46"/>
    <p:sldId id="1219" r:id="rId47"/>
    <p:sldId id="1220" r:id="rId48"/>
    <p:sldId id="1221" r:id="rId49"/>
    <p:sldId id="910" r:id="rId50"/>
    <p:sldId id="848" r:id="rId51"/>
    <p:sldId id="916" r:id="rId52"/>
    <p:sldId id="924" r:id="rId53"/>
    <p:sldId id="1210" r:id="rId54"/>
    <p:sldId id="849" r:id="rId55"/>
    <p:sldId id="788" r:id="rId56"/>
    <p:sldId id="956" r:id="rId57"/>
    <p:sldId id="1200" r:id="rId58"/>
    <p:sldId id="850" r:id="rId59"/>
    <p:sldId id="789" r:id="rId60"/>
    <p:sldId id="794" r:id="rId61"/>
    <p:sldId id="793" r:id="rId62"/>
    <p:sldId id="930" r:id="rId63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6"/>
      <p:bold r:id="rId67"/>
    </p:embeddedFont>
    <p:embeddedFont>
      <p:font typeface="Dosis" pitchFamily="2" charset="0"/>
      <p:regular r:id="rId68"/>
      <p:bold r:id="rId69"/>
    </p:embeddedFont>
    <p:embeddedFont>
      <p:font typeface="Dosis SemiBold" pitchFamily="2" charset="0"/>
      <p:bold r:id="rId7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3B4D"/>
    <a:srgbClr val="FCC302"/>
    <a:srgbClr val="196082"/>
    <a:srgbClr val="16AB98"/>
    <a:srgbClr val="FC8D00"/>
    <a:srgbClr val="ACD7CA"/>
    <a:srgbClr val="F1A947"/>
    <a:srgbClr val="3A8F98"/>
    <a:srgbClr val="FCE5E3"/>
    <a:srgbClr val="83C5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6231" autoAdjust="0"/>
  </p:normalViewPr>
  <p:slideViewPr>
    <p:cSldViewPr snapToGrid="0">
      <p:cViewPr varScale="1">
        <p:scale>
          <a:sx n="71" d="100"/>
          <a:sy n="71" d="100"/>
        </p:scale>
        <p:origin x="1166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font" Target="fonts/font1.fntdata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4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font" Target="fonts/font2.fntdata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font" Target="fonts/font5.fntdata"/><Relationship Id="rId75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handoutMaster" Target="handoutMasters/handoutMaster1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" Type="http://schemas.openxmlformats.org/officeDocument/2006/relationships/slide" Target="slides/slide2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23/03/2026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23/03/2026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39274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56823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69915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72B36-AFFA-69CB-B4FA-A3E76CBF8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DA8669B-4730-5AFD-750E-5BB4A00FFA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6D169F6-EF67-6708-F8AF-64D394F34B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9CD477-C918-22FF-EE04-F1BD41BA0A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5060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A2A14-A493-1CEE-A554-1D645B0C4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7BFC9C4-7A00-9976-AFA2-A22133D936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07F3A13-8F3D-0F01-DE87-0160569028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2D56BB6-4FC4-F714-3B31-49C2728EAA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86599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38B05-C926-E659-4FFB-CE153AEAD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391FB48-2850-FF98-A364-5A1D0B71BF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254E172-82BE-B2EA-C93E-0A31333BBD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A708BA7-81A0-D921-8307-31E32B29C2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0194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BAC5D-3CBC-E7BC-DF9C-60D2C12B8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63ECE9-9401-53CE-3C80-1142CC88C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9450A28-E56B-B72F-5D05-C3FB773742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7CD01A-CD15-B9A3-8803-834B6372FC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58477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26197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0F11E-955D-7C13-98DE-E88E1CAA7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7F7157-1672-5EEB-BA6C-EE5C32A95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F5F853-6679-FFDF-6203-1495AAA15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4CD9EA-4A67-7807-BF7D-0BF8C0C05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86239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9775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7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vgsilh.com/ar/image/34139.html" TargetMode="Externa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7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8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26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4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9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5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371C8DF-7E69-0FA1-7D09-04B6E6430714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853008F-8E0F-EBCA-9AC7-B41578E103CD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365E8AB9-2CFE-6C46-C86D-47565BB7DA6E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18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C09AE4A3-7943-8E51-CEF7-087DA7FFA6A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2</a:t>
              </a:r>
              <a:endParaRPr lang="fr-FR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91DF364-7337-77F4-F55B-B6B1421C8B55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8A1EF291-6CBF-62E0-1236-99652288F1CA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EC47780-686C-79D3-E016-28D0B9F0A25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3</a:t>
              </a:r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23E4408B-0E4A-F5FB-9887-DE9B0D67963A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875B120-05CA-1567-57C4-73118E5403B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8C02679D-A751-BDD7-3856-AABDE0459C9D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  4</a:t>
              </a:r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FF6701A5-1B7F-CB81-CC28-A5965B959D85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641C319-695D-5997-FF12-4B3B219163CA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EA4ECE4-2D2B-2422-17DE-7D05780CF0B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5</a:t>
              </a:r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05AB4150-7BCE-0C12-122D-5441D44BE58F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F971E43B-F47A-52F4-3861-B4619C10AF8A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18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</a:rPr>
                <a:t>مقارنة الأعداد من 0 إلى 99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17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ar-MA" dirty="0"/>
                <a:t> الأعداد من 0 إلى 99 (3)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20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متعلقة بالجمع أو الطرح (5)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19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ترتيب الأعداد من 0 إلى 99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الخامس  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673992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الأعداد من 0 إلى 99 (3)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5ECF35B3-2F25-91D5-4065-5700FABE62B0}"/>
              </a:ext>
            </a:extLst>
          </p:cNvPr>
          <p:cNvGrpSpPr/>
          <p:nvPr/>
        </p:nvGrpSpPr>
        <p:grpSpPr>
          <a:xfrm>
            <a:off x="1671153" y="2292500"/>
            <a:ext cx="5801695" cy="3944373"/>
            <a:chOff x="1934866" y="2619272"/>
            <a:chExt cx="5274268" cy="358579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F20DC4FF-C714-4080-0A46-245FDD04C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89572" y="2619272"/>
              <a:ext cx="2619562" cy="3585794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06CD5D9-AFE7-D3AD-658F-E5693820D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4866" y="2619272"/>
              <a:ext cx="2619562" cy="3585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673045"/>
            <a:ext cx="62598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تمييز القيمة المكانية و تحديد الوحدات و العشرات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9C4E6C7-77DA-BD12-49F9-5C394C1EC05B}"/>
              </a:ext>
            </a:extLst>
          </p:cNvPr>
          <p:cNvGrpSpPr/>
          <p:nvPr/>
        </p:nvGrpSpPr>
        <p:grpSpPr>
          <a:xfrm>
            <a:off x="1563329" y="2239768"/>
            <a:ext cx="5382917" cy="2671446"/>
            <a:chOff x="2292064" y="2221113"/>
            <a:chExt cx="4689649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EA9B0E2-2C6A-E067-96CE-9EA97152421D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079DEC5-EBB9-7104-2DA8-CF456F89D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343077" y="3154977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2585ED1-049B-AA10-F62F-11C5AA6DE501}"/>
                </a:ext>
              </a:extLst>
            </p:cNvPr>
            <p:cNvSpPr txBox="1"/>
            <p:nvPr/>
          </p:nvSpPr>
          <p:spPr>
            <a:xfrm>
              <a:off x="2292064" y="3211434"/>
              <a:ext cx="4073638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مجموع 3أعداد على السطر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C64C152B-7DA9-6251-3321-CEC0186292E6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6615D43C-1357-7FBA-7ED1-1CE9F600C6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57F056B-DA67-119E-4B26-F4E12AD26AE6}"/>
                </a:ext>
              </a:extLst>
            </p:cNvPr>
            <p:cNvSpPr txBox="1"/>
            <p:nvPr/>
          </p:nvSpPr>
          <p:spPr>
            <a:xfrm>
              <a:off x="2753865" y="3786850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45168" y="839370"/>
            <a:ext cx="7013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17 ستنجزون هذه العمليات  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DD62CD0E-9FD0-5EA3-A214-8F21E2D78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E92E21E-0E1D-21E9-6DFA-A918A433E6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297" y="1623984"/>
            <a:ext cx="3315163" cy="465882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C0F7E3-4FC9-53E2-5670-1B6239EE03CB}"/>
              </a:ext>
            </a:extLst>
          </p:cNvPr>
          <p:cNvSpPr/>
          <p:nvPr/>
        </p:nvSpPr>
        <p:spPr>
          <a:xfrm>
            <a:off x="1171053" y="2527266"/>
            <a:ext cx="3088169" cy="7026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جمعوا مكملات العشرة ثم احسبوا مجموع الأعداد الثلاثة 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66B22BE-058C-FFEC-0D53-BE35897B14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488" y="2262361"/>
            <a:ext cx="7557025" cy="167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</a:t>
            </a:r>
            <a:endParaRPr lang="ar-MA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A0F063C-09D5-E78D-ECD8-768085F2B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262361"/>
            <a:ext cx="7557025" cy="167079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0BE7DE0-FFD0-B40F-6826-101D52DD7BB6}"/>
              </a:ext>
            </a:extLst>
          </p:cNvPr>
          <p:cNvSpPr txBox="1"/>
          <p:nvPr/>
        </p:nvSpPr>
        <p:spPr>
          <a:xfrm>
            <a:off x="3691357" y="2203369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1FF46FF-420E-8372-1A8A-59AEA1EF0625}"/>
              </a:ext>
            </a:extLst>
          </p:cNvPr>
          <p:cNvSpPr txBox="1"/>
          <p:nvPr/>
        </p:nvSpPr>
        <p:spPr>
          <a:xfrm>
            <a:off x="7653944" y="2191882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0834E74-1D9E-AD39-8F6C-FA79D5A49F1D}"/>
              </a:ext>
            </a:extLst>
          </p:cNvPr>
          <p:cNvSpPr txBox="1"/>
          <p:nvPr/>
        </p:nvSpPr>
        <p:spPr>
          <a:xfrm>
            <a:off x="3720855" y="3157349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9108C01-6BF6-3EEC-FB40-C38E2ECFB539}"/>
              </a:ext>
            </a:extLst>
          </p:cNvPr>
          <p:cNvSpPr txBox="1"/>
          <p:nvPr/>
        </p:nvSpPr>
        <p:spPr>
          <a:xfrm>
            <a:off x="7528861" y="3186845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3" grpId="0"/>
      <p:bldP spid="24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55EC-75C8-C2ED-2255-8E36C327E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9DA8C3C-F4F3-5CDB-87B7-6F0F020B725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195F2CA-F19E-3EE4-BD44-1CB4A9249C04}"/>
              </a:ext>
            </a:extLst>
          </p:cNvPr>
          <p:cNvGrpSpPr/>
          <p:nvPr/>
        </p:nvGrpSpPr>
        <p:grpSpPr>
          <a:xfrm>
            <a:off x="1902124" y="2239768"/>
            <a:ext cx="5044145" cy="2671446"/>
            <a:chOff x="2332467" y="2221113"/>
            <a:chExt cx="4649246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4515B7A-3EF0-4EB1-92D9-02638C7D697E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826ACCC-3022-572E-818E-F5BEB1A73C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8864" y="3743113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F638407-7089-A301-35CB-30DA02FE1696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مجموع 3 أعداد على السطر 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0D0F65DE-E7B5-B654-4CDE-BECBA301725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3665A8D8-FC96-C124-AA66-49CD36AFA9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510443DE-3F5D-C428-DC88-4498E6AFC6B9}"/>
                </a:ext>
              </a:extLst>
            </p:cNvPr>
            <p:cNvSpPr txBox="1"/>
            <p:nvPr/>
          </p:nvSpPr>
          <p:spPr>
            <a:xfrm>
              <a:off x="2332467" y="3786850"/>
              <a:ext cx="3584657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9904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F90FF-AC14-66BB-1A2A-71C888F38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CE2288-8E84-D21E-F87D-6FC90D9D044D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64FF27-211F-E304-26B3-C7BE6E355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C63AFF-73BF-4110-C325-A68F399EFF4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21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21C-503E-7C5D-764B-BC9D8487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BFBE7-E07D-D094-AB89-90B1E4FE57E9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فككوا العدد 16 إلى وحدات و عشرات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3039E4-63BA-82DF-8F8B-1928B74EA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6EEC53D-8E68-1E04-D17C-1A7A6A757451}"/>
              </a:ext>
            </a:extLst>
          </p:cNvPr>
          <p:cNvSpPr txBox="1"/>
          <p:nvPr/>
        </p:nvSpPr>
        <p:spPr>
          <a:xfrm>
            <a:off x="2934929" y="3390175"/>
            <a:ext cx="3274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sz="4800" dirty="0"/>
              <a:t>16 = .  + 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3D84AC5-4314-92D3-2490-A06E5A3F07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476" y="1498526"/>
            <a:ext cx="354905" cy="193047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AA7C785-84B1-A45F-E1F5-3CDAD37B7D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2381" y="2384608"/>
            <a:ext cx="758208" cy="1005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66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C7ED9-EB71-30E9-7FC8-9285AA43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F84767F-9C93-99C1-96C6-3CD6C65C5075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6655E7-9AFF-13FD-6DCD-1131113E5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BE35B8A-75A7-2844-38EE-ED4DE9DDEFC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19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79DCB-67F8-60C1-D31E-E112E84C1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40EF146-580F-9A3B-F4A4-5E398C09A613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6 + 10 = 16 ، من يشرح لنا كيف توصل للجواب .؟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4CB1BD-46C7-09F6-F2EB-3CB84DD06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A11EC3C-6F06-9EAD-BC50-2EC3CAB51172}"/>
              </a:ext>
            </a:extLst>
          </p:cNvPr>
          <p:cNvSpPr txBox="1"/>
          <p:nvPr/>
        </p:nvSpPr>
        <p:spPr>
          <a:xfrm>
            <a:off x="2934929" y="3412298"/>
            <a:ext cx="3274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sz="4800" dirty="0"/>
              <a:t>16 =      +</a:t>
            </a:r>
            <a:endParaRPr lang="fr-FR" sz="4800" dirty="0">
              <a:solidFill>
                <a:srgbClr val="C0000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B153EB8-3C08-4322-2C18-76F2DBC320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7476" y="1498526"/>
            <a:ext cx="354905" cy="193047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DE6E3D5-3265-2263-4260-08F7386C77F3}"/>
              </a:ext>
            </a:extLst>
          </p:cNvPr>
          <p:cNvSpPr txBox="1"/>
          <p:nvPr/>
        </p:nvSpPr>
        <p:spPr>
          <a:xfrm>
            <a:off x="5273411" y="3390174"/>
            <a:ext cx="9356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sz="4800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8FE65B1-57AD-FCEA-4F2B-F9C8E159EB52}"/>
              </a:ext>
            </a:extLst>
          </p:cNvPr>
          <p:cNvSpPr txBox="1"/>
          <p:nvPr/>
        </p:nvSpPr>
        <p:spPr>
          <a:xfrm>
            <a:off x="4054554" y="3390175"/>
            <a:ext cx="9356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sz="4800" dirty="0">
                <a:solidFill>
                  <a:srgbClr val="C00000"/>
                </a:solidFill>
              </a:rPr>
              <a:t>10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5DBA870-6DA0-F541-4E89-7886DA9057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2381" y="2384608"/>
            <a:ext cx="758208" cy="1005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35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0.01667 L 0.17899 0.005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41" y="-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23108 -0.0016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45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0561A-87B7-084C-20B6-6632DB44F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57ADF25-D2D5-BCD6-D2C6-F74BB624E060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فككوا العدد 31 إلى وحدات و عشرات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1944AD0-BE53-2835-E737-8C38CD310A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EDA48B1-067D-09E9-80F4-D7BBA24225B4}"/>
              </a:ext>
            </a:extLst>
          </p:cNvPr>
          <p:cNvSpPr txBox="1"/>
          <p:nvPr/>
        </p:nvSpPr>
        <p:spPr>
          <a:xfrm>
            <a:off x="2934929" y="3244256"/>
            <a:ext cx="3274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/>
              <a:t>31</a:t>
            </a:r>
            <a:r>
              <a:rPr lang="fr-FR" sz="4800" dirty="0"/>
              <a:t> = .  + 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D8C793A-A01E-4BEA-5D72-48D6655AD1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9087" y="1536168"/>
            <a:ext cx="1285190" cy="189283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6886270-C0BA-0B96-C7FC-81B294EB52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0312" y="3045056"/>
            <a:ext cx="322641" cy="36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88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0BE87-D097-F75F-7A37-68E16C086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88DEDB4-E547-BB3D-0FF9-23EAA3E7BC82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0C351B-9BF2-F333-C3EE-CA9A6143F1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82F411-A3F3-671C-9EFC-A778321237A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80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F2B61-8A99-8993-5742-4B3CC4E01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EB3CBDD-BA9F-CC62-8402-C555275F1B9E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1 + 30 = 30 ، من يشرح لنا كيف توصل للجواب .؟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98ED41-38D7-545D-1D90-2744DB603F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1C4E152-A3D7-32BF-5771-2888F0B46B05}"/>
              </a:ext>
            </a:extLst>
          </p:cNvPr>
          <p:cNvSpPr txBox="1"/>
          <p:nvPr/>
        </p:nvSpPr>
        <p:spPr>
          <a:xfrm>
            <a:off x="2979173" y="3406485"/>
            <a:ext cx="3274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/>
              <a:t>31</a:t>
            </a:r>
            <a:r>
              <a:rPr lang="fr-FR" sz="4800" dirty="0"/>
              <a:t> = .     + 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8246A0A-6588-74AB-77CD-8A3B1EC35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9087" y="1536168"/>
            <a:ext cx="1285190" cy="189283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5DDA1C-70ED-508F-FF8B-00EA2EB0B3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0312" y="3045056"/>
            <a:ext cx="322641" cy="36566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C4E072A-5264-300F-367E-930F230C3CB9}"/>
              </a:ext>
            </a:extLst>
          </p:cNvPr>
          <p:cNvSpPr txBox="1"/>
          <p:nvPr/>
        </p:nvSpPr>
        <p:spPr>
          <a:xfrm>
            <a:off x="4145369" y="3376988"/>
            <a:ext cx="9356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sz="4800" dirty="0">
                <a:solidFill>
                  <a:srgbClr val="C00000"/>
                </a:solidFill>
              </a:rPr>
              <a:t>30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742A500-D03E-2070-9E39-EAF6970FC0AB}"/>
              </a:ext>
            </a:extLst>
          </p:cNvPr>
          <p:cNvSpPr txBox="1"/>
          <p:nvPr/>
        </p:nvSpPr>
        <p:spPr>
          <a:xfrm>
            <a:off x="5435968" y="3376987"/>
            <a:ext cx="9356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sz="4800" dirty="0">
                <a:solidFill>
                  <a:srgbClr val="C0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268695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96296E-6 L 0.19688 -0.0122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44" y="-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32036" y="3412579"/>
            <a:ext cx="450826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تمييز القيمة المكانية وتحديد الوحدات و العشرات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427999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9496" y="738734"/>
            <a:ext cx="75980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نميز القيمة المكانية للأرقام في عدد </a:t>
            </a:r>
          </a:p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نحدد الوحدات و العشرات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MATHS_N1_P3_SEM5_S1_V1">
            <a:hlinkClick r:id="" action="ppaction://media"/>
            <a:extLst>
              <a:ext uri="{FF2B5EF4-FFF2-40B4-BE49-F238E27FC236}">
                <a16:creationId xmlns:a16="http://schemas.microsoft.com/office/drawing/2014/main" id="{9F07DD9B-FEC6-2D6B-98D7-869D81DCD9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1788" y="1902759"/>
            <a:ext cx="7757459" cy="436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550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تمييز القيمة المكانية و تحديد الوحدات و العشرات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4E9C5BF-3923-9CF9-36BF-53BDA0F17D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415"/>
          <a:stretch>
            <a:fillRect/>
          </a:stretch>
        </p:blipFill>
        <p:spPr>
          <a:xfrm>
            <a:off x="1566582" y="2087275"/>
            <a:ext cx="6010835" cy="329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716761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أن أفكك هذا العدد إلى وحدات و عشرات 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سننجز هذا النشاط  خطوة خطوة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3676742-ABBE-D44E-110D-77C0F53AAA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292228"/>
              </p:ext>
            </p:extLst>
          </p:nvPr>
        </p:nvGraphicFramePr>
        <p:xfrm>
          <a:off x="589406" y="2526898"/>
          <a:ext cx="7430489" cy="9756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58478">
                  <a:extLst>
                    <a:ext uri="{9D8B030D-6E8A-4147-A177-3AD203B41FA5}">
                      <a16:colId xmlns:a16="http://schemas.microsoft.com/office/drawing/2014/main" val="3216127535"/>
                    </a:ext>
                  </a:extLst>
                </a:gridCol>
                <a:gridCol w="3739774">
                  <a:extLst>
                    <a:ext uri="{9D8B030D-6E8A-4147-A177-3AD203B41FA5}">
                      <a16:colId xmlns:a16="http://schemas.microsoft.com/office/drawing/2014/main" val="4057881107"/>
                    </a:ext>
                  </a:extLst>
                </a:gridCol>
                <a:gridCol w="932237">
                  <a:extLst>
                    <a:ext uri="{9D8B030D-6E8A-4147-A177-3AD203B41FA5}">
                      <a16:colId xmlns:a16="http://schemas.microsoft.com/office/drawing/2014/main" val="1862332052"/>
                    </a:ext>
                  </a:extLst>
                </a:gridCol>
              </a:tblGrid>
              <a:tr h="9756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06996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3EFD1AB1-B877-7E3E-4906-1CC2C9C172CA}"/>
              </a:ext>
            </a:extLst>
          </p:cNvPr>
          <p:cNvSpPr txBox="1"/>
          <p:nvPr/>
        </p:nvSpPr>
        <p:spPr>
          <a:xfrm>
            <a:off x="3575930" y="2710554"/>
            <a:ext cx="3377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3600" dirty="0"/>
              <a:t>.. وَحَداتٍ .. عَشَراتٍ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301E86D-DD72-9890-9BC3-B08CAE1A8C2F}"/>
              </a:ext>
            </a:extLst>
          </p:cNvPr>
          <p:cNvSpPr txBox="1"/>
          <p:nvPr/>
        </p:nvSpPr>
        <p:spPr>
          <a:xfrm>
            <a:off x="751638" y="2598003"/>
            <a:ext cx="2596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/>
              <a:t>67</a:t>
            </a:r>
            <a:r>
              <a:rPr lang="fr-FR" sz="4800" dirty="0"/>
              <a:t> = </a:t>
            </a:r>
            <a:r>
              <a:rPr lang="ar-MA" sz="4800" dirty="0">
                <a:solidFill>
                  <a:srgbClr val="C00000"/>
                </a:solidFill>
              </a:rPr>
              <a:t>.</a:t>
            </a:r>
            <a:r>
              <a:rPr lang="fr-FR" sz="4800" dirty="0"/>
              <a:t> + </a:t>
            </a:r>
            <a:r>
              <a:rPr lang="ar-MA" sz="4800" dirty="0">
                <a:solidFill>
                  <a:srgbClr val="C00000"/>
                </a:solidFill>
              </a:rPr>
              <a:t>.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BAC41F-CD0C-3510-93D0-A96E70C0AB56}"/>
              </a:ext>
            </a:extLst>
          </p:cNvPr>
          <p:cNvSpPr txBox="1"/>
          <p:nvPr/>
        </p:nvSpPr>
        <p:spPr>
          <a:xfrm>
            <a:off x="7181357" y="2618222"/>
            <a:ext cx="1086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/>
              <a:t>67</a:t>
            </a:r>
            <a:endParaRPr lang="fr-FR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637305-A08A-9D18-AEFD-BA97DA2B6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57" name="Groupe 56">
            <a:extLst>
              <a:ext uri="{FF2B5EF4-FFF2-40B4-BE49-F238E27FC236}">
                <a16:creationId xmlns:a16="http://schemas.microsoft.com/office/drawing/2014/main" id="{FD3E6486-45E6-1C38-32FD-F3A208DF71B1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589A52D2-7ABA-3304-5EB0-A009E02ABBF8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رقمي الوحدات و العشرات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Oval 80">
              <a:extLst>
                <a:ext uri="{FF2B5EF4-FFF2-40B4-BE49-F238E27FC236}">
                  <a16:creationId xmlns:a16="http://schemas.microsoft.com/office/drawing/2014/main" id="{FD1E8B78-5ADD-E7E3-B147-BFA5307B60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0552CE52-C414-5CCD-9586-0378AB8DA314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61" name="Rectangle : coins arrondis 60">
              <a:extLst>
                <a:ext uri="{FF2B5EF4-FFF2-40B4-BE49-F238E27FC236}">
                  <a16:creationId xmlns:a16="http://schemas.microsoft.com/office/drawing/2014/main" id="{8EA730E1-90A9-FA6F-5DED-62A37FA0F43E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أفكك العدد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CD585ECC-5928-C5B7-7122-7DD038317E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D6F21716-B50C-8CEF-7308-3F05846B1080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E5601642-7631-EB41-18FC-21FDAE05529E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أميز قيمة كل رقم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5" name="Oval 80">
              <a:extLst>
                <a:ext uri="{FF2B5EF4-FFF2-40B4-BE49-F238E27FC236}">
                  <a16:creationId xmlns:a16="http://schemas.microsoft.com/office/drawing/2014/main" id="{0AEFF585-C80D-9E9B-0102-FEE97490D8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9483D50-5E44-02A9-E907-0B854473F0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0169865"/>
              </p:ext>
            </p:extLst>
          </p:nvPr>
        </p:nvGraphicFramePr>
        <p:xfrm>
          <a:off x="736890" y="2827251"/>
          <a:ext cx="7430489" cy="9756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58478">
                  <a:extLst>
                    <a:ext uri="{9D8B030D-6E8A-4147-A177-3AD203B41FA5}">
                      <a16:colId xmlns:a16="http://schemas.microsoft.com/office/drawing/2014/main" val="3216127535"/>
                    </a:ext>
                  </a:extLst>
                </a:gridCol>
                <a:gridCol w="3739774">
                  <a:extLst>
                    <a:ext uri="{9D8B030D-6E8A-4147-A177-3AD203B41FA5}">
                      <a16:colId xmlns:a16="http://schemas.microsoft.com/office/drawing/2014/main" val="4057881107"/>
                    </a:ext>
                  </a:extLst>
                </a:gridCol>
                <a:gridCol w="932237">
                  <a:extLst>
                    <a:ext uri="{9D8B030D-6E8A-4147-A177-3AD203B41FA5}">
                      <a16:colId xmlns:a16="http://schemas.microsoft.com/office/drawing/2014/main" val="1862332052"/>
                    </a:ext>
                  </a:extLst>
                </a:gridCol>
              </a:tblGrid>
              <a:tr h="9756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06996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FF2BB550-A55F-058A-F1DB-31252D52CE58}"/>
              </a:ext>
            </a:extLst>
          </p:cNvPr>
          <p:cNvSpPr txBox="1"/>
          <p:nvPr/>
        </p:nvSpPr>
        <p:spPr>
          <a:xfrm>
            <a:off x="3723414" y="3010907"/>
            <a:ext cx="3377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3600" dirty="0"/>
              <a:t>.. وَحَداتٍ .. عَشَراتٍ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F661D14-3034-86D2-8A06-9374D458B1BF}"/>
              </a:ext>
            </a:extLst>
          </p:cNvPr>
          <p:cNvSpPr txBox="1"/>
          <p:nvPr/>
        </p:nvSpPr>
        <p:spPr>
          <a:xfrm>
            <a:off x="899122" y="2898356"/>
            <a:ext cx="2596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/>
              <a:t>67</a:t>
            </a:r>
            <a:r>
              <a:rPr lang="fr-FR" sz="4800" dirty="0"/>
              <a:t> = </a:t>
            </a:r>
            <a:r>
              <a:rPr lang="ar-MA" sz="4800" dirty="0">
                <a:solidFill>
                  <a:srgbClr val="C00000"/>
                </a:solidFill>
              </a:rPr>
              <a:t>.</a:t>
            </a:r>
            <a:r>
              <a:rPr lang="fr-FR" sz="4800" dirty="0"/>
              <a:t> + </a:t>
            </a:r>
            <a:r>
              <a:rPr lang="ar-MA" sz="4800" dirty="0">
                <a:solidFill>
                  <a:srgbClr val="C00000"/>
                </a:solidFill>
              </a:rPr>
              <a:t>.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E763087-E61B-85BB-7B8D-9D44BFD6E30D}"/>
              </a:ext>
            </a:extLst>
          </p:cNvPr>
          <p:cNvSpPr txBox="1"/>
          <p:nvPr/>
        </p:nvSpPr>
        <p:spPr>
          <a:xfrm>
            <a:off x="7328841" y="2918575"/>
            <a:ext cx="1086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/>
              <a:t>67</a:t>
            </a:r>
            <a:endParaRPr lang="fr-FR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C05EF-8BE0-EC47-B2AC-2AEC3779B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86E536-584F-F7B0-C41F-5DB6422E0112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رقم  الوحدات ورقم العشرات في العدد 67؟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C5E0A41-FE5B-F542-A6A6-203C26A1BF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0E86231-203D-B1BA-96BB-CA26E95CEEFC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67D2FB5-8EAC-7EC9-D6DB-94F4DD3535F9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رقمي الوحدات و العشرات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EF919D25-EEBB-7FC6-4EF5-56564207AF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837480E-70A9-14AB-5919-ECA0E6409AFC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F50001B-E238-0038-01CE-040BCB7D0745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أفكك العدد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884EC30F-DAAF-F960-1534-D4691479CE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1D44D84-C44F-3F03-71BB-96B6E6A90006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71F77CE-DC54-D84C-72A6-82DE09605E20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أميز قيمة كل رقم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63EA7477-6D8E-1B8E-3775-A62E1CC932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8FF3B885-DF78-8F7C-20D6-4CEA417A0C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328898"/>
              </p:ext>
            </p:extLst>
          </p:nvPr>
        </p:nvGraphicFramePr>
        <p:xfrm>
          <a:off x="736890" y="2827251"/>
          <a:ext cx="7430489" cy="9756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58478">
                  <a:extLst>
                    <a:ext uri="{9D8B030D-6E8A-4147-A177-3AD203B41FA5}">
                      <a16:colId xmlns:a16="http://schemas.microsoft.com/office/drawing/2014/main" val="3216127535"/>
                    </a:ext>
                  </a:extLst>
                </a:gridCol>
                <a:gridCol w="3739774">
                  <a:extLst>
                    <a:ext uri="{9D8B030D-6E8A-4147-A177-3AD203B41FA5}">
                      <a16:colId xmlns:a16="http://schemas.microsoft.com/office/drawing/2014/main" val="4057881107"/>
                    </a:ext>
                  </a:extLst>
                </a:gridCol>
                <a:gridCol w="932237">
                  <a:extLst>
                    <a:ext uri="{9D8B030D-6E8A-4147-A177-3AD203B41FA5}">
                      <a16:colId xmlns:a16="http://schemas.microsoft.com/office/drawing/2014/main" val="1862332052"/>
                    </a:ext>
                  </a:extLst>
                </a:gridCol>
              </a:tblGrid>
              <a:tr h="9756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06996"/>
                  </a:ext>
                </a:extLst>
              </a:tr>
            </a:tbl>
          </a:graphicData>
        </a:graphic>
      </p:graphicFrame>
      <p:sp>
        <p:nvSpPr>
          <p:cNvPr id="23" name="ZoneTexte 22">
            <a:extLst>
              <a:ext uri="{FF2B5EF4-FFF2-40B4-BE49-F238E27FC236}">
                <a16:creationId xmlns:a16="http://schemas.microsoft.com/office/drawing/2014/main" id="{199CC3E1-2BA2-CAD3-3BB7-C9B5BA32974E}"/>
              </a:ext>
            </a:extLst>
          </p:cNvPr>
          <p:cNvSpPr txBox="1"/>
          <p:nvPr/>
        </p:nvSpPr>
        <p:spPr>
          <a:xfrm>
            <a:off x="3723414" y="3010907"/>
            <a:ext cx="3377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3600" dirty="0"/>
              <a:t>.. وَحَداتٍ .. عَشَراتٍ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DD164AE-2A20-F590-A434-F6FB4840DF06}"/>
              </a:ext>
            </a:extLst>
          </p:cNvPr>
          <p:cNvSpPr txBox="1"/>
          <p:nvPr/>
        </p:nvSpPr>
        <p:spPr>
          <a:xfrm>
            <a:off x="899122" y="2898356"/>
            <a:ext cx="2596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/>
              <a:t>67</a:t>
            </a:r>
            <a:r>
              <a:rPr lang="fr-FR" sz="4800" dirty="0"/>
              <a:t> = </a:t>
            </a:r>
            <a:r>
              <a:rPr lang="ar-MA" sz="4800" dirty="0">
                <a:solidFill>
                  <a:srgbClr val="C00000"/>
                </a:solidFill>
              </a:rPr>
              <a:t>.</a:t>
            </a:r>
            <a:r>
              <a:rPr lang="fr-FR" sz="4800" dirty="0"/>
              <a:t> + </a:t>
            </a:r>
            <a:r>
              <a:rPr lang="ar-MA" sz="4800" dirty="0">
                <a:solidFill>
                  <a:srgbClr val="C00000"/>
                </a:solidFill>
              </a:rPr>
              <a:t>.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A6A053A-5A91-2AF5-A08C-0B2C5C9E52E4}"/>
              </a:ext>
            </a:extLst>
          </p:cNvPr>
          <p:cNvSpPr txBox="1"/>
          <p:nvPr/>
        </p:nvSpPr>
        <p:spPr>
          <a:xfrm>
            <a:off x="7328841" y="2918575"/>
            <a:ext cx="1086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/>
              <a:t>67</a:t>
            </a:r>
            <a:endParaRPr lang="fr-FR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91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DAF95-223E-64DD-68C4-A1AA10FE9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4E08D32-F4E3-6261-B433-DD2F518D45D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نصحح: رقم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الوحدات هو 7 و رقم العشرات هو 6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75B798-F26E-0480-A43D-288D5D8AE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1B54C3A-06A7-8A6B-8746-70E92407B4BB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0723FCD1-FE5C-611E-A960-5BA8660A3FCF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رقمي الوحدات و العشرات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ECCCD784-7DEA-DE81-EBF7-2F355C85BF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1BC4E867-A134-1063-7C78-C2A1024E097D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7D900AF-1263-C5C4-52D1-119DA4794664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أفكك العدد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4F021236-BFB5-2273-537C-784A56D261C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EE1499E-929A-04D9-AF91-56E30E47406E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2B87087-831A-CBFC-5731-491A0C799328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أميز قيمة كل رقم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C572BE1-AF48-D333-A1A1-6A30D81CFAC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ED172B9B-9DC7-8161-B344-2ED769800D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328898"/>
              </p:ext>
            </p:extLst>
          </p:nvPr>
        </p:nvGraphicFramePr>
        <p:xfrm>
          <a:off x="736890" y="2827251"/>
          <a:ext cx="7430489" cy="9756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58478">
                  <a:extLst>
                    <a:ext uri="{9D8B030D-6E8A-4147-A177-3AD203B41FA5}">
                      <a16:colId xmlns:a16="http://schemas.microsoft.com/office/drawing/2014/main" val="3216127535"/>
                    </a:ext>
                  </a:extLst>
                </a:gridCol>
                <a:gridCol w="3739774">
                  <a:extLst>
                    <a:ext uri="{9D8B030D-6E8A-4147-A177-3AD203B41FA5}">
                      <a16:colId xmlns:a16="http://schemas.microsoft.com/office/drawing/2014/main" val="4057881107"/>
                    </a:ext>
                  </a:extLst>
                </a:gridCol>
                <a:gridCol w="932237">
                  <a:extLst>
                    <a:ext uri="{9D8B030D-6E8A-4147-A177-3AD203B41FA5}">
                      <a16:colId xmlns:a16="http://schemas.microsoft.com/office/drawing/2014/main" val="1862332052"/>
                    </a:ext>
                  </a:extLst>
                </a:gridCol>
              </a:tblGrid>
              <a:tr h="9756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06996"/>
                  </a:ext>
                </a:extLst>
              </a:tr>
            </a:tbl>
          </a:graphicData>
        </a:graphic>
      </p:graphicFrame>
      <p:sp>
        <p:nvSpPr>
          <p:cNvPr id="24" name="ZoneTexte 23">
            <a:extLst>
              <a:ext uri="{FF2B5EF4-FFF2-40B4-BE49-F238E27FC236}">
                <a16:creationId xmlns:a16="http://schemas.microsoft.com/office/drawing/2014/main" id="{C8145B69-F9B1-B6BA-B1BA-5CB697F461F8}"/>
              </a:ext>
            </a:extLst>
          </p:cNvPr>
          <p:cNvSpPr txBox="1"/>
          <p:nvPr/>
        </p:nvSpPr>
        <p:spPr>
          <a:xfrm>
            <a:off x="3723414" y="3010907"/>
            <a:ext cx="3377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3600" dirty="0"/>
              <a:t>.. وَحَداتٍ .. عَشَراتٍ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82E1E24-9151-0656-559C-99D2A0A91338}"/>
              </a:ext>
            </a:extLst>
          </p:cNvPr>
          <p:cNvSpPr txBox="1"/>
          <p:nvPr/>
        </p:nvSpPr>
        <p:spPr>
          <a:xfrm>
            <a:off x="899122" y="2898356"/>
            <a:ext cx="2596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/>
              <a:t>67</a:t>
            </a:r>
            <a:r>
              <a:rPr lang="fr-FR" sz="4800" dirty="0"/>
              <a:t> = </a:t>
            </a:r>
            <a:r>
              <a:rPr lang="ar-MA" sz="4800" dirty="0">
                <a:solidFill>
                  <a:srgbClr val="C00000"/>
                </a:solidFill>
              </a:rPr>
              <a:t>.</a:t>
            </a:r>
            <a:r>
              <a:rPr lang="fr-FR" sz="4800" dirty="0"/>
              <a:t> + </a:t>
            </a:r>
            <a:r>
              <a:rPr lang="ar-MA" sz="4800" dirty="0">
                <a:solidFill>
                  <a:srgbClr val="C00000"/>
                </a:solidFill>
              </a:rPr>
              <a:t>.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E6CC79F-6F5A-40CF-8F7F-2B474DB0B408}"/>
              </a:ext>
            </a:extLst>
          </p:cNvPr>
          <p:cNvSpPr txBox="1"/>
          <p:nvPr/>
        </p:nvSpPr>
        <p:spPr>
          <a:xfrm>
            <a:off x="7328841" y="2918575"/>
            <a:ext cx="1086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6</a:t>
            </a:r>
            <a:r>
              <a:rPr lang="ar-MA" sz="4800" dirty="0">
                <a:solidFill>
                  <a:srgbClr val="00B0F0"/>
                </a:solidFill>
              </a:rPr>
              <a:t>7</a:t>
            </a:r>
            <a:endParaRPr lang="fr-FR" sz="4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187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702FF-728C-4559-6BF5-52D7155A6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28F4C72-616E-20DC-256A-FE27C02EAB62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  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5E925B-4D43-E78E-1F96-E6AC2038D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88EFD81-ADDC-7B37-6507-857E35B575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77DC6EA6-B1C5-F053-BC15-AD9A91BE35D7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4D961A4-3ABC-8966-7650-71E0E35DD0CA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رقمي الوحدات و العشرات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663C34B4-C8C3-F3CF-3F61-3CBB1C5D0E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F72CED6E-70D7-021B-08D3-64BA2C085F4F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00C7152-C1C6-3A40-0789-CD1E409B1FDC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أفكك العدد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DAEAF060-67AE-8629-516F-1F4B099EC3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DFEA8CC-81CF-5153-87D8-43D2CDF56CA1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3B0AC48-5154-484C-BF8D-F7E089A82772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أميز قيمة كل رقم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C647F642-8D39-CF2F-47A8-F02606E05F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33" name="Tableau 32">
            <a:extLst>
              <a:ext uri="{FF2B5EF4-FFF2-40B4-BE49-F238E27FC236}">
                <a16:creationId xmlns:a16="http://schemas.microsoft.com/office/drawing/2014/main" id="{2C768884-A656-E4DF-7F96-CAF8C8E6B3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145189"/>
              </p:ext>
            </p:extLst>
          </p:nvPr>
        </p:nvGraphicFramePr>
        <p:xfrm>
          <a:off x="736890" y="2827251"/>
          <a:ext cx="7430489" cy="9756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58478">
                  <a:extLst>
                    <a:ext uri="{9D8B030D-6E8A-4147-A177-3AD203B41FA5}">
                      <a16:colId xmlns:a16="http://schemas.microsoft.com/office/drawing/2014/main" val="3216127535"/>
                    </a:ext>
                  </a:extLst>
                </a:gridCol>
                <a:gridCol w="3739774">
                  <a:extLst>
                    <a:ext uri="{9D8B030D-6E8A-4147-A177-3AD203B41FA5}">
                      <a16:colId xmlns:a16="http://schemas.microsoft.com/office/drawing/2014/main" val="4057881107"/>
                    </a:ext>
                  </a:extLst>
                </a:gridCol>
                <a:gridCol w="932237">
                  <a:extLst>
                    <a:ext uri="{9D8B030D-6E8A-4147-A177-3AD203B41FA5}">
                      <a16:colId xmlns:a16="http://schemas.microsoft.com/office/drawing/2014/main" val="1862332052"/>
                    </a:ext>
                  </a:extLst>
                </a:gridCol>
              </a:tblGrid>
              <a:tr h="9756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06996"/>
                  </a:ext>
                </a:extLst>
              </a:tr>
            </a:tbl>
          </a:graphicData>
        </a:graphic>
      </p:graphicFrame>
      <p:sp>
        <p:nvSpPr>
          <p:cNvPr id="34" name="ZoneTexte 33">
            <a:extLst>
              <a:ext uri="{FF2B5EF4-FFF2-40B4-BE49-F238E27FC236}">
                <a16:creationId xmlns:a16="http://schemas.microsoft.com/office/drawing/2014/main" id="{C6104B5B-48E6-2534-D598-F3C2644C570C}"/>
              </a:ext>
            </a:extLst>
          </p:cNvPr>
          <p:cNvSpPr txBox="1"/>
          <p:nvPr/>
        </p:nvSpPr>
        <p:spPr>
          <a:xfrm>
            <a:off x="3723414" y="3010907"/>
            <a:ext cx="3377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3600" dirty="0"/>
              <a:t>.. وَحَداتٍ .. عَشَراتٍ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B26E1250-9A73-9B9D-8603-6A5A5BDB9DCA}"/>
              </a:ext>
            </a:extLst>
          </p:cNvPr>
          <p:cNvSpPr txBox="1"/>
          <p:nvPr/>
        </p:nvSpPr>
        <p:spPr>
          <a:xfrm>
            <a:off x="899122" y="2898356"/>
            <a:ext cx="2596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/>
              <a:t>67</a:t>
            </a:r>
            <a:r>
              <a:rPr lang="fr-FR" sz="4800" dirty="0"/>
              <a:t> = </a:t>
            </a:r>
            <a:r>
              <a:rPr lang="ar-MA" sz="4800" dirty="0">
                <a:solidFill>
                  <a:srgbClr val="C00000"/>
                </a:solidFill>
              </a:rPr>
              <a:t>.</a:t>
            </a:r>
            <a:r>
              <a:rPr lang="fr-FR" sz="4800" dirty="0"/>
              <a:t> + </a:t>
            </a:r>
            <a:r>
              <a:rPr lang="ar-MA" sz="4800" dirty="0">
                <a:solidFill>
                  <a:srgbClr val="C00000"/>
                </a:solidFill>
              </a:rPr>
              <a:t>.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A451C9A5-D2EB-3514-D63A-FAF26BD1E6AE}"/>
              </a:ext>
            </a:extLst>
          </p:cNvPr>
          <p:cNvSpPr txBox="1"/>
          <p:nvPr/>
        </p:nvSpPr>
        <p:spPr>
          <a:xfrm>
            <a:off x="7328841" y="2918575"/>
            <a:ext cx="1086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/>
              <a:t>67</a:t>
            </a:r>
            <a:endParaRPr lang="fr-FR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82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E69B3-CADC-DD0A-A9FF-F3680D276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D16C10C-560E-1E94-3967-AB2041CE6EDE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ما يلي لتمييز  القيمة  المكانية لكل رقم في العدد 67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DCA20B-AE23-5D2E-529B-D4674AB931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2E1B8FD2-8C22-49AE-5331-D2FDFD45135F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5B5127F-2F5E-6648-0F6E-F8FAB47482E1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رقمي الوحدات و العشرات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64EDF8FD-FE5D-3BE1-A702-131D09F097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E117F2B-7B33-BDAF-18D2-163C7075741A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666D3FD-8753-3010-C2CF-1FC94CE54F4C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أفكك العدد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F28FD69A-D4B4-FF6C-C6D4-5CEEC4EB99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85828CD2-9939-D29E-61E2-5B846C58FADB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F07DA7D-5E47-02D1-7B4C-48B8E8110F8E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أميز قيمة كل رقم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1EDE8D73-2CEF-1770-7E6E-84432761B3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19BC59FC-D622-56A2-90A8-FB50FC582F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6412738"/>
              </p:ext>
            </p:extLst>
          </p:nvPr>
        </p:nvGraphicFramePr>
        <p:xfrm>
          <a:off x="736890" y="2827251"/>
          <a:ext cx="7430489" cy="9756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58478">
                  <a:extLst>
                    <a:ext uri="{9D8B030D-6E8A-4147-A177-3AD203B41FA5}">
                      <a16:colId xmlns:a16="http://schemas.microsoft.com/office/drawing/2014/main" val="3216127535"/>
                    </a:ext>
                  </a:extLst>
                </a:gridCol>
                <a:gridCol w="3739774">
                  <a:extLst>
                    <a:ext uri="{9D8B030D-6E8A-4147-A177-3AD203B41FA5}">
                      <a16:colId xmlns:a16="http://schemas.microsoft.com/office/drawing/2014/main" val="4057881107"/>
                    </a:ext>
                  </a:extLst>
                </a:gridCol>
                <a:gridCol w="932237">
                  <a:extLst>
                    <a:ext uri="{9D8B030D-6E8A-4147-A177-3AD203B41FA5}">
                      <a16:colId xmlns:a16="http://schemas.microsoft.com/office/drawing/2014/main" val="1862332052"/>
                    </a:ext>
                  </a:extLst>
                </a:gridCol>
              </a:tblGrid>
              <a:tr h="9756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06996"/>
                  </a:ext>
                </a:extLst>
              </a:tr>
            </a:tbl>
          </a:graphicData>
        </a:graphic>
      </p:graphicFrame>
      <p:sp>
        <p:nvSpPr>
          <p:cNvPr id="24" name="ZoneTexte 23">
            <a:extLst>
              <a:ext uri="{FF2B5EF4-FFF2-40B4-BE49-F238E27FC236}">
                <a16:creationId xmlns:a16="http://schemas.microsoft.com/office/drawing/2014/main" id="{37185EF3-0855-AE9F-F270-0F7975396D27}"/>
              </a:ext>
            </a:extLst>
          </p:cNvPr>
          <p:cNvSpPr txBox="1"/>
          <p:nvPr/>
        </p:nvSpPr>
        <p:spPr>
          <a:xfrm>
            <a:off x="3723414" y="3010907"/>
            <a:ext cx="3377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3600" dirty="0"/>
              <a:t>.. وَحَداتٍ .. عَشَراتٍ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7A43997-704E-4706-EA94-68934322A427}"/>
              </a:ext>
            </a:extLst>
          </p:cNvPr>
          <p:cNvSpPr txBox="1"/>
          <p:nvPr/>
        </p:nvSpPr>
        <p:spPr>
          <a:xfrm>
            <a:off x="899122" y="2898356"/>
            <a:ext cx="2596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/>
              <a:t>67</a:t>
            </a:r>
            <a:r>
              <a:rPr lang="fr-FR" sz="4800" dirty="0"/>
              <a:t> = </a:t>
            </a:r>
            <a:r>
              <a:rPr lang="ar-MA" sz="4800" dirty="0">
                <a:solidFill>
                  <a:srgbClr val="C00000"/>
                </a:solidFill>
              </a:rPr>
              <a:t>.</a:t>
            </a:r>
            <a:r>
              <a:rPr lang="fr-FR" sz="4800" dirty="0"/>
              <a:t> + </a:t>
            </a:r>
            <a:r>
              <a:rPr lang="ar-MA" sz="4800" dirty="0">
                <a:solidFill>
                  <a:srgbClr val="C00000"/>
                </a:solidFill>
              </a:rPr>
              <a:t>.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DA90525-13B3-3FCE-3085-6B443B05818F}"/>
              </a:ext>
            </a:extLst>
          </p:cNvPr>
          <p:cNvSpPr txBox="1"/>
          <p:nvPr/>
        </p:nvSpPr>
        <p:spPr>
          <a:xfrm>
            <a:off x="7328841" y="2918575"/>
            <a:ext cx="1086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/>
              <a:t>67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27" name="Flèche : haut 26">
            <a:extLst>
              <a:ext uri="{FF2B5EF4-FFF2-40B4-BE49-F238E27FC236}">
                <a16:creationId xmlns:a16="http://schemas.microsoft.com/office/drawing/2014/main" id="{4247A696-F0FE-B388-0057-28403ED5F1BC}"/>
              </a:ext>
            </a:extLst>
          </p:cNvPr>
          <p:cNvSpPr/>
          <p:nvPr/>
        </p:nvSpPr>
        <p:spPr>
          <a:xfrm>
            <a:off x="5184058" y="3906519"/>
            <a:ext cx="575187" cy="888509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141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F4430-8263-B5AF-73FE-2DC2AF57C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17651DC-9AF9-D8D2-7F2E-59765454E63C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44B3A1-9C19-FEFF-D7C1-4DC4BD8EDC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C2F0A3E-B69B-2E76-72FC-5ADB4C52E01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595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22219-2ECD-7172-293D-F638CFFB1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8AC0436-DCDA-5E74-F7E7-76545840E39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لدينا 7 في الوحدات أي7 وحدات  و 6 في العشرات أي 6 عشرات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E3FDD7-7A03-3BE8-24A6-DB320D6D2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60FE5651-27CA-A44F-CC85-70B45725D067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F06AC17-DBE2-EF29-FB7E-3B853888AB7B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رقمي الوحدات و العشرات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5040B7AF-95B9-2CA1-4DF2-2BE931BBF3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E74B2270-54D9-D2A2-0222-F7929AA52A4A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CE28811-81FB-0BFB-7FC2-FED0DF8185D9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أفكك العدد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210F9727-A193-0943-1893-9B8DD2BECE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3C132D4C-EDD8-D220-2A4E-0F8E7981AAE6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CD37F6C-980E-239A-5669-636B9447ADEE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أميز قيمة كل رقم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3779E975-C8FB-DEA3-BC8D-5D5468B3E1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85C767B5-111B-525C-8F1E-64AE0986E6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0356311"/>
              </p:ext>
            </p:extLst>
          </p:nvPr>
        </p:nvGraphicFramePr>
        <p:xfrm>
          <a:off x="736890" y="2827251"/>
          <a:ext cx="7430489" cy="9756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58478">
                  <a:extLst>
                    <a:ext uri="{9D8B030D-6E8A-4147-A177-3AD203B41FA5}">
                      <a16:colId xmlns:a16="http://schemas.microsoft.com/office/drawing/2014/main" val="3216127535"/>
                    </a:ext>
                  </a:extLst>
                </a:gridCol>
                <a:gridCol w="3739774">
                  <a:extLst>
                    <a:ext uri="{9D8B030D-6E8A-4147-A177-3AD203B41FA5}">
                      <a16:colId xmlns:a16="http://schemas.microsoft.com/office/drawing/2014/main" val="4057881107"/>
                    </a:ext>
                  </a:extLst>
                </a:gridCol>
                <a:gridCol w="932237">
                  <a:extLst>
                    <a:ext uri="{9D8B030D-6E8A-4147-A177-3AD203B41FA5}">
                      <a16:colId xmlns:a16="http://schemas.microsoft.com/office/drawing/2014/main" val="1862332052"/>
                    </a:ext>
                  </a:extLst>
                </a:gridCol>
              </a:tblGrid>
              <a:tr h="9756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06996"/>
                  </a:ext>
                </a:extLst>
              </a:tr>
            </a:tbl>
          </a:graphicData>
        </a:graphic>
      </p:graphicFrame>
      <p:sp>
        <p:nvSpPr>
          <p:cNvPr id="25" name="ZoneTexte 24">
            <a:extLst>
              <a:ext uri="{FF2B5EF4-FFF2-40B4-BE49-F238E27FC236}">
                <a16:creationId xmlns:a16="http://schemas.microsoft.com/office/drawing/2014/main" id="{A6D52B40-E0A5-9ED4-DA55-C605CC21D11C}"/>
              </a:ext>
            </a:extLst>
          </p:cNvPr>
          <p:cNvSpPr txBox="1"/>
          <p:nvPr/>
        </p:nvSpPr>
        <p:spPr>
          <a:xfrm>
            <a:off x="3723414" y="3010907"/>
            <a:ext cx="3377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3600" dirty="0"/>
              <a:t>.. وَحَداتٍ .. عَشَراتٍ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8907E83-C0D2-081C-8BA6-B93CF1133B01}"/>
              </a:ext>
            </a:extLst>
          </p:cNvPr>
          <p:cNvSpPr txBox="1"/>
          <p:nvPr/>
        </p:nvSpPr>
        <p:spPr>
          <a:xfrm>
            <a:off x="899122" y="2898356"/>
            <a:ext cx="2596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/>
              <a:t>67</a:t>
            </a:r>
            <a:r>
              <a:rPr lang="fr-FR" sz="4800" dirty="0"/>
              <a:t> = </a:t>
            </a:r>
            <a:r>
              <a:rPr lang="ar-MA" sz="4800" dirty="0">
                <a:solidFill>
                  <a:srgbClr val="C00000"/>
                </a:solidFill>
              </a:rPr>
              <a:t>.</a:t>
            </a:r>
            <a:r>
              <a:rPr lang="fr-FR" sz="4800" dirty="0"/>
              <a:t> + </a:t>
            </a:r>
            <a:r>
              <a:rPr lang="ar-MA" sz="4800" dirty="0">
                <a:solidFill>
                  <a:srgbClr val="C00000"/>
                </a:solidFill>
              </a:rPr>
              <a:t>.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CE7DB86-30CC-88A8-9E9F-E18B4E72FD5A}"/>
              </a:ext>
            </a:extLst>
          </p:cNvPr>
          <p:cNvSpPr txBox="1"/>
          <p:nvPr/>
        </p:nvSpPr>
        <p:spPr>
          <a:xfrm>
            <a:off x="7328841" y="2918575"/>
            <a:ext cx="1086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/>
              <a:t>67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28" name="Flèche : haut 27">
            <a:extLst>
              <a:ext uri="{FF2B5EF4-FFF2-40B4-BE49-F238E27FC236}">
                <a16:creationId xmlns:a16="http://schemas.microsoft.com/office/drawing/2014/main" id="{5F5A7275-7754-2436-B81A-3E336D29092C}"/>
              </a:ext>
            </a:extLst>
          </p:cNvPr>
          <p:cNvSpPr/>
          <p:nvPr/>
        </p:nvSpPr>
        <p:spPr>
          <a:xfrm>
            <a:off x="5184058" y="3906519"/>
            <a:ext cx="575187" cy="888509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73A3CB0-0234-FF5C-ECD1-08FEE88C105B}"/>
              </a:ext>
            </a:extLst>
          </p:cNvPr>
          <p:cNvSpPr txBox="1"/>
          <p:nvPr/>
        </p:nvSpPr>
        <p:spPr>
          <a:xfrm>
            <a:off x="6687578" y="2872288"/>
            <a:ext cx="37805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7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1EC9189-1C8D-290D-D743-632B31B88837}"/>
              </a:ext>
            </a:extLst>
          </p:cNvPr>
          <p:cNvSpPr txBox="1"/>
          <p:nvPr/>
        </p:nvSpPr>
        <p:spPr>
          <a:xfrm>
            <a:off x="5004549" y="2872502"/>
            <a:ext cx="37805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6</a:t>
            </a:r>
            <a:endParaRPr lang="fr-FR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50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DCF05-C6CB-A94B-60F2-D1497D984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9D20D0E-02DE-B377-C47C-7E9B46A873DB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 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1D3356-99CF-A2AE-052B-2EE8A60AB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00FB519-7A42-713E-988F-32FC56E1F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FCB20F4-F50F-51DA-BFC0-EB562B84CF8C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EA725597-C87D-4E4E-1AC1-4F466B92D63A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رقمي الوحدات و العشرات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F3B384B7-782B-0767-C893-ED261A4148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6468B501-33FD-F8E9-3080-C51884742D67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715299B-21BA-1B1A-5F8D-746CC11F1D77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أفكك العدد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081C9BB6-92AD-E84E-E5DC-69A33923C1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CD014CF-3CA8-0F37-1B1A-2B0E03AFB450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3B980BB-6890-C5D0-DDAF-2772A380819C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أميز قيمة كل رقم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4F565C42-9DD1-A29F-6779-E5E00862A9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64F897E-6E0C-4BEB-6C75-5F3509FB03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4832545"/>
              </p:ext>
            </p:extLst>
          </p:nvPr>
        </p:nvGraphicFramePr>
        <p:xfrm>
          <a:off x="736890" y="2827251"/>
          <a:ext cx="7430489" cy="9756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58478">
                  <a:extLst>
                    <a:ext uri="{9D8B030D-6E8A-4147-A177-3AD203B41FA5}">
                      <a16:colId xmlns:a16="http://schemas.microsoft.com/office/drawing/2014/main" val="3216127535"/>
                    </a:ext>
                  </a:extLst>
                </a:gridCol>
                <a:gridCol w="3739774">
                  <a:extLst>
                    <a:ext uri="{9D8B030D-6E8A-4147-A177-3AD203B41FA5}">
                      <a16:colId xmlns:a16="http://schemas.microsoft.com/office/drawing/2014/main" val="4057881107"/>
                    </a:ext>
                  </a:extLst>
                </a:gridCol>
                <a:gridCol w="932237">
                  <a:extLst>
                    <a:ext uri="{9D8B030D-6E8A-4147-A177-3AD203B41FA5}">
                      <a16:colId xmlns:a16="http://schemas.microsoft.com/office/drawing/2014/main" val="1862332052"/>
                    </a:ext>
                  </a:extLst>
                </a:gridCol>
              </a:tblGrid>
              <a:tr h="9756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06996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C949ED0D-07AB-9F08-D81A-BB64FBBEC4B6}"/>
              </a:ext>
            </a:extLst>
          </p:cNvPr>
          <p:cNvSpPr txBox="1"/>
          <p:nvPr/>
        </p:nvSpPr>
        <p:spPr>
          <a:xfrm>
            <a:off x="3723414" y="3010907"/>
            <a:ext cx="3377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3600" dirty="0"/>
              <a:t>.. وَحَداتٍ .. عَشَراتٍ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8B6253B-2DE2-51A5-3A3B-158183827C73}"/>
              </a:ext>
            </a:extLst>
          </p:cNvPr>
          <p:cNvSpPr txBox="1"/>
          <p:nvPr/>
        </p:nvSpPr>
        <p:spPr>
          <a:xfrm>
            <a:off x="899122" y="2898356"/>
            <a:ext cx="2596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/>
              <a:t>67</a:t>
            </a:r>
            <a:r>
              <a:rPr lang="fr-FR" sz="4800" dirty="0"/>
              <a:t> = </a:t>
            </a:r>
            <a:r>
              <a:rPr lang="ar-MA" sz="4800" dirty="0">
                <a:solidFill>
                  <a:srgbClr val="C00000"/>
                </a:solidFill>
              </a:rPr>
              <a:t>.</a:t>
            </a:r>
            <a:r>
              <a:rPr lang="fr-FR" sz="4800" dirty="0"/>
              <a:t> + </a:t>
            </a:r>
            <a:r>
              <a:rPr lang="ar-MA" sz="4800" dirty="0">
                <a:solidFill>
                  <a:srgbClr val="C00000"/>
                </a:solidFill>
              </a:rPr>
              <a:t>.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1EA4BFA-5609-FF83-9DA6-CF33E7B15603}"/>
              </a:ext>
            </a:extLst>
          </p:cNvPr>
          <p:cNvSpPr txBox="1"/>
          <p:nvPr/>
        </p:nvSpPr>
        <p:spPr>
          <a:xfrm>
            <a:off x="7328841" y="2918575"/>
            <a:ext cx="1086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/>
              <a:t>67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8639C54-7A7F-E109-95FE-B8C0226EBCBC}"/>
              </a:ext>
            </a:extLst>
          </p:cNvPr>
          <p:cNvSpPr txBox="1"/>
          <p:nvPr/>
        </p:nvSpPr>
        <p:spPr>
          <a:xfrm>
            <a:off x="6687578" y="2872288"/>
            <a:ext cx="37805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7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DB4B6A98-8EF2-BE90-5826-EB0554B028A9}"/>
              </a:ext>
            </a:extLst>
          </p:cNvPr>
          <p:cNvSpPr txBox="1"/>
          <p:nvPr/>
        </p:nvSpPr>
        <p:spPr>
          <a:xfrm>
            <a:off x="5004549" y="2872502"/>
            <a:ext cx="37805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6</a:t>
            </a:r>
            <a:endParaRPr lang="fr-FR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37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357C2-AABD-17EF-49A0-E64714C21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A357C3F-14DB-E939-14C7-30BB7C1987DB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فككوا على الألواح  العدد 67 إلى وحدات و عشرات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49919A-7110-BA27-31E7-1F6A85D517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BA894C0-EF42-1815-ADDE-C9537AC72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DDB5ABE-E5C7-113F-1557-3E25B418641A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CF8CF53-DE2E-976C-0B24-8B5C43322092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رقمي الوحدات و العشرات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9DDBB936-CA49-AB66-3C98-9CCDEDB0B3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076AEC8-AC83-DA91-AE02-89EA35F85030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C07AB649-CA82-50BE-B065-8CDC1D1F1112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أفكك العدد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E9F8E612-6F59-D18A-4C5C-9C97F4550C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C86FD06-0E32-8744-7891-446B2B7A99BE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092340C-A11D-C922-8598-0F3AF0A2A1F0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أميز قيمة كل رقم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0DAF79D2-0A64-E615-927A-0CEE40B5AE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7F563744-2136-B986-6746-510AD9289B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1353922"/>
              </p:ext>
            </p:extLst>
          </p:nvPr>
        </p:nvGraphicFramePr>
        <p:xfrm>
          <a:off x="736890" y="2827251"/>
          <a:ext cx="7430489" cy="9756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58478">
                  <a:extLst>
                    <a:ext uri="{9D8B030D-6E8A-4147-A177-3AD203B41FA5}">
                      <a16:colId xmlns:a16="http://schemas.microsoft.com/office/drawing/2014/main" val="3216127535"/>
                    </a:ext>
                  </a:extLst>
                </a:gridCol>
                <a:gridCol w="3739774">
                  <a:extLst>
                    <a:ext uri="{9D8B030D-6E8A-4147-A177-3AD203B41FA5}">
                      <a16:colId xmlns:a16="http://schemas.microsoft.com/office/drawing/2014/main" val="4057881107"/>
                    </a:ext>
                  </a:extLst>
                </a:gridCol>
                <a:gridCol w="932237">
                  <a:extLst>
                    <a:ext uri="{9D8B030D-6E8A-4147-A177-3AD203B41FA5}">
                      <a16:colId xmlns:a16="http://schemas.microsoft.com/office/drawing/2014/main" val="1862332052"/>
                    </a:ext>
                  </a:extLst>
                </a:gridCol>
              </a:tblGrid>
              <a:tr h="9756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06996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7492DD1C-75D0-682E-67C7-3AB50C5F2C27}"/>
              </a:ext>
            </a:extLst>
          </p:cNvPr>
          <p:cNvSpPr txBox="1"/>
          <p:nvPr/>
        </p:nvSpPr>
        <p:spPr>
          <a:xfrm>
            <a:off x="3723414" y="3010907"/>
            <a:ext cx="3377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3600" dirty="0"/>
              <a:t>.. وَحَداتٍ .. عَشَراتٍ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84A3781-1B73-1CAC-1B77-32A7DD5A63D6}"/>
              </a:ext>
            </a:extLst>
          </p:cNvPr>
          <p:cNvSpPr txBox="1"/>
          <p:nvPr/>
        </p:nvSpPr>
        <p:spPr>
          <a:xfrm>
            <a:off x="899122" y="2898356"/>
            <a:ext cx="2596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/>
              <a:t>67</a:t>
            </a:r>
            <a:r>
              <a:rPr lang="fr-FR" sz="4800" dirty="0"/>
              <a:t> = </a:t>
            </a:r>
            <a:r>
              <a:rPr lang="ar-MA" sz="4800" dirty="0">
                <a:solidFill>
                  <a:srgbClr val="C00000"/>
                </a:solidFill>
              </a:rPr>
              <a:t>.</a:t>
            </a:r>
            <a:r>
              <a:rPr lang="fr-FR" sz="4800" dirty="0"/>
              <a:t> + </a:t>
            </a:r>
            <a:r>
              <a:rPr lang="ar-MA" sz="4800" dirty="0">
                <a:solidFill>
                  <a:srgbClr val="C00000"/>
                </a:solidFill>
              </a:rPr>
              <a:t>.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BB589F1-B9B2-A5E1-66DF-BC0169218155}"/>
              </a:ext>
            </a:extLst>
          </p:cNvPr>
          <p:cNvSpPr txBox="1"/>
          <p:nvPr/>
        </p:nvSpPr>
        <p:spPr>
          <a:xfrm>
            <a:off x="7328841" y="2918575"/>
            <a:ext cx="1086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/>
              <a:t>67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3ADFB58-B6EF-2ED2-F757-14899014091D}"/>
              </a:ext>
            </a:extLst>
          </p:cNvPr>
          <p:cNvSpPr txBox="1"/>
          <p:nvPr/>
        </p:nvSpPr>
        <p:spPr>
          <a:xfrm>
            <a:off x="6687578" y="2872288"/>
            <a:ext cx="37805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7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CB18D5E-50C4-9842-F95A-3957183867DC}"/>
              </a:ext>
            </a:extLst>
          </p:cNvPr>
          <p:cNvSpPr txBox="1"/>
          <p:nvPr/>
        </p:nvSpPr>
        <p:spPr>
          <a:xfrm>
            <a:off x="5004549" y="2872502"/>
            <a:ext cx="37805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6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31" name="Flèche : haut 30">
            <a:extLst>
              <a:ext uri="{FF2B5EF4-FFF2-40B4-BE49-F238E27FC236}">
                <a16:creationId xmlns:a16="http://schemas.microsoft.com/office/drawing/2014/main" id="{53DA5F67-B5F1-E14A-3B76-99D3618BAD42}"/>
              </a:ext>
            </a:extLst>
          </p:cNvPr>
          <p:cNvSpPr/>
          <p:nvPr/>
        </p:nvSpPr>
        <p:spPr>
          <a:xfrm>
            <a:off x="2147487" y="3874042"/>
            <a:ext cx="575187" cy="888509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25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A8C1C-40F4-4073-49F0-EDDAC5536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F0AA13C-C9F6-EA9E-3C7A-F35CBC070BC3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809CDF6-ABA4-A166-93AF-9A0A3721D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082F73E-E741-B943-180D-E3927972104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982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641E7-681B-CFF2-02B5-03F434930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050FA41-FFEC-2ABF-DD7E-DD0D690C8C0E}"/>
              </a:ext>
            </a:extLst>
          </p:cNvPr>
          <p:cNvSpPr txBox="1"/>
          <p:nvPr/>
        </p:nvSpPr>
        <p:spPr>
          <a:xfrm>
            <a:off x="101600" y="731509"/>
            <a:ext cx="7430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لدينا 6 عشرات أي 60 نكتب 60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7 وحدات أي 7 نكتب 7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473E5C-D3DD-7345-DF17-7B4A8C6DF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5577C9E-014C-460C-02D5-DCC4ADE2D018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3B2C84AE-5B7B-CCA5-EC6D-21FB0EDC1C37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رقمي الوحدات و العشرات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62260654-99EE-3D63-A23E-09AEF7C1DB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27E4D5D-3288-16C0-3D1E-9F83C34A85A5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27BA8855-C265-5B54-CDA1-26B2B2ACB7D6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أفكك العدد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55A031C6-E505-B344-C96F-7B9BF234E9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FFA1EA6-AB42-1EFC-CBE2-E38C50B15131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A4B44BC-EF5A-7DD8-1D3C-D2542256D16F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أميز قيمة كل رقم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D6EB1F11-CB78-E0EB-A080-05E7EDAFE2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5C21985E-BB98-30A1-538D-5819E8FE5B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5431002"/>
              </p:ext>
            </p:extLst>
          </p:nvPr>
        </p:nvGraphicFramePr>
        <p:xfrm>
          <a:off x="736890" y="2827251"/>
          <a:ext cx="7430489" cy="9756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58478">
                  <a:extLst>
                    <a:ext uri="{9D8B030D-6E8A-4147-A177-3AD203B41FA5}">
                      <a16:colId xmlns:a16="http://schemas.microsoft.com/office/drawing/2014/main" val="3216127535"/>
                    </a:ext>
                  </a:extLst>
                </a:gridCol>
                <a:gridCol w="3739774">
                  <a:extLst>
                    <a:ext uri="{9D8B030D-6E8A-4147-A177-3AD203B41FA5}">
                      <a16:colId xmlns:a16="http://schemas.microsoft.com/office/drawing/2014/main" val="4057881107"/>
                    </a:ext>
                  </a:extLst>
                </a:gridCol>
                <a:gridCol w="932237">
                  <a:extLst>
                    <a:ext uri="{9D8B030D-6E8A-4147-A177-3AD203B41FA5}">
                      <a16:colId xmlns:a16="http://schemas.microsoft.com/office/drawing/2014/main" val="1862332052"/>
                    </a:ext>
                  </a:extLst>
                </a:gridCol>
              </a:tblGrid>
              <a:tr h="9756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06996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E3151350-B2D3-DA38-F9FE-C05E62BA233C}"/>
              </a:ext>
            </a:extLst>
          </p:cNvPr>
          <p:cNvSpPr txBox="1"/>
          <p:nvPr/>
        </p:nvSpPr>
        <p:spPr>
          <a:xfrm>
            <a:off x="3723414" y="3010907"/>
            <a:ext cx="3377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3600" dirty="0"/>
              <a:t>.. وَحَداتٍ .. عَشَراتٍ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927DF57-64B0-43DF-7D70-885D61F75EA3}"/>
              </a:ext>
            </a:extLst>
          </p:cNvPr>
          <p:cNvSpPr txBox="1"/>
          <p:nvPr/>
        </p:nvSpPr>
        <p:spPr>
          <a:xfrm>
            <a:off x="683795" y="2872288"/>
            <a:ext cx="27891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/>
              <a:t>67</a:t>
            </a:r>
            <a:r>
              <a:rPr lang="fr-FR" sz="4800" dirty="0"/>
              <a:t> = </a:t>
            </a:r>
            <a:r>
              <a:rPr lang="ar-MA" sz="4800" dirty="0"/>
              <a:t>    </a:t>
            </a:r>
            <a:r>
              <a:rPr lang="fr-FR" sz="4800" dirty="0"/>
              <a:t>+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E79F67E-97C0-ADE3-788D-9D6A7A30799E}"/>
              </a:ext>
            </a:extLst>
          </p:cNvPr>
          <p:cNvSpPr txBox="1"/>
          <p:nvPr/>
        </p:nvSpPr>
        <p:spPr>
          <a:xfrm>
            <a:off x="7328841" y="2918575"/>
            <a:ext cx="1086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/>
              <a:t>67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DE5103F-A35C-356D-B149-8E5F78295022}"/>
              </a:ext>
            </a:extLst>
          </p:cNvPr>
          <p:cNvSpPr txBox="1"/>
          <p:nvPr/>
        </p:nvSpPr>
        <p:spPr>
          <a:xfrm>
            <a:off x="6687578" y="2872288"/>
            <a:ext cx="37805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chemeClr val="accent1"/>
                </a:solidFill>
              </a:rPr>
              <a:t>7</a:t>
            </a:r>
            <a:endParaRPr lang="fr-FR" sz="4800" dirty="0">
              <a:solidFill>
                <a:schemeClr val="accent1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26456CC-9152-224A-3443-05BB3027DCC6}"/>
              </a:ext>
            </a:extLst>
          </p:cNvPr>
          <p:cNvSpPr txBox="1"/>
          <p:nvPr/>
        </p:nvSpPr>
        <p:spPr>
          <a:xfrm>
            <a:off x="5004549" y="2872502"/>
            <a:ext cx="37805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chemeClr val="accent1"/>
                </a:solidFill>
              </a:rPr>
              <a:t>6</a:t>
            </a:r>
            <a:endParaRPr lang="fr-FR" sz="4800" dirty="0">
              <a:solidFill>
                <a:schemeClr val="accent1"/>
              </a:solidFill>
            </a:endParaRPr>
          </a:p>
        </p:txBody>
      </p:sp>
      <p:sp>
        <p:nvSpPr>
          <p:cNvPr id="31" name="Flèche : haut 30">
            <a:extLst>
              <a:ext uri="{FF2B5EF4-FFF2-40B4-BE49-F238E27FC236}">
                <a16:creationId xmlns:a16="http://schemas.microsoft.com/office/drawing/2014/main" id="{41000B6E-EF26-FA46-21C6-CC6983D744B8}"/>
              </a:ext>
            </a:extLst>
          </p:cNvPr>
          <p:cNvSpPr/>
          <p:nvPr/>
        </p:nvSpPr>
        <p:spPr>
          <a:xfrm>
            <a:off x="2147487" y="3874042"/>
            <a:ext cx="575187" cy="888509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DF654D1-6C8F-BB6A-712E-A4F2F838CE82}"/>
              </a:ext>
            </a:extLst>
          </p:cNvPr>
          <p:cNvSpPr txBox="1"/>
          <p:nvPr/>
        </p:nvSpPr>
        <p:spPr>
          <a:xfrm>
            <a:off x="1777181" y="2864444"/>
            <a:ext cx="988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60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8202E4BF-B5BD-9728-AF35-D9A99EDC5757}"/>
              </a:ext>
            </a:extLst>
          </p:cNvPr>
          <p:cNvSpPr txBox="1"/>
          <p:nvPr/>
        </p:nvSpPr>
        <p:spPr>
          <a:xfrm>
            <a:off x="2735238" y="2864444"/>
            <a:ext cx="988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7</a:t>
            </a:r>
            <a:endParaRPr lang="fr-FR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23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3" grpId="0"/>
      <p:bldP spid="3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0AE04-E694-C068-E2A3-F89F3B02C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C2BF1-5965-B5C1-10CD-CFAFB6EFB71E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حددوا وحدات وعشرات العدد 43 ثم فككوه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B1AD68-885D-8B9C-6FC0-67462CAF7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0F7C25E-C675-201C-E8C0-D9BBB057D2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8487690"/>
              </p:ext>
            </p:extLst>
          </p:nvPr>
        </p:nvGraphicFramePr>
        <p:xfrm>
          <a:off x="736890" y="2827251"/>
          <a:ext cx="7430489" cy="9756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58478">
                  <a:extLst>
                    <a:ext uri="{9D8B030D-6E8A-4147-A177-3AD203B41FA5}">
                      <a16:colId xmlns:a16="http://schemas.microsoft.com/office/drawing/2014/main" val="3216127535"/>
                    </a:ext>
                  </a:extLst>
                </a:gridCol>
                <a:gridCol w="3739774">
                  <a:extLst>
                    <a:ext uri="{9D8B030D-6E8A-4147-A177-3AD203B41FA5}">
                      <a16:colId xmlns:a16="http://schemas.microsoft.com/office/drawing/2014/main" val="4057881107"/>
                    </a:ext>
                  </a:extLst>
                </a:gridCol>
                <a:gridCol w="932237">
                  <a:extLst>
                    <a:ext uri="{9D8B030D-6E8A-4147-A177-3AD203B41FA5}">
                      <a16:colId xmlns:a16="http://schemas.microsoft.com/office/drawing/2014/main" val="1862332052"/>
                    </a:ext>
                  </a:extLst>
                </a:gridCol>
              </a:tblGrid>
              <a:tr h="9756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06996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6CA74C4E-3E88-59F2-B803-0F43A93EDC96}"/>
              </a:ext>
            </a:extLst>
          </p:cNvPr>
          <p:cNvSpPr txBox="1"/>
          <p:nvPr/>
        </p:nvSpPr>
        <p:spPr>
          <a:xfrm>
            <a:off x="3723414" y="3010907"/>
            <a:ext cx="3377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3600" dirty="0"/>
              <a:t>.. وَحَداتٍ .. عَشَراتٍ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020FC08-57D2-05CA-7123-E45008B8A5D7}"/>
              </a:ext>
            </a:extLst>
          </p:cNvPr>
          <p:cNvSpPr txBox="1"/>
          <p:nvPr/>
        </p:nvSpPr>
        <p:spPr>
          <a:xfrm>
            <a:off x="899122" y="2898356"/>
            <a:ext cx="2596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/>
              <a:t>43</a:t>
            </a:r>
            <a:r>
              <a:rPr lang="fr-FR" sz="4800" dirty="0"/>
              <a:t> = </a:t>
            </a:r>
            <a:r>
              <a:rPr lang="ar-MA" sz="4800" dirty="0">
                <a:solidFill>
                  <a:srgbClr val="C00000"/>
                </a:solidFill>
              </a:rPr>
              <a:t>.</a:t>
            </a:r>
            <a:r>
              <a:rPr lang="fr-FR" sz="4800" dirty="0"/>
              <a:t> + </a:t>
            </a:r>
            <a:r>
              <a:rPr lang="ar-MA" sz="4800" dirty="0">
                <a:solidFill>
                  <a:srgbClr val="C00000"/>
                </a:solidFill>
              </a:rPr>
              <a:t>.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C6B4F3E-CD78-985D-B896-1DA59C6B3FD3}"/>
              </a:ext>
            </a:extLst>
          </p:cNvPr>
          <p:cNvSpPr txBox="1"/>
          <p:nvPr/>
        </p:nvSpPr>
        <p:spPr>
          <a:xfrm>
            <a:off x="7328841" y="2918575"/>
            <a:ext cx="1086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/>
              <a:t>43</a:t>
            </a:r>
            <a:endParaRPr lang="fr-FR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20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8D307-32E2-EA20-E94F-09C8B289A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D4EAB7E-3160-C990-BC88-8FBEC191B1E4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63E0B8-9350-9D21-BA4D-184CB0FBB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013DFA-7404-4FA9-0C8B-CB97CC7DD5B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66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64B7D-30B7-942C-A595-B59459F9A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A53CD83-0EB5-2A3C-0661-B7CADB512FE6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:، 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CE5501-900D-A0DC-EA2F-C486E7453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2DEF875-28B4-DA82-A70A-21E03979FD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2641213"/>
              </p:ext>
            </p:extLst>
          </p:nvPr>
        </p:nvGraphicFramePr>
        <p:xfrm>
          <a:off x="814389" y="2826011"/>
          <a:ext cx="7430489" cy="9756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58478">
                  <a:extLst>
                    <a:ext uri="{9D8B030D-6E8A-4147-A177-3AD203B41FA5}">
                      <a16:colId xmlns:a16="http://schemas.microsoft.com/office/drawing/2014/main" val="3216127535"/>
                    </a:ext>
                  </a:extLst>
                </a:gridCol>
                <a:gridCol w="3739774">
                  <a:extLst>
                    <a:ext uri="{9D8B030D-6E8A-4147-A177-3AD203B41FA5}">
                      <a16:colId xmlns:a16="http://schemas.microsoft.com/office/drawing/2014/main" val="4057881107"/>
                    </a:ext>
                  </a:extLst>
                </a:gridCol>
                <a:gridCol w="932237">
                  <a:extLst>
                    <a:ext uri="{9D8B030D-6E8A-4147-A177-3AD203B41FA5}">
                      <a16:colId xmlns:a16="http://schemas.microsoft.com/office/drawing/2014/main" val="1862332052"/>
                    </a:ext>
                  </a:extLst>
                </a:gridCol>
              </a:tblGrid>
              <a:tr h="9756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06996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A2BD71D3-A134-3949-C81E-1E427CBAA654}"/>
              </a:ext>
            </a:extLst>
          </p:cNvPr>
          <p:cNvSpPr txBox="1"/>
          <p:nvPr/>
        </p:nvSpPr>
        <p:spPr>
          <a:xfrm>
            <a:off x="3723414" y="3010907"/>
            <a:ext cx="3377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3600" dirty="0"/>
              <a:t>.. وَحَداتٍ .. عَشَراتٍ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5DD69CC-0E6A-C993-C18E-663AB0ADEA74}"/>
              </a:ext>
            </a:extLst>
          </p:cNvPr>
          <p:cNvSpPr txBox="1"/>
          <p:nvPr/>
        </p:nvSpPr>
        <p:spPr>
          <a:xfrm>
            <a:off x="899122" y="2898356"/>
            <a:ext cx="2596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/>
              <a:t>43</a:t>
            </a:r>
            <a:r>
              <a:rPr lang="fr-FR" sz="4800" dirty="0"/>
              <a:t> = </a:t>
            </a:r>
            <a:r>
              <a:rPr lang="ar-MA" sz="4800" dirty="0"/>
              <a:t>    </a:t>
            </a:r>
            <a:r>
              <a:rPr lang="fr-FR" sz="4800" dirty="0"/>
              <a:t>+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CA26BB1-FFED-D885-2E09-59A096AEE81B}"/>
              </a:ext>
            </a:extLst>
          </p:cNvPr>
          <p:cNvSpPr txBox="1"/>
          <p:nvPr/>
        </p:nvSpPr>
        <p:spPr>
          <a:xfrm>
            <a:off x="7328841" y="2918575"/>
            <a:ext cx="1086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/>
              <a:t>43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9370E6E-41A3-24C8-6632-532D2BCA1B9D}"/>
              </a:ext>
            </a:extLst>
          </p:cNvPr>
          <p:cNvSpPr txBox="1"/>
          <p:nvPr/>
        </p:nvSpPr>
        <p:spPr>
          <a:xfrm>
            <a:off x="6687578" y="2872395"/>
            <a:ext cx="37805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3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00CD581-2483-0441-A16A-8F345BA1CEA0}"/>
              </a:ext>
            </a:extLst>
          </p:cNvPr>
          <p:cNvSpPr txBox="1"/>
          <p:nvPr/>
        </p:nvSpPr>
        <p:spPr>
          <a:xfrm>
            <a:off x="5004549" y="2872395"/>
            <a:ext cx="37805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4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463871C-0A05-7B3B-56D4-441EE0321A5F}"/>
              </a:ext>
            </a:extLst>
          </p:cNvPr>
          <p:cNvSpPr txBox="1"/>
          <p:nvPr/>
        </p:nvSpPr>
        <p:spPr>
          <a:xfrm>
            <a:off x="1980648" y="2884420"/>
            <a:ext cx="988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40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EE5F144-BAAC-0B95-C5BF-94B62B5027D9}"/>
              </a:ext>
            </a:extLst>
          </p:cNvPr>
          <p:cNvSpPr txBox="1"/>
          <p:nvPr/>
        </p:nvSpPr>
        <p:spPr>
          <a:xfrm>
            <a:off x="3018859" y="2884420"/>
            <a:ext cx="988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3</a:t>
            </a:r>
            <a:endParaRPr lang="fr-FR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7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DF7B1-C425-F05A-9F2F-C68EE8578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5D0938E-9490-1646-A674-94916CEB5236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حددوا وحدات وعشرات العدد ثم فككوه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7C1DB69-FC44-5350-5CD3-D2558C0FE1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B6166B9-9606-9A6E-284D-46C0EED0046E}"/>
              </a:ext>
            </a:extLst>
          </p:cNvPr>
          <p:cNvGraphicFramePr>
            <a:graphicFrameLocks noGrp="1"/>
          </p:cNvGraphicFramePr>
          <p:nvPr/>
        </p:nvGraphicFramePr>
        <p:xfrm>
          <a:off x="736890" y="2827251"/>
          <a:ext cx="7430489" cy="9756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58478">
                  <a:extLst>
                    <a:ext uri="{9D8B030D-6E8A-4147-A177-3AD203B41FA5}">
                      <a16:colId xmlns:a16="http://schemas.microsoft.com/office/drawing/2014/main" val="3216127535"/>
                    </a:ext>
                  </a:extLst>
                </a:gridCol>
                <a:gridCol w="3739774">
                  <a:extLst>
                    <a:ext uri="{9D8B030D-6E8A-4147-A177-3AD203B41FA5}">
                      <a16:colId xmlns:a16="http://schemas.microsoft.com/office/drawing/2014/main" val="4057881107"/>
                    </a:ext>
                  </a:extLst>
                </a:gridCol>
                <a:gridCol w="932237">
                  <a:extLst>
                    <a:ext uri="{9D8B030D-6E8A-4147-A177-3AD203B41FA5}">
                      <a16:colId xmlns:a16="http://schemas.microsoft.com/office/drawing/2014/main" val="1862332052"/>
                    </a:ext>
                  </a:extLst>
                </a:gridCol>
              </a:tblGrid>
              <a:tr h="9756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06996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A5195DFE-A6CC-0FEB-8A95-26F195431F51}"/>
              </a:ext>
            </a:extLst>
          </p:cNvPr>
          <p:cNvSpPr txBox="1"/>
          <p:nvPr/>
        </p:nvSpPr>
        <p:spPr>
          <a:xfrm>
            <a:off x="3723414" y="3010907"/>
            <a:ext cx="3377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3600" dirty="0"/>
              <a:t>.. وَحَداتٍ .. عَشَراتٍ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FCCC482-6991-AA98-00DC-5FBABFFFF87F}"/>
              </a:ext>
            </a:extLst>
          </p:cNvPr>
          <p:cNvSpPr txBox="1"/>
          <p:nvPr/>
        </p:nvSpPr>
        <p:spPr>
          <a:xfrm>
            <a:off x="899122" y="2898356"/>
            <a:ext cx="2596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/>
              <a:t>34</a:t>
            </a:r>
            <a:r>
              <a:rPr lang="fr-FR" sz="4800" dirty="0"/>
              <a:t> = </a:t>
            </a:r>
            <a:r>
              <a:rPr lang="ar-MA" sz="4800" dirty="0">
                <a:solidFill>
                  <a:srgbClr val="C00000"/>
                </a:solidFill>
              </a:rPr>
              <a:t>.</a:t>
            </a:r>
            <a:r>
              <a:rPr lang="fr-FR" sz="4800" dirty="0"/>
              <a:t> + </a:t>
            </a:r>
            <a:r>
              <a:rPr lang="ar-MA" sz="4800" dirty="0">
                <a:solidFill>
                  <a:srgbClr val="C00000"/>
                </a:solidFill>
              </a:rPr>
              <a:t>.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45ACDC-A2A6-07E9-A263-E5F34C180A81}"/>
              </a:ext>
            </a:extLst>
          </p:cNvPr>
          <p:cNvSpPr txBox="1"/>
          <p:nvPr/>
        </p:nvSpPr>
        <p:spPr>
          <a:xfrm>
            <a:off x="7328841" y="2918575"/>
            <a:ext cx="1086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/>
              <a:t>34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7117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0476A2-7763-C798-845A-E88B29B8E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3F3D658-AF53-9919-F026-B98744A0F0E7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DED4AC8-903B-5F54-479B-8ACB15002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F591456-E012-3028-8062-2142F5FD68A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756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17F07-0A18-E379-9BAD-25C138C30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F8987F5-360D-0F3D-15F3-23DCC6B84220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:، 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3CC21C1-FC91-3F9D-9F01-F5C3219D68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77ADC0A-5E03-0142-5419-5DB27212212E}"/>
              </a:ext>
            </a:extLst>
          </p:cNvPr>
          <p:cNvGraphicFramePr>
            <a:graphicFrameLocks noGrp="1"/>
          </p:cNvGraphicFramePr>
          <p:nvPr/>
        </p:nvGraphicFramePr>
        <p:xfrm>
          <a:off x="814389" y="2826011"/>
          <a:ext cx="7430489" cy="9756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58478">
                  <a:extLst>
                    <a:ext uri="{9D8B030D-6E8A-4147-A177-3AD203B41FA5}">
                      <a16:colId xmlns:a16="http://schemas.microsoft.com/office/drawing/2014/main" val="3216127535"/>
                    </a:ext>
                  </a:extLst>
                </a:gridCol>
                <a:gridCol w="3739774">
                  <a:extLst>
                    <a:ext uri="{9D8B030D-6E8A-4147-A177-3AD203B41FA5}">
                      <a16:colId xmlns:a16="http://schemas.microsoft.com/office/drawing/2014/main" val="4057881107"/>
                    </a:ext>
                  </a:extLst>
                </a:gridCol>
                <a:gridCol w="932237">
                  <a:extLst>
                    <a:ext uri="{9D8B030D-6E8A-4147-A177-3AD203B41FA5}">
                      <a16:colId xmlns:a16="http://schemas.microsoft.com/office/drawing/2014/main" val="1862332052"/>
                    </a:ext>
                  </a:extLst>
                </a:gridCol>
              </a:tblGrid>
              <a:tr h="9756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06996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CA0F9354-5D4A-B6A1-3A8B-0EDFA888E9AE}"/>
              </a:ext>
            </a:extLst>
          </p:cNvPr>
          <p:cNvSpPr txBox="1"/>
          <p:nvPr/>
        </p:nvSpPr>
        <p:spPr>
          <a:xfrm>
            <a:off x="3723414" y="3010907"/>
            <a:ext cx="3377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3600" dirty="0"/>
              <a:t>.. وَحَداتٍ .. عَشَراتٍ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FED2572-E267-E0A4-E2EB-F158982BC3DC}"/>
              </a:ext>
            </a:extLst>
          </p:cNvPr>
          <p:cNvSpPr txBox="1"/>
          <p:nvPr/>
        </p:nvSpPr>
        <p:spPr>
          <a:xfrm>
            <a:off x="899122" y="2898356"/>
            <a:ext cx="2596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/>
              <a:t>34</a:t>
            </a:r>
            <a:r>
              <a:rPr lang="fr-FR" sz="4800" dirty="0"/>
              <a:t> = </a:t>
            </a:r>
            <a:r>
              <a:rPr lang="ar-MA" sz="4800" dirty="0"/>
              <a:t>    </a:t>
            </a:r>
            <a:r>
              <a:rPr lang="fr-FR" sz="4800" dirty="0"/>
              <a:t>+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7F5CF31-9538-37AB-2F19-7089DE85B435}"/>
              </a:ext>
            </a:extLst>
          </p:cNvPr>
          <p:cNvSpPr txBox="1"/>
          <p:nvPr/>
        </p:nvSpPr>
        <p:spPr>
          <a:xfrm>
            <a:off x="7328841" y="2918575"/>
            <a:ext cx="1086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/>
              <a:t>34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48FD857-9E4C-4BAE-268E-1CC209BF5C29}"/>
              </a:ext>
            </a:extLst>
          </p:cNvPr>
          <p:cNvSpPr txBox="1"/>
          <p:nvPr/>
        </p:nvSpPr>
        <p:spPr>
          <a:xfrm>
            <a:off x="6687578" y="2884420"/>
            <a:ext cx="37805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4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9B2A800-45DB-7F09-461B-72696F520D35}"/>
              </a:ext>
            </a:extLst>
          </p:cNvPr>
          <p:cNvSpPr txBox="1"/>
          <p:nvPr/>
        </p:nvSpPr>
        <p:spPr>
          <a:xfrm>
            <a:off x="5004549" y="2884420"/>
            <a:ext cx="37805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3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5CF6B71-6298-F016-E315-6182FCC400B6}"/>
              </a:ext>
            </a:extLst>
          </p:cNvPr>
          <p:cNvSpPr txBox="1"/>
          <p:nvPr/>
        </p:nvSpPr>
        <p:spPr>
          <a:xfrm>
            <a:off x="1980648" y="2884420"/>
            <a:ext cx="988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30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BFEF31C-620B-A09D-18E9-99B85B989B1B}"/>
              </a:ext>
            </a:extLst>
          </p:cNvPr>
          <p:cNvSpPr txBox="1"/>
          <p:nvPr/>
        </p:nvSpPr>
        <p:spPr>
          <a:xfrm>
            <a:off x="3018859" y="2884420"/>
            <a:ext cx="988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4</a:t>
            </a:r>
            <a:endParaRPr lang="fr-FR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3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51 سنطبق ما تعلمناه  في  النشاط رقم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4F5AE68-10E9-FD96-3C07-2AC74E7EE396}"/>
              </a:ext>
            </a:extLst>
          </p:cNvPr>
          <p:cNvGrpSpPr/>
          <p:nvPr/>
        </p:nvGrpSpPr>
        <p:grpSpPr>
          <a:xfrm>
            <a:off x="1671152" y="2027029"/>
            <a:ext cx="5801695" cy="3944373"/>
            <a:chOff x="1934866" y="2619272"/>
            <a:chExt cx="5274268" cy="358579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87B99FF-BAF1-991A-149C-285FD8600F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89572" y="2619272"/>
              <a:ext cx="2619562" cy="3585794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6C3A65C-FF8C-4E29-F519-547036D28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34866" y="2619272"/>
              <a:ext cx="2619562" cy="3585794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1671152" y="2313477"/>
            <a:ext cx="2775515" cy="1269242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487874B-241B-5A91-9363-4A818289EE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951" y="2440477"/>
            <a:ext cx="5660751" cy="230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5966" y="3438376"/>
            <a:ext cx="1854068" cy="185406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C6C064-CF4B-5FBC-9790-C94398EA9CB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382"/>
          <a:stretch>
            <a:fillRect/>
          </a:stretch>
        </p:blipFill>
        <p:spPr>
          <a:xfrm>
            <a:off x="528918" y="2362200"/>
            <a:ext cx="5583946" cy="306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60E48-CF6B-E3A1-37B8-4D1273B40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8ECD1C-5B97-62D6-588C-D794A295FCAF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 المتعلمين للقيام إلى السبورة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6CB7E0-D93A-0580-27DB-C7514BD2AE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56F81EC-19D9-12FF-2187-B3A5E34C0A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271" y="2338902"/>
            <a:ext cx="7534460" cy="307046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08F783E-3C02-85C8-EDC1-99C59FE42A5D}"/>
              </a:ext>
            </a:extLst>
          </p:cNvPr>
          <p:cNvSpPr txBox="1"/>
          <p:nvPr/>
        </p:nvSpPr>
        <p:spPr>
          <a:xfrm>
            <a:off x="1283110" y="3473244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26CDCB4-DA5E-094E-74EA-DD5289CC1BEF}"/>
              </a:ext>
            </a:extLst>
          </p:cNvPr>
          <p:cNvSpPr txBox="1"/>
          <p:nvPr/>
        </p:nvSpPr>
        <p:spPr>
          <a:xfrm>
            <a:off x="5683046" y="3473244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710485A-216E-0DA8-A5FD-B805CEA5E862}"/>
              </a:ext>
            </a:extLst>
          </p:cNvPr>
          <p:cNvSpPr txBox="1"/>
          <p:nvPr/>
        </p:nvSpPr>
        <p:spPr>
          <a:xfrm>
            <a:off x="4572000" y="3473244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1F9CF60-0DB2-2E3A-1668-FBE3D61C8B40}"/>
              </a:ext>
            </a:extLst>
          </p:cNvPr>
          <p:cNvSpPr txBox="1"/>
          <p:nvPr/>
        </p:nvSpPr>
        <p:spPr>
          <a:xfrm>
            <a:off x="2069691" y="3475457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849BF96-244C-7621-B316-BF40070DDD38}"/>
              </a:ext>
            </a:extLst>
          </p:cNvPr>
          <p:cNvSpPr txBox="1"/>
          <p:nvPr/>
        </p:nvSpPr>
        <p:spPr>
          <a:xfrm>
            <a:off x="5683046" y="3994334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1CCDAE6-FC10-1297-131F-F269B30EA441}"/>
              </a:ext>
            </a:extLst>
          </p:cNvPr>
          <p:cNvSpPr txBox="1"/>
          <p:nvPr/>
        </p:nvSpPr>
        <p:spPr>
          <a:xfrm>
            <a:off x="4542504" y="3994334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539A3F7-F5C5-3150-144A-1775DD177C24}"/>
              </a:ext>
            </a:extLst>
          </p:cNvPr>
          <p:cNvSpPr txBox="1"/>
          <p:nvPr/>
        </p:nvSpPr>
        <p:spPr>
          <a:xfrm>
            <a:off x="1283111" y="3979585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4C8A452-25AA-C71B-A7D7-B38CFA02303D}"/>
              </a:ext>
            </a:extLst>
          </p:cNvPr>
          <p:cNvSpPr txBox="1"/>
          <p:nvPr/>
        </p:nvSpPr>
        <p:spPr>
          <a:xfrm>
            <a:off x="2099187" y="3994334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BEEAAD3-C8BC-4878-F68D-7A926D061B45}"/>
              </a:ext>
            </a:extLst>
          </p:cNvPr>
          <p:cNvSpPr txBox="1"/>
          <p:nvPr/>
        </p:nvSpPr>
        <p:spPr>
          <a:xfrm>
            <a:off x="5687963" y="4515424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4582AB9-4512-3A92-D2F0-FA71DCF61B18}"/>
              </a:ext>
            </a:extLst>
          </p:cNvPr>
          <p:cNvSpPr txBox="1"/>
          <p:nvPr/>
        </p:nvSpPr>
        <p:spPr>
          <a:xfrm>
            <a:off x="4572000" y="4515423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4DACBD5-E40F-29F1-8ED8-8F4C16596E97}"/>
              </a:ext>
            </a:extLst>
          </p:cNvPr>
          <p:cNvSpPr txBox="1"/>
          <p:nvPr/>
        </p:nvSpPr>
        <p:spPr>
          <a:xfrm>
            <a:off x="1278192" y="4486734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13A533B-3B05-9096-5A22-C16522411C9E}"/>
              </a:ext>
            </a:extLst>
          </p:cNvPr>
          <p:cNvSpPr txBox="1"/>
          <p:nvPr/>
        </p:nvSpPr>
        <p:spPr>
          <a:xfrm>
            <a:off x="2069691" y="4479626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18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/>
      <p:bldP spid="12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75120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  <a:endParaRPr kumimoji="0" lang="ar-MA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B4725BF-0505-B52E-4C3F-7586A6D81A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271" y="2338902"/>
            <a:ext cx="7534460" cy="307046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6AE04A-8D62-7B55-5E09-B03612A20145}"/>
              </a:ext>
            </a:extLst>
          </p:cNvPr>
          <p:cNvSpPr txBox="1"/>
          <p:nvPr/>
        </p:nvSpPr>
        <p:spPr>
          <a:xfrm>
            <a:off x="1283110" y="3473244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DD332E-A1EA-73F9-89B0-D1FED5B02F5C}"/>
              </a:ext>
            </a:extLst>
          </p:cNvPr>
          <p:cNvSpPr txBox="1"/>
          <p:nvPr/>
        </p:nvSpPr>
        <p:spPr>
          <a:xfrm>
            <a:off x="5683046" y="3473244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781EC02-AC38-3B0C-D860-8FFF0A1DAF03}"/>
              </a:ext>
            </a:extLst>
          </p:cNvPr>
          <p:cNvSpPr txBox="1"/>
          <p:nvPr/>
        </p:nvSpPr>
        <p:spPr>
          <a:xfrm>
            <a:off x="4572000" y="3473244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046812A-97E9-0EF1-40C3-E24B1B519D8A}"/>
              </a:ext>
            </a:extLst>
          </p:cNvPr>
          <p:cNvSpPr txBox="1"/>
          <p:nvPr/>
        </p:nvSpPr>
        <p:spPr>
          <a:xfrm>
            <a:off x="2069691" y="3475457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3C517CC-0FB4-7A43-FCE6-48F1234F249A}"/>
              </a:ext>
            </a:extLst>
          </p:cNvPr>
          <p:cNvSpPr txBox="1"/>
          <p:nvPr/>
        </p:nvSpPr>
        <p:spPr>
          <a:xfrm>
            <a:off x="5683046" y="3994334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3776C76-D117-1FAD-6AA1-93E1E84D360B}"/>
              </a:ext>
            </a:extLst>
          </p:cNvPr>
          <p:cNvSpPr txBox="1"/>
          <p:nvPr/>
        </p:nvSpPr>
        <p:spPr>
          <a:xfrm>
            <a:off x="4542504" y="3994334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B1A41B1-B752-84BA-6DC4-C7C60350AE71}"/>
              </a:ext>
            </a:extLst>
          </p:cNvPr>
          <p:cNvSpPr txBox="1"/>
          <p:nvPr/>
        </p:nvSpPr>
        <p:spPr>
          <a:xfrm>
            <a:off x="1283111" y="3979585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5BC98C6-F8FB-F60F-77F7-C996AEEFE08B}"/>
              </a:ext>
            </a:extLst>
          </p:cNvPr>
          <p:cNvSpPr txBox="1"/>
          <p:nvPr/>
        </p:nvSpPr>
        <p:spPr>
          <a:xfrm>
            <a:off x="2099187" y="3994334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D1EDB6-0EA9-B0C8-1009-36E667C8334B}"/>
              </a:ext>
            </a:extLst>
          </p:cNvPr>
          <p:cNvSpPr txBox="1"/>
          <p:nvPr/>
        </p:nvSpPr>
        <p:spPr>
          <a:xfrm>
            <a:off x="5687963" y="4515424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BF7882C-FA1B-74AE-1406-8223AA4AAC0B}"/>
              </a:ext>
            </a:extLst>
          </p:cNvPr>
          <p:cNvSpPr txBox="1"/>
          <p:nvPr/>
        </p:nvSpPr>
        <p:spPr>
          <a:xfrm>
            <a:off x="4572000" y="4515423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993D317-518E-9BBE-456D-7A36D674C1F8}"/>
              </a:ext>
            </a:extLst>
          </p:cNvPr>
          <p:cNvSpPr txBox="1"/>
          <p:nvPr/>
        </p:nvSpPr>
        <p:spPr>
          <a:xfrm>
            <a:off x="1278192" y="4486734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0F0B755-61E6-DC3C-3B8F-EB5CD8D06386}"/>
              </a:ext>
            </a:extLst>
          </p:cNvPr>
          <p:cNvSpPr txBox="1"/>
          <p:nvPr/>
        </p:nvSpPr>
        <p:spPr>
          <a:xfrm>
            <a:off x="2069691" y="4479626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23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4 الصفحة 51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7387AC0-150B-00AF-0BC3-2EC72411F7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1152" y="2027029"/>
            <a:ext cx="2881518" cy="3944373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848594" y="3480748"/>
            <a:ext cx="2526633" cy="1036933"/>
          </a:xfrm>
          <a:prstGeom prst="roundRect">
            <a:avLst>
              <a:gd name="adj" fmla="val 751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E3986-6FA5-C02F-317C-426D9C7A6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D8E8D-ACA5-75F9-5272-67AEFD561226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4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E48899-A10C-1333-CBF0-8BA725430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85207A1-AC30-E037-84A4-FE1714B2EF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272819"/>
            <a:ext cx="7557025" cy="299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4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9E1D03D-C488-6961-8FC3-FC538062F9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272819"/>
            <a:ext cx="7557025" cy="299078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02D0F01-3C17-925C-6181-B908579E1D9C}"/>
              </a:ext>
            </a:extLst>
          </p:cNvPr>
          <p:cNvSpPr txBox="1"/>
          <p:nvPr/>
        </p:nvSpPr>
        <p:spPr>
          <a:xfrm>
            <a:off x="5801034" y="2799981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BF30C98-15A3-1566-10E7-8C88DB2FE68B}"/>
              </a:ext>
            </a:extLst>
          </p:cNvPr>
          <p:cNvSpPr txBox="1"/>
          <p:nvPr/>
        </p:nvSpPr>
        <p:spPr>
          <a:xfrm>
            <a:off x="4685072" y="2799980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81738E1-BFC0-DC22-DF4F-ECB688D96F4A}"/>
              </a:ext>
            </a:extLst>
          </p:cNvPr>
          <p:cNvSpPr txBox="1"/>
          <p:nvPr/>
        </p:nvSpPr>
        <p:spPr>
          <a:xfrm>
            <a:off x="1399638" y="2770485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B6CE560-D3A1-DEBA-8678-3BE6B67D6CC1}"/>
              </a:ext>
            </a:extLst>
          </p:cNvPr>
          <p:cNvSpPr txBox="1"/>
          <p:nvPr/>
        </p:nvSpPr>
        <p:spPr>
          <a:xfrm>
            <a:off x="2135593" y="2799979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5B36BFB-C732-5100-5DDB-1ACB50EF3F4C}"/>
              </a:ext>
            </a:extLst>
          </p:cNvPr>
          <p:cNvSpPr txBox="1"/>
          <p:nvPr/>
        </p:nvSpPr>
        <p:spPr>
          <a:xfrm>
            <a:off x="5868863" y="3327143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6074EC5-64BA-C3AF-BACA-AFD884EF23DC}"/>
              </a:ext>
            </a:extLst>
          </p:cNvPr>
          <p:cNvSpPr txBox="1"/>
          <p:nvPr/>
        </p:nvSpPr>
        <p:spPr>
          <a:xfrm>
            <a:off x="4685071" y="3327143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5F5C439-744B-021E-C5CC-6662AD347D2A}"/>
              </a:ext>
            </a:extLst>
          </p:cNvPr>
          <p:cNvSpPr txBox="1"/>
          <p:nvPr/>
        </p:nvSpPr>
        <p:spPr>
          <a:xfrm>
            <a:off x="1344094" y="3345487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5795A33-0399-E464-069B-C9C3D91CE3FF}"/>
              </a:ext>
            </a:extLst>
          </p:cNvPr>
          <p:cNvSpPr txBox="1"/>
          <p:nvPr/>
        </p:nvSpPr>
        <p:spPr>
          <a:xfrm>
            <a:off x="2126756" y="3334334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E87395B-7F6D-8100-9664-DDF78140C6FB}"/>
              </a:ext>
            </a:extLst>
          </p:cNvPr>
          <p:cNvSpPr txBox="1"/>
          <p:nvPr/>
        </p:nvSpPr>
        <p:spPr>
          <a:xfrm>
            <a:off x="5868863" y="3850343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99BDB9A5-FCC8-F6E3-13D3-0ECCBF38371C}"/>
              </a:ext>
            </a:extLst>
          </p:cNvPr>
          <p:cNvSpPr txBox="1"/>
          <p:nvPr/>
        </p:nvSpPr>
        <p:spPr>
          <a:xfrm>
            <a:off x="4685071" y="3820846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3F7A979-2B55-0E93-78B5-D5022D1ABF7C}"/>
              </a:ext>
            </a:extLst>
          </p:cNvPr>
          <p:cNvSpPr txBox="1"/>
          <p:nvPr/>
        </p:nvSpPr>
        <p:spPr>
          <a:xfrm>
            <a:off x="1320509" y="3816699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D1B057A7-845A-C9B1-6748-AF4C04358D04}"/>
              </a:ext>
            </a:extLst>
          </p:cNvPr>
          <p:cNvSpPr txBox="1"/>
          <p:nvPr/>
        </p:nvSpPr>
        <p:spPr>
          <a:xfrm>
            <a:off x="2115456" y="3816699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1D6ACD2C-2902-5F92-1383-99F5F0502B7B}"/>
              </a:ext>
            </a:extLst>
          </p:cNvPr>
          <p:cNvSpPr txBox="1"/>
          <p:nvPr/>
        </p:nvSpPr>
        <p:spPr>
          <a:xfrm>
            <a:off x="5861021" y="4311783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4441902F-A519-79F6-F828-3BF1A5657730}"/>
              </a:ext>
            </a:extLst>
          </p:cNvPr>
          <p:cNvSpPr txBox="1"/>
          <p:nvPr/>
        </p:nvSpPr>
        <p:spPr>
          <a:xfrm>
            <a:off x="4673771" y="4311876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82B865E7-7357-9D28-60B7-8994A815D2B3}"/>
              </a:ext>
            </a:extLst>
          </p:cNvPr>
          <p:cNvSpPr txBox="1"/>
          <p:nvPr/>
        </p:nvSpPr>
        <p:spPr>
          <a:xfrm>
            <a:off x="1324409" y="4302659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70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763F42EB-4800-A423-FCB1-48827373493B}"/>
              </a:ext>
            </a:extLst>
          </p:cNvPr>
          <p:cNvSpPr txBox="1"/>
          <p:nvPr/>
        </p:nvSpPr>
        <p:spPr>
          <a:xfrm>
            <a:off x="2099448" y="4325707"/>
            <a:ext cx="64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50</a:t>
            </a:r>
            <a:r>
              <a:rPr lang="fr-FR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و51 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C1A4DEF-B912-6BEE-7237-660E2C691128}"/>
              </a:ext>
            </a:extLst>
          </p:cNvPr>
          <p:cNvGrpSpPr/>
          <p:nvPr/>
        </p:nvGrpSpPr>
        <p:grpSpPr>
          <a:xfrm>
            <a:off x="1671152" y="2027029"/>
            <a:ext cx="5801695" cy="3944373"/>
            <a:chOff x="1934866" y="2619272"/>
            <a:chExt cx="5274268" cy="358579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13DE341-5779-4C4D-CD06-F4E9C7D59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89572" y="2619272"/>
              <a:ext cx="2619562" cy="3585794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30E5F5F-4BD5-3476-1E9B-D8C1FB9D3D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34866" y="2619272"/>
              <a:ext cx="2619562" cy="3585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20259</TotalTime>
  <Words>1063</Words>
  <Application>Microsoft Office PowerPoint</Application>
  <PresentationFormat>Affichage à l'écran (4:3)</PresentationFormat>
  <Paragraphs>336</Paragraphs>
  <Slides>58</Slides>
  <Notes>13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58</vt:i4>
      </vt:variant>
    </vt:vector>
  </HeadingPairs>
  <TitlesOfParts>
    <vt:vector size="72" baseType="lpstr">
      <vt:lpstr>Aptos</vt:lpstr>
      <vt:lpstr>Calibri</vt:lpstr>
      <vt:lpstr>Arial</vt:lpstr>
      <vt:lpstr>DengXian</vt:lpstr>
      <vt:lpstr>Dosis SemiBold</vt:lpstr>
      <vt:lpstr>Wingdings</vt:lpstr>
      <vt:lpstr>Dosis</vt:lpstr>
      <vt:lpstr>Aptos Display</vt:lpstr>
      <vt:lpstr>Effra CC Arbc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الخامس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246</cp:revision>
  <cp:lastPrinted>2025-08-13T10:11:39Z</cp:lastPrinted>
  <dcterms:created xsi:type="dcterms:W3CDTF">2025-08-01T12:31:49Z</dcterms:created>
  <dcterms:modified xsi:type="dcterms:W3CDTF">2026-03-23T18:57:09Z</dcterms:modified>
</cp:coreProperties>
</file>