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3"/>
  </p:notesMasterIdLst>
  <p:handoutMasterIdLst>
    <p:handoutMasterId r:id="rId74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48" r:id="rId14"/>
    <p:sldId id="1216" r:id="rId15"/>
    <p:sldId id="964" r:id="rId16"/>
    <p:sldId id="1053" r:id="rId17"/>
    <p:sldId id="1057" r:id="rId18"/>
    <p:sldId id="1121" r:id="rId19"/>
    <p:sldId id="1148" r:id="rId20"/>
    <p:sldId id="1098" r:id="rId21"/>
    <p:sldId id="1245" r:id="rId22"/>
    <p:sldId id="1246" r:id="rId23"/>
    <p:sldId id="1247" r:id="rId24"/>
    <p:sldId id="1248" r:id="rId25"/>
    <p:sldId id="1249" r:id="rId26"/>
    <p:sldId id="786" r:id="rId27"/>
    <p:sldId id="751" r:id="rId28"/>
    <p:sldId id="828" r:id="rId29"/>
    <p:sldId id="890" r:id="rId30"/>
    <p:sldId id="787" r:id="rId31"/>
    <p:sldId id="740" r:id="rId32"/>
    <p:sldId id="1091" r:id="rId33"/>
    <p:sldId id="1236" r:id="rId34"/>
    <p:sldId id="1237" r:id="rId35"/>
    <p:sldId id="1224" r:id="rId36"/>
    <p:sldId id="1225" r:id="rId37"/>
    <p:sldId id="1238" r:id="rId38"/>
    <p:sldId id="1172" r:id="rId39"/>
    <p:sldId id="1173" r:id="rId40"/>
    <p:sldId id="1239" r:id="rId41"/>
    <p:sldId id="1190" r:id="rId42"/>
    <p:sldId id="1191" r:id="rId43"/>
    <p:sldId id="1240" r:id="rId44"/>
    <p:sldId id="1241" r:id="rId45"/>
    <p:sldId id="1242" r:id="rId46"/>
    <p:sldId id="909" r:id="rId47"/>
    <p:sldId id="976" r:id="rId48"/>
    <p:sldId id="834" r:id="rId49"/>
    <p:sldId id="1158" r:id="rId50"/>
    <p:sldId id="1159" r:id="rId51"/>
    <p:sldId id="1227" r:id="rId52"/>
    <p:sldId id="1228" r:id="rId53"/>
    <p:sldId id="1229" r:id="rId54"/>
    <p:sldId id="1230" r:id="rId55"/>
    <p:sldId id="1231" r:id="rId56"/>
    <p:sldId id="1232" r:id="rId57"/>
    <p:sldId id="910" r:id="rId58"/>
    <p:sldId id="848" r:id="rId59"/>
    <p:sldId id="916" r:id="rId60"/>
    <p:sldId id="924" r:id="rId61"/>
    <p:sldId id="1210" r:id="rId62"/>
    <p:sldId id="1243" r:id="rId63"/>
    <p:sldId id="1244" r:id="rId64"/>
    <p:sldId id="788" r:id="rId65"/>
    <p:sldId id="956" r:id="rId66"/>
    <p:sldId id="1200" r:id="rId67"/>
    <p:sldId id="850" r:id="rId68"/>
    <p:sldId id="789" r:id="rId69"/>
    <p:sldId id="794" r:id="rId70"/>
    <p:sldId id="793" r:id="rId71"/>
    <p:sldId id="930" r:id="rId72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5"/>
      <p:bold r:id="rId76"/>
    </p:embeddedFont>
    <p:embeddedFont>
      <p:font typeface="Dosis" pitchFamily="2" charset="0"/>
      <p:regular r:id="rId77"/>
      <p:bold r:id="rId78"/>
    </p:embeddedFont>
    <p:embeddedFont>
      <p:font typeface="Dosis SemiBold" pitchFamily="2" charset="0"/>
      <p:bold r:id="rId7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96082"/>
    <a:srgbClr val="FFEFB9"/>
    <a:srgbClr val="FFDA6D"/>
    <a:srgbClr val="FCC302"/>
    <a:srgbClr val="16AB98"/>
    <a:srgbClr val="FC8D00"/>
    <a:srgbClr val="ACD7CA"/>
    <a:srgbClr val="F1A947"/>
    <a:srgbClr val="3A8F98"/>
    <a:srgbClr val="FCE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6231" autoAdjust="0"/>
  </p:normalViewPr>
  <p:slideViewPr>
    <p:cSldViewPr snapToGrid="0">
      <p:cViewPr varScale="1">
        <p:scale>
          <a:sx n="71" d="100"/>
          <a:sy n="71" d="100"/>
        </p:scale>
        <p:origin x="1166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microsoft.com/office/2018/10/relationships/authors" Target="author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handoutMaster" Target="handoutMasters/handoutMaster1.xml"/><Relationship Id="rId79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theme" Target="theme/theme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font" Target="fonts/font3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font" Target="fonts/font1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4.fntdata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font" Target="fonts/font2.fntdata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6991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72B36-AFFA-69CB-B4FA-A3E76CBF8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DA8669B-4730-5AFD-750E-5BB4A00FF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6D169F6-EF67-6708-F8AF-64D394F34B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9CD477-C918-22FF-EE04-F1BD41BA0A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50600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39B1B-578D-9F49-8E50-B08D4CD00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79C7791-B2AD-2929-4F83-D9F6F61CCE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B53A0CF-45A6-1D14-5804-04B7AEF5BA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8A1B768-F366-E427-2D01-E51006E8BD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846480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F8018-8EAD-33E9-A3AD-86D5E8F51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8E10A71-A799-CEDF-A19C-783F7643A4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C91E075-57BE-8FC6-CDE6-8B0FD5EAD5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EC867B-3D27-75D3-42CE-1778808837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7591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B8C57-4ED5-0853-ECD9-6504B38ED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4C51C5A-56F0-6AA9-9635-E3CA8582DE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3245C08-BBE4-6110-E542-5E7D6033E8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308076-BB46-8798-6974-C3136AF169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75293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D137C-F774-2EE5-D504-0B5D03223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3AB89F0-CBD0-B9F0-B6D4-23436E9494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479DB9C-5EA5-2DA7-CAA2-00B185AF12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F60F59-B716-F8E0-13C1-BB4BFE4EA3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80561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BAC5D-3CBC-E7BC-DF9C-60D2C12B8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63ECE9-9401-53CE-3C80-1142CC88C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9450A28-E56B-B72F-5D05-C3FB773742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7CD01A-CD15-B9A3-8803-834B6372FC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58477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BD5A0-B246-4CD6-74E8-2E81B66B0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87A9104-03DB-7CE0-DB7E-CA7277EFC4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96A99C9-65CD-A01B-F279-A4E7F4B848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B249CAA-72C1-A240-99E0-BDDA0F1103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954077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9A08D-7439-F18A-20F6-42D1100CC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C6B8A3F-E4A4-6792-966D-92C30FC0F5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CE1E981-B5F2-5290-47F2-4AE96B11EB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69FCCFF-DBFF-FF79-D35C-4DBABD4304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818654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0F11E-955D-7C13-98DE-E88E1CAA7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7F7157-1672-5EEB-BA6C-EE5C32A95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F5F853-6679-FFDF-6203-1495AAA15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4CD9EA-4A67-7807-BF7D-0BF8C0C05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86239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9775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7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vgsilh.com/ar/image/34139.html" TargetMode="Externa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5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9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0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27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5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4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71C8DF-7E69-0FA1-7D09-04B6E6430714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F22514-0839-72E7-1A1A-E067BC2A4477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149945C-7E1C-B2A5-88D8-171F5CB6AB6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0CAA636A-6AF6-572F-BB32-374F286CFD0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  4</a:t>
              </a:r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325A278-4FD9-787C-4CA7-103FBD458C7B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59258C1-BA4A-2E1D-835A-8E2A72D3264E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410BDC70-6504-1210-A512-C36C3EFDCE4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5</a:t>
              </a:r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199AD8F-26DD-9BA3-AF8A-A902F8F8B58B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1042CB5-9565-01EB-B6EB-4FB3B62DAAF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5FB1BFC-3BF6-7660-BA73-23CB9828818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8F40355-C122-8DBE-4F15-1B4DE9E40725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33AFDFB-1C69-EA5B-8453-10B5CA3FE494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1B871C5-5211-7B9B-5D61-378AF30FC6B6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61111E-6 0.00162 L -0.09341 0.0011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14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الأعداد من 0 إلى 99 (1)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13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 حساب مجموع 3 أعداد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16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متعلقة بالجمع أو الطرح (4)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15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  <a:defRPr/>
              </a:pPr>
              <a:r>
                <a:rPr lang="ar-MA" sz="18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من 0 إلى 99 (2)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الرابع  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673992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الأعداد من 0 إلى 99 (2)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5C877A0-87F1-368E-C38A-4AA62C16D30F}"/>
              </a:ext>
            </a:extLst>
          </p:cNvPr>
          <p:cNvGrpSpPr/>
          <p:nvPr/>
        </p:nvGrpSpPr>
        <p:grpSpPr>
          <a:xfrm>
            <a:off x="1857608" y="2417323"/>
            <a:ext cx="5428785" cy="3779040"/>
            <a:chOff x="2144600" y="2417323"/>
            <a:chExt cx="5428785" cy="3779040"/>
          </a:xfrm>
        </p:grpSpPr>
        <p:pic>
          <p:nvPicPr>
            <p:cNvPr id="3" name="Image 2" descr="Une image contenant texte, capture d’écran, logiciel, nombre&#10;&#10;Le contenu généré par l’IA peut être incorrect.">
              <a:extLst>
                <a:ext uri="{FF2B5EF4-FFF2-40B4-BE49-F238E27FC236}">
                  <a16:creationId xmlns:a16="http://schemas.microsoft.com/office/drawing/2014/main" id="{8E6276CD-1D2F-0F4D-073F-4FF7D1ECB4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57200" y="2417323"/>
              <a:ext cx="2716185" cy="3779040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392D532F-7629-EEA3-A77F-D9CE06B544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44600" y="2417323"/>
              <a:ext cx="2716185" cy="37554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673045"/>
            <a:ext cx="62598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إكمال متسلسلات ب2 وب 5 و ب 10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9C4E6C7-77DA-BD12-49F9-5C394C1EC05B}"/>
              </a:ext>
            </a:extLst>
          </p:cNvPr>
          <p:cNvGrpSpPr/>
          <p:nvPr/>
        </p:nvGrpSpPr>
        <p:grpSpPr>
          <a:xfrm>
            <a:off x="1833728" y="2239768"/>
            <a:ext cx="5112518" cy="2671446"/>
            <a:chOff x="2269439" y="2221113"/>
            <a:chExt cx="4712274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EA9B0E2-2C6A-E067-96CE-9EA97152421D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079DEC5-EBB9-7104-2DA8-CF456F89D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34331" y="2989945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2585ED1-049B-AA10-F62F-11C5AA6DE501}"/>
                </a:ext>
              </a:extLst>
            </p:cNvPr>
            <p:cNvSpPr txBox="1"/>
            <p:nvPr/>
          </p:nvSpPr>
          <p:spPr>
            <a:xfrm>
              <a:off x="2269439" y="3500500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على السطر </a:t>
              </a: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C64C152B-7DA9-6251-3321-CEC0186292E6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6615D43C-1357-7FBA-7ED1-1CE9F600C6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57F056B-DA67-119E-4B26-F4E12AD26AE6}"/>
                </a:ext>
              </a:extLst>
            </p:cNvPr>
            <p:cNvSpPr txBox="1"/>
            <p:nvPr/>
          </p:nvSpPr>
          <p:spPr>
            <a:xfrm>
              <a:off x="2604966" y="411705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6819FF44-9AC8-8369-A35F-9BA78C64F120}"/>
              </a:ext>
            </a:extLst>
          </p:cNvPr>
          <p:cNvSpPr txBox="1"/>
          <p:nvPr/>
        </p:nvSpPr>
        <p:spPr>
          <a:xfrm>
            <a:off x="1667239" y="3049405"/>
            <a:ext cx="44196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الواجبات المنزلية 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5 الصفحة 43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0EB6AFDE-DDE4-D028-CDD5-87EA59350591}"/>
              </a:ext>
            </a:extLst>
          </p:cNvPr>
          <p:cNvCxnSpPr>
            <a:cxnSpLocks/>
          </p:cNvCxnSpPr>
          <p:nvPr/>
        </p:nvCxnSpPr>
        <p:spPr>
          <a:xfrm>
            <a:off x="3524865" y="2462981"/>
            <a:ext cx="545690" cy="1371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A0749DB-4697-60E7-4E27-1867107A6D1E}"/>
              </a:ext>
            </a:extLst>
          </p:cNvPr>
          <p:cNvCxnSpPr>
            <a:cxnSpLocks/>
          </p:cNvCxnSpPr>
          <p:nvPr/>
        </p:nvCxnSpPr>
        <p:spPr>
          <a:xfrm flipV="1">
            <a:off x="3524865" y="2462981"/>
            <a:ext cx="545690" cy="685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2B93B15E-9FF3-6407-819D-746DB50C3267}"/>
              </a:ext>
            </a:extLst>
          </p:cNvPr>
          <p:cNvCxnSpPr>
            <a:cxnSpLocks/>
          </p:cNvCxnSpPr>
          <p:nvPr/>
        </p:nvCxnSpPr>
        <p:spPr>
          <a:xfrm flipV="1">
            <a:off x="3524865" y="3303639"/>
            <a:ext cx="545690" cy="213605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FF1ADAAC-9BEC-A219-B194-6FE10B668BB7}"/>
              </a:ext>
            </a:extLst>
          </p:cNvPr>
          <p:cNvCxnSpPr>
            <a:cxnSpLocks/>
          </p:cNvCxnSpPr>
          <p:nvPr/>
        </p:nvCxnSpPr>
        <p:spPr>
          <a:xfrm>
            <a:off x="3539614" y="3989439"/>
            <a:ext cx="530941" cy="685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476346F8-61E9-B8E8-54EC-55790F11BDF8}"/>
              </a:ext>
            </a:extLst>
          </p:cNvPr>
          <p:cNvCxnSpPr>
            <a:cxnSpLocks/>
          </p:cNvCxnSpPr>
          <p:nvPr/>
        </p:nvCxnSpPr>
        <p:spPr>
          <a:xfrm>
            <a:off x="3539614" y="4763730"/>
            <a:ext cx="530941" cy="685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F3E49E2B-05C5-0010-7BB5-76BD00273B1D}"/>
              </a:ext>
            </a:extLst>
          </p:cNvPr>
          <p:cNvCxnSpPr>
            <a:cxnSpLocks/>
          </p:cNvCxnSpPr>
          <p:nvPr/>
        </p:nvCxnSpPr>
        <p:spPr>
          <a:xfrm>
            <a:off x="5933769" y="2462981"/>
            <a:ext cx="422786" cy="685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5BB8DB8C-A7E1-AC0D-18A5-59CFF719D14C}"/>
              </a:ext>
            </a:extLst>
          </p:cNvPr>
          <p:cNvCxnSpPr>
            <a:cxnSpLocks/>
          </p:cNvCxnSpPr>
          <p:nvPr/>
        </p:nvCxnSpPr>
        <p:spPr>
          <a:xfrm flipH="1">
            <a:off x="5933769" y="2462981"/>
            <a:ext cx="378541" cy="685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5001A8A4-26E8-ADE4-8EAB-C4B1AB5D4C3E}"/>
              </a:ext>
            </a:extLst>
          </p:cNvPr>
          <p:cNvCxnSpPr>
            <a:cxnSpLocks/>
          </p:cNvCxnSpPr>
          <p:nvPr/>
        </p:nvCxnSpPr>
        <p:spPr>
          <a:xfrm>
            <a:off x="5933769" y="4028768"/>
            <a:ext cx="422786" cy="64647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8ED7422-97DB-7F4F-056F-F9B7BF848B77}"/>
              </a:ext>
            </a:extLst>
          </p:cNvPr>
          <p:cNvCxnSpPr>
            <a:cxnSpLocks/>
          </p:cNvCxnSpPr>
          <p:nvPr/>
        </p:nvCxnSpPr>
        <p:spPr>
          <a:xfrm flipV="1">
            <a:off x="5933769" y="4028768"/>
            <a:ext cx="378541" cy="7349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B5E6738E-2FB0-F13C-3147-5C88354C88C4}"/>
              </a:ext>
            </a:extLst>
          </p:cNvPr>
          <p:cNvCxnSpPr>
            <a:cxnSpLocks/>
          </p:cNvCxnSpPr>
          <p:nvPr/>
        </p:nvCxnSpPr>
        <p:spPr>
          <a:xfrm flipV="1">
            <a:off x="5919021" y="5555226"/>
            <a:ext cx="393289" cy="5801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Image 29" descr="Une image contenant texte, capture d’écran, diagramme, ligne&#10;&#10;Le contenu généré par l’IA peut être incorrect.">
            <a:extLst>
              <a:ext uri="{FF2B5EF4-FFF2-40B4-BE49-F238E27FC236}">
                <a16:creationId xmlns:a16="http://schemas.microsoft.com/office/drawing/2014/main" id="{708E43F6-7ADE-E297-3EC2-368FF08BE1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0892" y="1673780"/>
            <a:ext cx="4782217" cy="445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84D27-1676-5A0C-9135-CBEA97E10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DE2FF02C-EFDC-5CE7-899B-302C6A6C637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70ED440-E1CD-CF78-D8C2-1239F2205AEC}"/>
              </a:ext>
            </a:extLst>
          </p:cNvPr>
          <p:cNvGrpSpPr/>
          <p:nvPr/>
        </p:nvGrpSpPr>
        <p:grpSpPr>
          <a:xfrm>
            <a:off x="1580326" y="2239768"/>
            <a:ext cx="5365920" cy="2671446"/>
            <a:chOff x="2035875" y="2221113"/>
            <a:chExt cx="4945838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0A7F907-83BD-64D8-01C2-EB2D417AF2C9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C58BEB6B-F2DF-CE28-8A95-08853E198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69731" y="3485186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F94BDEBF-ECA7-8D86-CC25-B90992DBD867}"/>
                </a:ext>
              </a:extLst>
            </p:cNvPr>
            <p:cNvSpPr txBox="1"/>
            <p:nvPr/>
          </p:nvSpPr>
          <p:spPr>
            <a:xfrm>
              <a:off x="2035875" y="3517482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الجمع على السطر </a:t>
              </a: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359FF447-A849-CC97-C86A-B3F42138466D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CBBE8267-4B2E-000C-A6A1-87F01631EB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4B3D36CE-07B4-8C9A-E0F6-47345BC9E6BA}"/>
                </a:ext>
              </a:extLst>
            </p:cNvPr>
            <p:cNvSpPr txBox="1"/>
            <p:nvPr/>
          </p:nvSpPr>
          <p:spPr>
            <a:xfrm>
              <a:off x="2604966" y="411705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D7BFAFE5-6F32-9B08-39BB-042E4423273B}"/>
              </a:ext>
            </a:extLst>
          </p:cNvPr>
          <p:cNvSpPr txBox="1"/>
          <p:nvPr/>
        </p:nvSpPr>
        <p:spPr>
          <a:xfrm>
            <a:off x="1667239" y="3049405"/>
            <a:ext cx="4419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987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16 ستنجزون هذه العمليات 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DD62CD0E-9FD0-5EA3-A214-8F21E2D7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 8" descr="Une image contenant texte, Appareils électroniques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248410B9-2D54-FE81-6F25-6AE8E94979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747" y="1644284"/>
            <a:ext cx="3331405" cy="4623781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1238379" y="4751870"/>
            <a:ext cx="1534318" cy="12667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764939"/>
            <a:ext cx="66614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 . سأشرح لكم المثال الأول ، ثم ستنجزون باقي العمليات 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</a:t>
            </a:r>
          </a:p>
          <a:p>
            <a:pPr lvl="0" algn="r" rtl="1">
              <a:defRPr/>
            </a:pPr>
            <a:r>
              <a:rPr lang="ar-MA" sz="14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يشرح الأستاذ(ة) المثال 17= 2 + 15 و يذكر بالاستراتيجية المتبعة لحساب المجموع قبل  إعطاء  الانطلاقة  </a:t>
            </a:r>
            <a:r>
              <a:rPr kumimoji="0" lang="ar-MA" sz="14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 descr="Une image contenant capture d’écran, Caractère coloré, Police, conception&#10;&#10;Le contenu généré par l’IA peut être incorrect.">
            <a:extLst>
              <a:ext uri="{FF2B5EF4-FFF2-40B4-BE49-F238E27FC236}">
                <a16:creationId xmlns:a16="http://schemas.microsoft.com/office/drawing/2014/main" id="{51DCE276-F4E9-73CA-30A3-6B5C97DDB1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9103" y="1571995"/>
            <a:ext cx="3905795" cy="329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</a:t>
            </a: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capture d’écran, Caractère coloré, Police, conception&#10;&#10;Le contenu généré par l’IA peut être incorrect.">
            <a:extLst>
              <a:ext uri="{FF2B5EF4-FFF2-40B4-BE49-F238E27FC236}">
                <a16:creationId xmlns:a16="http://schemas.microsoft.com/office/drawing/2014/main" id="{6696849D-9A42-109B-BD56-9A5210A8E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103" y="1571995"/>
            <a:ext cx="3905795" cy="3295799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72977AAD-7E86-56F4-4656-A980D45BB6A9}"/>
              </a:ext>
            </a:extLst>
          </p:cNvPr>
          <p:cNvSpPr txBox="1"/>
          <p:nvPr/>
        </p:nvSpPr>
        <p:spPr>
          <a:xfrm>
            <a:off x="5692614" y="2280420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E862B8F6-230D-C8B1-FEA4-C31B3FDA602C}"/>
              </a:ext>
            </a:extLst>
          </p:cNvPr>
          <p:cNvSpPr txBox="1"/>
          <p:nvPr/>
        </p:nvSpPr>
        <p:spPr>
          <a:xfrm>
            <a:off x="5703247" y="2958284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C4EB5F8A-B9D3-A3A3-B88E-8E3671C29501}"/>
              </a:ext>
            </a:extLst>
          </p:cNvPr>
          <p:cNvSpPr txBox="1"/>
          <p:nvPr/>
        </p:nvSpPr>
        <p:spPr>
          <a:xfrm>
            <a:off x="5650081" y="3636148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37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79AC27BA-1324-D4FE-CC89-21E81B5AC71D}"/>
              </a:ext>
            </a:extLst>
          </p:cNvPr>
          <p:cNvSpPr txBox="1"/>
          <p:nvPr/>
        </p:nvSpPr>
        <p:spPr>
          <a:xfrm>
            <a:off x="5650080" y="4292746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49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Parenthèse ouvrante 3">
            <a:extLst>
              <a:ext uri="{FF2B5EF4-FFF2-40B4-BE49-F238E27FC236}">
                <a16:creationId xmlns:a16="http://schemas.microsoft.com/office/drawing/2014/main" id="{4DDA9017-BB46-C060-1B53-F7AA6F4F5BFC}"/>
              </a:ext>
            </a:extLst>
          </p:cNvPr>
          <p:cNvSpPr/>
          <p:nvPr/>
        </p:nvSpPr>
        <p:spPr>
          <a:xfrm rot="5400000">
            <a:off x="3832180" y="1055835"/>
            <a:ext cx="238118" cy="1235891"/>
          </a:xfrm>
          <a:prstGeom prst="leftBracket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30B779DE-00D3-D896-1762-46D185028F16}"/>
              </a:ext>
            </a:extLst>
          </p:cNvPr>
          <p:cNvSpPr/>
          <p:nvPr/>
        </p:nvSpPr>
        <p:spPr>
          <a:xfrm rot="5400000">
            <a:off x="3832180" y="1691971"/>
            <a:ext cx="238118" cy="1235891"/>
          </a:xfrm>
          <a:prstGeom prst="leftBracket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Parenthèse ouvrante 5">
            <a:extLst>
              <a:ext uri="{FF2B5EF4-FFF2-40B4-BE49-F238E27FC236}">
                <a16:creationId xmlns:a16="http://schemas.microsoft.com/office/drawing/2014/main" id="{80B8B459-ECBF-47FC-C686-AFFE680DE18D}"/>
              </a:ext>
            </a:extLst>
          </p:cNvPr>
          <p:cNvSpPr/>
          <p:nvPr/>
        </p:nvSpPr>
        <p:spPr>
          <a:xfrm rot="5400000">
            <a:off x="3832180" y="2394304"/>
            <a:ext cx="238118" cy="1235891"/>
          </a:xfrm>
          <a:prstGeom prst="leftBracket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CAE459FE-BB99-C3E6-1086-35007D942161}"/>
              </a:ext>
            </a:extLst>
          </p:cNvPr>
          <p:cNvSpPr/>
          <p:nvPr/>
        </p:nvSpPr>
        <p:spPr>
          <a:xfrm rot="5400000">
            <a:off x="3832180" y="3018203"/>
            <a:ext cx="238118" cy="1235891"/>
          </a:xfrm>
          <a:prstGeom prst="leftBracket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Parenthèse ouvrante 7">
            <a:extLst>
              <a:ext uri="{FF2B5EF4-FFF2-40B4-BE49-F238E27FC236}">
                <a16:creationId xmlns:a16="http://schemas.microsoft.com/office/drawing/2014/main" id="{39640734-9C5D-1846-CD9E-1F65FBFA980E}"/>
              </a:ext>
            </a:extLst>
          </p:cNvPr>
          <p:cNvSpPr/>
          <p:nvPr/>
        </p:nvSpPr>
        <p:spPr>
          <a:xfrm rot="5400000">
            <a:off x="3832179" y="3693556"/>
            <a:ext cx="238118" cy="1235891"/>
          </a:xfrm>
          <a:prstGeom prst="leftBracket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1" grpId="0"/>
      <p:bldP spid="42" grpId="0"/>
      <p:bldP spid="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55EC-75C8-C2ED-2255-8E36C327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9DA8C3C-F4F3-5CDB-87B7-6F0F020B725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0C32608-1A85-EF33-75C8-48953C9049CE}"/>
              </a:ext>
            </a:extLst>
          </p:cNvPr>
          <p:cNvGrpSpPr/>
          <p:nvPr/>
        </p:nvGrpSpPr>
        <p:grpSpPr>
          <a:xfrm>
            <a:off x="1580326" y="2239768"/>
            <a:ext cx="5365920" cy="2671446"/>
            <a:chOff x="2035875" y="2221113"/>
            <a:chExt cx="4945838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0300A7D-0EE0-D74B-8393-44C0969987B3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3F983B-4E30-B770-DD17-D923810F97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83044" y="4000877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7324234C-5C08-6936-5573-7FB8EE7CA8E6}"/>
                </a:ext>
              </a:extLst>
            </p:cNvPr>
            <p:cNvSpPr txBox="1"/>
            <p:nvPr/>
          </p:nvSpPr>
          <p:spPr>
            <a:xfrm>
              <a:off x="2035875" y="3517482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على السطر </a:t>
              </a: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786983D0-610D-CD9D-94BF-454DF092D65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9CC66007-6A66-76F9-5F2E-A6DB6B1312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AB3817F-A985-C461-A692-615B3B533C06}"/>
                </a:ext>
              </a:extLst>
            </p:cNvPr>
            <p:cNvSpPr txBox="1"/>
            <p:nvPr/>
          </p:nvSpPr>
          <p:spPr>
            <a:xfrm>
              <a:off x="2604966" y="4117059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84DDA5C9-F923-4051-7E44-1CB42F63BF44}"/>
              </a:ext>
            </a:extLst>
          </p:cNvPr>
          <p:cNvSpPr txBox="1"/>
          <p:nvPr/>
        </p:nvSpPr>
        <p:spPr>
          <a:xfrm>
            <a:off x="1667239" y="3049405"/>
            <a:ext cx="4419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904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90FF-AC14-66BB-1A2A-71C888F3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CE2288-8E84-D21E-F87D-6FC90D9D044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4FF27-211F-E304-26B3-C7BE6E35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C63AFF-73BF-4110-C325-A68F399EFF4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7615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احسبوا مجموع العددين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1820388-304A-9141-08BB-3C159610C904}"/>
              </a:ext>
            </a:extLst>
          </p:cNvPr>
          <p:cNvSpPr txBox="1"/>
          <p:nvPr/>
        </p:nvSpPr>
        <p:spPr>
          <a:xfrm>
            <a:off x="3288891" y="2967335"/>
            <a:ext cx="28021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 + 2 = </a:t>
            </a:r>
          </a:p>
        </p:txBody>
      </p:sp>
    </p:spTree>
    <p:extLst>
      <p:ext uri="{BB962C8B-B14F-4D97-AF65-F5344CB8AC3E}">
        <p14:creationId xmlns:p14="http://schemas.microsoft.com/office/powerpoint/2010/main" val="22446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8EB90-A618-FAD4-75DA-5BE886630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6F93EFE-F106-6C6E-45B4-CFDA85A5C5B6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06E6BC-FBF3-E710-C575-270FBCED24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3448F8-F4A1-2CCB-7394-450EBED5C8C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11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471E9-D11E-327C-6F9A-421258569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7044F45-4732-EA81-BF78-57605EE44582}"/>
              </a:ext>
            </a:extLst>
          </p:cNvPr>
          <p:cNvSpPr txBox="1"/>
          <p:nvPr/>
        </p:nvSpPr>
        <p:spPr>
          <a:xfrm>
            <a:off x="132735" y="7615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 نجمع الوحدات 4 زائد 2 تساوي 6 ثم أضيف  العشرة  أي 16</a:t>
            </a:r>
            <a:endParaRPr kumimoji="0" lang="ar-MA" sz="180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780E6D2-88D0-5161-9A80-40DA812DE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F5DCC9E-896B-EFDD-8BC7-1FFF6863D7ED}"/>
              </a:ext>
            </a:extLst>
          </p:cNvPr>
          <p:cNvSpPr txBox="1"/>
          <p:nvPr/>
        </p:nvSpPr>
        <p:spPr>
          <a:xfrm>
            <a:off x="3288891" y="2967335"/>
            <a:ext cx="28021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</a:p>
        </p:txBody>
      </p:sp>
      <p:pic>
        <p:nvPicPr>
          <p:cNvPr id="5" name="Image 4" descr="Une image contenant plastique&#10;&#10;Le contenu généré par l’IA peut être incorrect.">
            <a:extLst>
              <a:ext uri="{FF2B5EF4-FFF2-40B4-BE49-F238E27FC236}">
                <a16:creationId xmlns:a16="http://schemas.microsoft.com/office/drawing/2014/main" id="{3A3D3AF3-A5A0-F0A5-0CED-AF2A94A8A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891" y="1410182"/>
            <a:ext cx="317264" cy="1736888"/>
          </a:xfrm>
          <a:prstGeom prst="rect">
            <a:avLst/>
          </a:prstGeom>
        </p:spPr>
      </p:pic>
      <p:pic>
        <p:nvPicPr>
          <p:cNvPr id="7" name="Image 6" descr="Une image contenant cube, conception&#10;&#10;Le contenu généré par l’IA peut être incorrect.">
            <a:extLst>
              <a:ext uri="{FF2B5EF4-FFF2-40B4-BE49-F238E27FC236}">
                <a16:creationId xmlns:a16="http://schemas.microsoft.com/office/drawing/2014/main" id="{FB467562-56C2-AF2D-56BE-99B341C58B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3243" y="2549904"/>
            <a:ext cx="508405" cy="53773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A5D22BC-080E-6625-D37F-260BE5F978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7685" y="2541838"/>
            <a:ext cx="258114" cy="55386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0D03E9D-58E1-518A-30D1-10923F214021}"/>
              </a:ext>
            </a:extLst>
          </p:cNvPr>
          <p:cNvSpPr txBox="1"/>
          <p:nvPr/>
        </p:nvSpPr>
        <p:spPr>
          <a:xfrm>
            <a:off x="5576083" y="2964426"/>
            <a:ext cx="10841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2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7037E-7 L 0.18733 -0.000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58" y="-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9C132-95BA-8BDB-D63D-D5BC8DB48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A13FE3A-607A-DE5E-E3B5-CF0814FA1974}"/>
              </a:ext>
            </a:extLst>
          </p:cNvPr>
          <p:cNvSpPr txBox="1"/>
          <p:nvPr/>
        </p:nvSpPr>
        <p:spPr>
          <a:xfrm>
            <a:off x="132735" y="7615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احسبوا مجموع العددين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5E0EBD2-D570-E175-4A37-601F8314A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119E709-542B-EAC6-8866-0F2BEB473287}"/>
              </a:ext>
            </a:extLst>
          </p:cNvPr>
          <p:cNvSpPr txBox="1"/>
          <p:nvPr/>
        </p:nvSpPr>
        <p:spPr>
          <a:xfrm>
            <a:off x="3288891" y="2967335"/>
            <a:ext cx="28021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ar-MA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</a:p>
        </p:txBody>
      </p:sp>
    </p:spTree>
    <p:extLst>
      <p:ext uri="{BB962C8B-B14F-4D97-AF65-F5344CB8AC3E}">
        <p14:creationId xmlns:p14="http://schemas.microsoft.com/office/powerpoint/2010/main" val="55668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C0CB7-B759-35C5-06C7-37D1ADD86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31574B1-B4C6-3EE4-85DA-61ED55A553BB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9331AF2-3EC4-0958-1009-7A1E3A1F2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BC02624-44F4-9836-1F97-E6251AAFCD4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8203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121CB-7D8C-6637-FC73-F8C01B3A9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EDF9111-5F06-F144-BC43-6CAD672F063B}"/>
              </a:ext>
            </a:extLst>
          </p:cNvPr>
          <p:cNvSpPr txBox="1"/>
          <p:nvPr/>
        </p:nvSpPr>
        <p:spPr>
          <a:xfrm>
            <a:off x="132735" y="7615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 نجمع الوحدات 2 زائد 5 تساوي 7 ثم أضيف  العشرة أي 17  </a:t>
            </a:r>
            <a:endParaRPr kumimoji="0" lang="ar-MA" sz="180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2DB1D6-6A08-E028-CD63-2D11F984B3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F8F639B-2CC5-1E2B-074E-F41B7BE7229F}"/>
              </a:ext>
            </a:extLst>
          </p:cNvPr>
          <p:cNvSpPr txBox="1"/>
          <p:nvPr/>
        </p:nvSpPr>
        <p:spPr>
          <a:xfrm>
            <a:off x="3288891" y="2967335"/>
            <a:ext cx="28021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C45B1E1-629C-151E-DF51-D32F557F55FD}"/>
              </a:ext>
            </a:extLst>
          </p:cNvPr>
          <p:cNvSpPr txBox="1"/>
          <p:nvPr/>
        </p:nvSpPr>
        <p:spPr>
          <a:xfrm>
            <a:off x="5576083" y="2964426"/>
            <a:ext cx="10841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039BC84-EB32-D8BD-08DA-463571459C6F}"/>
              </a:ext>
            </a:extLst>
          </p:cNvPr>
          <p:cNvGrpSpPr/>
          <p:nvPr/>
        </p:nvGrpSpPr>
        <p:grpSpPr>
          <a:xfrm>
            <a:off x="4528667" y="2017221"/>
            <a:ext cx="639905" cy="960614"/>
            <a:chOff x="4528667" y="2017221"/>
            <a:chExt cx="639905" cy="960614"/>
          </a:xfrm>
        </p:grpSpPr>
        <p:pic>
          <p:nvPicPr>
            <p:cNvPr id="6" name="Image 5" descr="Une image contenant cube, conception&#10;&#10;Le contenu généré par l’IA peut être incorrect.">
              <a:extLst>
                <a:ext uri="{FF2B5EF4-FFF2-40B4-BE49-F238E27FC236}">
                  <a16:creationId xmlns:a16="http://schemas.microsoft.com/office/drawing/2014/main" id="{3E912132-E1BF-D190-4DAF-06119D730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28667" y="2354060"/>
              <a:ext cx="639905" cy="623775"/>
            </a:xfrm>
            <a:prstGeom prst="rect">
              <a:avLst/>
            </a:prstGeom>
          </p:spPr>
        </p:pic>
        <p:pic>
          <p:nvPicPr>
            <p:cNvPr id="12" name="Image 11" descr="Une image contenant cube, conception&#10;&#10;Le contenu généré par l’IA peut être incorrect.">
              <a:extLst>
                <a:ext uri="{FF2B5EF4-FFF2-40B4-BE49-F238E27FC236}">
                  <a16:creationId xmlns:a16="http://schemas.microsoft.com/office/drawing/2014/main" id="{ADA2B43F-A514-072B-D7B8-E1EB6090E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89987" y="2017221"/>
              <a:ext cx="337161" cy="343076"/>
            </a:xfrm>
            <a:prstGeom prst="rect">
              <a:avLst/>
            </a:prstGeom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2B5B3D1B-894D-CD9B-8557-CD7C298FDC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7814" y="2423967"/>
            <a:ext cx="258114" cy="553868"/>
          </a:xfrm>
          <a:prstGeom prst="rect">
            <a:avLst/>
          </a:prstGeom>
        </p:spPr>
      </p:pic>
      <p:pic>
        <p:nvPicPr>
          <p:cNvPr id="16" name="Image 15" descr="Une image contenant plastique&#10;&#10;Le contenu généré par l’IA peut être incorrect.">
            <a:extLst>
              <a:ext uri="{FF2B5EF4-FFF2-40B4-BE49-F238E27FC236}">
                <a16:creationId xmlns:a16="http://schemas.microsoft.com/office/drawing/2014/main" id="{B8ACB52A-4208-320F-326A-DBFF76854D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8891" y="1410182"/>
            <a:ext cx="317264" cy="173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580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5.55112E-17 L 0.25 5.55112E-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7 L 0.19809 0.0101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96" y="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2227006" y="3412579"/>
            <a:ext cx="421329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إكمال متسلسلات عددية ب2 أو ب5 أو ب 10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427999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9496" y="738734"/>
            <a:ext cx="7598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نكمل متسلسلات بالعد ب2 أو ب 5 أو ب10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MATHS_N1_P3_SEM4_S3_V1">
            <a:hlinkClick r:id="" action="ppaction://media"/>
            <a:extLst>
              <a:ext uri="{FF2B5EF4-FFF2-40B4-BE49-F238E27FC236}">
                <a16:creationId xmlns:a16="http://schemas.microsoft.com/office/drawing/2014/main" id="{593FB0CD-68FA-15D8-01FA-5F35D53AFD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2706" y="1862417"/>
            <a:ext cx="7682625" cy="432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9877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إكمال متسلسلة بالعد ب2 أو ب5 أو ب 10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8150CE00-ACDE-2E6A-7A5B-44728B98A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626" y="2424953"/>
            <a:ext cx="5028747" cy="281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716761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نكمل هَذه المتسلسلة بالعد ب 2 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سننجز هذا النشاط جماعة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D8E7B39-F33A-7067-BA04-80147130EE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4017144"/>
              </p:ext>
            </p:extLst>
          </p:nvPr>
        </p:nvGraphicFramePr>
        <p:xfrm>
          <a:off x="1394787" y="3018575"/>
          <a:ext cx="6624000" cy="8208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264314407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98897953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4187854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71968391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28938033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90111805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588139413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449524365"/>
                    </a:ext>
                  </a:extLst>
                </a:gridCol>
              </a:tblGrid>
              <a:tr h="780003">
                <a:tc>
                  <a:txBody>
                    <a:bodyPr/>
                    <a:lstStyle/>
                    <a:p>
                      <a:r>
                        <a:rPr lang="ar-MA" sz="4100" b="1" dirty="0">
                          <a:solidFill>
                            <a:schemeClr val="tx2"/>
                          </a:solidFill>
                        </a:rPr>
                        <a:t>30</a:t>
                      </a:r>
                      <a:endParaRPr lang="fr-FR" sz="4100" b="1" dirty="0">
                        <a:solidFill>
                          <a:schemeClr val="tx2"/>
                        </a:solidFill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100" b="1" dirty="0">
                          <a:solidFill>
                            <a:schemeClr val="tx2"/>
                          </a:solidFill>
                        </a:rPr>
                        <a:t>32</a:t>
                      </a:r>
                      <a:endParaRPr lang="fr-FR" sz="4100" b="1" dirty="0">
                        <a:solidFill>
                          <a:schemeClr val="tx2"/>
                        </a:solidFill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100" b="1" dirty="0">
                          <a:solidFill>
                            <a:schemeClr val="tx2"/>
                          </a:solidFill>
                        </a:rPr>
                        <a:t>.</a:t>
                      </a:r>
                      <a:endParaRPr lang="fr-FR" sz="4100" b="1" dirty="0">
                        <a:solidFill>
                          <a:schemeClr val="tx2"/>
                        </a:solidFill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100" b="1" dirty="0">
                          <a:solidFill>
                            <a:schemeClr val="tx2"/>
                          </a:solidFill>
                        </a:rPr>
                        <a:t>.</a:t>
                      </a:r>
                      <a:endParaRPr lang="fr-FR" sz="4100" b="1" dirty="0">
                        <a:solidFill>
                          <a:schemeClr val="tx2"/>
                        </a:solidFill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100" b="1" dirty="0">
                          <a:solidFill>
                            <a:schemeClr val="tx2"/>
                          </a:solidFill>
                        </a:rPr>
                        <a:t>.</a:t>
                      </a:r>
                      <a:endParaRPr lang="fr-FR" sz="4100" b="1" dirty="0">
                        <a:solidFill>
                          <a:schemeClr val="tx2"/>
                        </a:solidFill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100" b="1" dirty="0">
                          <a:solidFill>
                            <a:schemeClr val="tx2"/>
                          </a:solidFill>
                        </a:rPr>
                        <a:t>.</a:t>
                      </a:r>
                      <a:endParaRPr lang="fr-FR" sz="4100" b="1" dirty="0">
                        <a:solidFill>
                          <a:schemeClr val="tx2"/>
                        </a:solidFill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100" b="1" dirty="0">
                          <a:solidFill>
                            <a:schemeClr val="tx2"/>
                          </a:solidFill>
                        </a:rPr>
                        <a:t>42</a:t>
                      </a:r>
                      <a:endParaRPr lang="fr-FR" sz="4100" b="1" dirty="0">
                        <a:solidFill>
                          <a:schemeClr val="tx2"/>
                        </a:solidFill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100" b="1" dirty="0">
                          <a:solidFill>
                            <a:schemeClr val="tx2"/>
                          </a:solidFill>
                        </a:rPr>
                        <a:t>44</a:t>
                      </a:r>
                      <a:endParaRPr lang="fr-FR" sz="4100" b="1" dirty="0">
                        <a:solidFill>
                          <a:schemeClr val="tx2"/>
                        </a:solidFill>
                      </a:endParaRPr>
                    </a:p>
                  </a:txBody>
                  <a:tcPr marL="110642" marR="110642" marT="98005" marB="98005"/>
                </a:tc>
                <a:extLst>
                  <a:ext uri="{0D108BD9-81ED-4DB2-BD59-A6C34878D82A}">
                    <a16:rowId xmlns:a16="http://schemas.microsoft.com/office/drawing/2014/main" val="2914179069"/>
                  </a:ext>
                </a:extLst>
              </a:tr>
            </a:tbl>
          </a:graphicData>
        </a:graphic>
      </p:graphicFrame>
      <p:sp>
        <p:nvSpPr>
          <p:cNvPr id="4" name="Flèche : courbe vers le bas 3">
            <a:extLst>
              <a:ext uri="{FF2B5EF4-FFF2-40B4-BE49-F238E27FC236}">
                <a16:creationId xmlns:a16="http://schemas.microsoft.com/office/drawing/2014/main" id="{03700058-FC7E-12CC-EC7E-10B5D50C41AC}"/>
              </a:ext>
            </a:extLst>
          </p:cNvPr>
          <p:cNvSpPr/>
          <p:nvPr/>
        </p:nvSpPr>
        <p:spPr>
          <a:xfrm>
            <a:off x="1858297" y="2475519"/>
            <a:ext cx="884903" cy="464736"/>
          </a:xfrm>
          <a:prstGeom prst="curvedDownArrow">
            <a:avLst>
              <a:gd name="adj1" fmla="val 0"/>
              <a:gd name="adj2" fmla="val 50000"/>
              <a:gd name="adj3" fmla="val 18653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6CC3ACB-9FB1-DD63-5082-F058D0967148}"/>
              </a:ext>
            </a:extLst>
          </p:cNvPr>
          <p:cNvSpPr txBox="1"/>
          <p:nvPr/>
        </p:nvSpPr>
        <p:spPr>
          <a:xfrm>
            <a:off x="1858296" y="1836890"/>
            <a:ext cx="8849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4000" b="1" dirty="0">
                <a:solidFill>
                  <a:srgbClr val="C00000"/>
                </a:solidFill>
              </a:rPr>
              <a:t>+2 </a:t>
            </a:r>
            <a:r>
              <a:rPr lang="ar-MA" sz="4000" b="1" dirty="0">
                <a:solidFill>
                  <a:srgbClr val="C00000"/>
                </a:solidFill>
              </a:rPr>
              <a:t> </a:t>
            </a:r>
            <a:endParaRPr lang="fr-F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نحصل على العدد الذي يلي 32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هذه المتسلسلة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637305-A08A-9D18-AEFD-BA97DA2B6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0F1A1E4-1845-C1BF-7B4D-A5CBCE9E25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0013014"/>
              </p:ext>
            </p:extLst>
          </p:nvPr>
        </p:nvGraphicFramePr>
        <p:xfrm>
          <a:off x="1394787" y="3018575"/>
          <a:ext cx="6624000" cy="8665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264314407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98897953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4187854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71968391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28938033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90111805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588139413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449524365"/>
                    </a:ext>
                  </a:extLst>
                </a:gridCol>
              </a:tblGrid>
              <a:tr h="780003"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42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44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extLst>
                  <a:ext uri="{0D108BD9-81ED-4DB2-BD59-A6C34878D82A}">
                    <a16:rowId xmlns:a16="http://schemas.microsoft.com/office/drawing/2014/main" val="2914179069"/>
                  </a:ext>
                </a:extLst>
              </a:tr>
            </a:tbl>
          </a:graphicData>
        </a:graphic>
      </p:graphicFrame>
      <p:sp>
        <p:nvSpPr>
          <p:cNvPr id="6" name="Flèche : courbe vers le bas 5">
            <a:extLst>
              <a:ext uri="{FF2B5EF4-FFF2-40B4-BE49-F238E27FC236}">
                <a16:creationId xmlns:a16="http://schemas.microsoft.com/office/drawing/2014/main" id="{F0317AC9-9D02-9AFB-F30D-9808DDA80C4F}"/>
              </a:ext>
            </a:extLst>
          </p:cNvPr>
          <p:cNvSpPr/>
          <p:nvPr/>
        </p:nvSpPr>
        <p:spPr>
          <a:xfrm>
            <a:off x="1858297" y="2475519"/>
            <a:ext cx="884903" cy="464736"/>
          </a:xfrm>
          <a:prstGeom prst="curvedDownArrow">
            <a:avLst>
              <a:gd name="adj1" fmla="val 0"/>
              <a:gd name="adj2" fmla="val 50000"/>
              <a:gd name="adj3" fmla="val 18653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BCB6698-86B3-CA6E-F699-CF7DAABA7953}"/>
              </a:ext>
            </a:extLst>
          </p:cNvPr>
          <p:cNvSpPr txBox="1"/>
          <p:nvPr/>
        </p:nvSpPr>
        <p:spPr>
          <a:xfrm>
            <a:off x="1858296" y="1836890"/>
            <a:ext cx="8849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4000" b="1" dirty="0">
                <a:solidFill>
                  <a:srgbClr val="C00000"/>
                </a:solidFill>
              </a:rPr>
              <a:t>+2 </a:t>
            </a:r>
            <a:r>
              <a:rPr lang="ar-MA" sz="4000" b="1" dirty="0">
                <a:solidFill>
                  <a:srgbClr val="C00000"/>
                </a:solidFill>
              </a:rPr>
              <a:t> </a:t>
            </a:r>
            <a:endParaRPr lang="fr-F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9D1CA-C2FC-F421-4F63-58EBD48F9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901D46B-B5A5-8153-9BCF-7265E3BDD625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نضيف العدد 2 للعدد 32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993CF3-9E88-4F9E-5CFB-F23E97BAF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578FA57-DBA5-ECCB-8F71-BFEEFDD09D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20765"/>
              </p:ext>
            </p:extLst>
          </p:nvPr>
        </p:nvGraphicFramePr>
        <p:xfrm>
          <a:off x="1394787" y="3018575"/>
          <a:ext cx="6624000" cy="8665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264314407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98897953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4187854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71968391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28938033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90111805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588139413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449524365"/>
                    </a:ext>
                  </a:extLst>
                </a:gridCol>
              </a:tblGrid>
              <a:tr h="780003"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42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44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extLst>
                  <a:ext uri="{0D108BD9-81ED-4DB2-BD59-A6C34878D82A}">
                    <a16:rowId xmlns:a16="http://schemas.microsoft.com/office/drawing/2014/main" val="2914179069"/>
                  </a:ext>
                </a:extLst>
              </a:tr>
            </a:tbl>
          </a:graphicData>
        </a:graphic>
      </p:graphicFrame>
      <p:sp>
        <p:nvSpPr>
          <p:cNvPr id="6" name="Flèche : courbe vers le bas 5">
            <a:extLst>
              <a:ext uri="{FF2B5EF4-FFF2-40B4-BE49-F238E27FC236}">
                <a16:creationId xmlns:a16="http://schemas.microsoft.com/office/drawing/2014/main" id="{96EAA1F0-CC41-0E69-12C6-C12D6D5CB441}"/>
              </a:ext>
            </a:extLst>
          </p:cNvPr>
          <p:cNvSpPr/>
          <p:nvPr/>
        </p:nvSpPr>
        <p:spPr>
          <a:xfrm>
            <a:off x="2743199" y="2472531"/>
            <a:ext cx="884903" cy="464736"/>
          </a:xfrm>
          <a:prstGeom prst="curvedDownArrow">
            <a:avLst>
              <a:gd name="adj1" fmla="val 0"/>
              <a:gd name="adj2" fmla="val 50000"/>
              <a:gd name="adj3" fmla="val 18653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BB710E9-3DBF-22F6-9A1C-664164BB693F}"/>
              </a:ext>
            </a:extLst>
          </p:cNvPr>
          <p:cNvSpPr txBox="1"/>
          <p:nvPr/>
        </p:nvSpPr>
        <p:spPr>
          <a:xfrm>
            <a:off x="2728450" y="1855734"/>
            <a:ext cx="8849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4000" b="1" dirty="0">
                <a:solidFill>
                  <a:srgbClr val="C00000"/>
                </a:solidFill>
              </a:rPr>
              <a:t>+2 </a:t>
            </a:r>
            <a:r>
              <a:rPr lang="ar-MA" sz="4000" b="1" dirty="0">
                <a:solidFill>
                  <a:srgbClr val="C00000"/>
                </a:solidFill>
              </a:rPr>
              <a:t> </a:t>
            </a:r>
            <a:endParaRPr lang="fr-F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44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CB013-1FCB-51DA-5DB6-BC739F384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4A70BD3-3233-6E03-634D-B85520CE29C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العدد الذي يلي 32  في هذه المتسلسلة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555882-A286-01FF-8375-EE523E754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B10BD35-1E46-0C64-DF5C-04E5A0A4D7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166660"/>
              </p:ext>
            </p:extLst>
          </p:nvPr>
        </p:nvGraphicFramePr>
        <p:xfrm>
          <a:off x="1394787" y="3018575"/>
          <a:ext cx="6624000" cy="8665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264314407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98897953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4187854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71968391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28938033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90111805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588139413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449524365"/>
                    </a:ext>
                  </a:extLst>
                </a:gridCol>
              </a:tblGrid>
              <a:tr h="780003"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42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44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extLst>
                  <a:ext uri="{0D108BD9-81ED-4DB2-BD59-A6C34878D82A}">
                    <a16:rowId xmlns:a16="http://schemas.microsoft.com/office/drawing/2014/main" val="2914179069"/>
                  </a:ext>
                </a:extLst>
              </a:tr>
            </a:tbl>
          </a:graphicData>
        </a:graphic>
      </p:graphicFrame>
      <p:sp>
        <p:nvSpPr>
          <p:cNvPr id="6" name="Flèche : courbe vers le bas 5">
            <a:extLst>
              <a:ext uri="{FF2B5EF4-FFF2-40B4-BE49-F238E27FC236}">
                <a16:creationId xmlns:a16="http://schemas.microsoft.com/office/drawing/2014/main" id="{13F7162D-894B-4099-C851-CF76A9414922}"/>
              </a:ext>
            </a:extLst>
          </p:cNvPr>
          <p:cNvSpPr/>
          <p:nvPr/>
        </p:nvSpPr>
        <p:spPr>
          <a:xfrm>
            <a:off x="2743199" y="2472531"/>
            <a:ext cx="884903" cy="464736"/>
          </a:xfrm>
          <a:prstGeom prst="curvedDownArrow">
            <a:avLst>
              <a:gd name="adj1" fmla="val 0"/>
              <a:gd name="adj2" fmla="val 50000"/>
              <a:gd name="adj3" fmla="val 18653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140A587-EE91-F0E5-934D-D02019704D99}"/>
              </a:ext>
            </a:extLst>
          </p:cNvPr>
          <p:cNvSpPr txBox="1"/>
          <p:nvPr/>
        </p:nvSpPr>
        <p:spPr>
          <a:xfrm>
            <a:off x="2728450" y="1855734"/>
            <a:ext cx="8849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4000" b="1" dirty="0">
                <a:solidFill>
                  <a:srgbClr val="C00000"/>
                </a:solidFill>
              </a:rPr>
              <a:t>+2 </a:t>
            </a:r>
            <a:r>
              <a:rPr lang="ar-MA" sz="4000" b="1" dirty="0">
                <a:solidFill>
                  <a:srgbClr val="C00000"/>
                </a:solidFill>
              </a:rPr>
              <a:t> </a:t>
            </a:r>
            <a:endParaRPr lang="fr-F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49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F4FF5-DCB9-9CED-F0DB-2AE748288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A503C2-A3B1-D6BC-9748-2AB5210DAD1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957902-5E2E-BF60-844A-4D7B293BBB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78E9299-55BF-327B-1D93-1444510F85A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7431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1B2A5-39AA-60FD-15A0-D1075A125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7C0CF13-184C-D036-19E9-DAEA0445BF16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34 = 2 + 32 إذن العدد الذي يلي 32 هو 34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B7218B-F64D-228F-9B02-F288319FDC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929C345-D1AE-8AFA-D411-5D7A090681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8640747"/>
              </p:ext>
            </p:extLst>
          </p:nvPr>
        </p:nvGraphicFramePr>
        <p:xfrm>
          <a:off x="1394787" y="3018575"/>
          <a:ext cx="6624000" cy="8665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264314407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98897953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4187854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71968391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28938033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90111805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588139413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449524365"/>
                    </a:ext>
                  </a:extLst>
                </a:gridCol>
              </a:tblGrid>
              <a:tr h="780003"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34</a:t>
                      </a:r>
                      <a:endParaRPr lang="fr-FR" sz="44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42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44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extLst>
                  <a:ext uri="{0D108BD9-81ED-4DB2-BD59-A6C34878D82A}">
                    <a16:rowId xmlns:a16="http://schemas.microsoft.com/office/drawing/2014/main" val="2914179069"/>
                  </a:ext>
                </a:extLst>
              </a:tr>
            </a:tbl>
          </a:graphicData>
        </a:graphic>
      </p:graphicFrame>
      <p:sp>
        <p:nvSpPr>
          <p:cNvPr id="7" name="Flèche : courbe vers le bas 6">
            <a:extLst>
              <a:ext uri="{FF2B5EF4-FFF2-40B4-BE49-F238E27FC236}">
                <a16:creationId xmlns:a16="http://schemas.microsoft.com/office/drawing/2014/main" id="{2114E22B-3DD0-D406-844D-58821A6EDBE2}"/>
              </a:ext>
            </a:extLst>
          </p:cNvPr>
          <p:cNvSpPr/>
          <p:nvPr/>
        </p:nvSpPr>
        <p:spPr>
          <a:xfrm>
            <a:off x="2743199" y="2472531"/>
            <a:ext cx="884903" cy="464736"/>
          </a:xfrm>
          <a:prstGeom prst="curvedDownArrow">
            <a:avLst>
              <a:gd name="adj1" fmla="val 0"/>
              <a:gd name="adj2" fmla="val 50000"/>
              <a:gd name="adj3" fmla="val 18653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E6550AE-E90F-4A35-C0CD-624C27E56E50}"/>
              </a:ext>
            </a:extLst>
          </p:cNvPr>
          <p:cNvSpPr txBox="1"/>
          <p:nvPr/>
        </p:nvSpPr>
        <p:spPr>
          <a:xfrm>
            <a:off x="2728450" y="1855734"/>
            <a:ext cx="8849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4000" b="1" dirty="0">
                <a:solidFill>
                  <a:srgbClr val="C00000"/>
                </a:solidFill>
              </a:rPr>
              <a:t>+2 </a:t>
            </a:r>
            <a:r>
              <a:rPr lang="ar-MA" sz="4000" b="1" dirty="0">
                <a:solidFill>
                  <a:srgbClr val="C00000"/>
                </a:solidFill>
              </a:rPr>
              <a:t> </a:t>
            </a:r>
            <a:endParaRPr lang="fr-F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8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779EC-AFB4-8D05-2BD3-859CEBD15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FDB7D0F-CB16-2F09-0B50-F75675157A99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العدد الذي يلي 34 في هذه المتسلسلة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A5F40C6-480A-0CEB-4820-D4B159F2F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231EEA7-0D1B-D4B4-C051-AE4AE8BE92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454330"/>
              </p:ext>
            </p:extLst>
          </p:nvPr>
        </p:nvGraphicFramePr>
        <p:xfrm>
          <a:off x="1394787" y="3018575"/>
          <a:ext cx="6624000" cy="8665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264314407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98897953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4187854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71968391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28938033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90111805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588139413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449524365"/>
                    </a:ext>
                  </a:extLst>
                </a:gridCol>
              </a:tblGrid>
              <a:tr h="780003"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34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42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44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extLst>
                  <a:ext uri="{0D108BD9-81ED-4DB2-BD59-A6C34878D82A}">
                    <a16:rowId xmlns:a16="http://schemas.microsoft.com/office/drawing/2014/main" val="2914179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614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F4430-8263-B5AF-73FE-2DC2AF57C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17651DC-9AF9-D8D2-7F2E-59765454E63C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44B3A1-9C19-FEFF-D7C1-4DC4BD8EDC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C2F0A3E-B69B-2E76-72FC-5ADB4C52E01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95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22219-2ECD-7172-293D-F638CFFB1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8AC0436-DCDA-5E74-F7E7-76545840E39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للحصول على العدد الذي يلي 34 نضيف 2 و نحصل على 36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E3FDD7-7A03-3BE8-24A6-DB320D6D2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B247D67-4A51-5A1C-C719-2D26AC6962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245562"/>
              </p:ext>
            </p:extLst>
          </p:nvPr>
        </p:nvGraphicFramePr>
        <p:xfrm>
          <a:off x="1394787" y="3018575"/>
          <a:ext cx="6624000" cy="8665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264314407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98897953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4187854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71968391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28938033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90111805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588139413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449524365"/>
                    </a:ext>
                  </a:extLst>
                </a:gridCol>
              </a:tblGrid>
              <a:tr h="780003"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34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</a:t>
                      </a:r>
                      <a:endParaRPr lang="fr-FR" sz="44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42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44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extLst>
                  <a:ext uri="{0D108BD9-81ED-4DB2-BD59-A6C34878D82A}">
                    <a16:rowId xmlns:a16="http://schemas.microsoft.com/office/drawing/2014/main" val="2914179069"/>
                  </a:ext>
                </a:extLst>
              </a:tr>
            </a:tbl>
          </a:graphicData>
        </a:graphic>
      </p:graphicFrame>
      <p:sp>
        <p:nvSpPr>
          <p:cNvPr id="4" name="Flèche : courbe vers le bas 3">
            <a:extLst>
              <a:ext uri="{FF2B5EF4-FFF2-40B4-BE49-F238E27FC236}">
                <a16:creationId xmlns:a16="http://schemas.microsoft.com/office/drawing/2014/main" id="{8345483E-09B2-534C-E264-C6F14EE431FA}"/>
              </a:ext>
            </a:extLst>
          </p:cNvPr>
          <p:cNvSpPr/>
          <p:nvPr/>
        </p:nvSpPr>
        <p:spPr>
          <a:xfrm>
            <a:off x="3480615" y="2472531"/>
            <a:ext cx="884903" cy="464736"/>
          </a:xfrm>
          <a:prstGeom prst="curvedDownArrow">
            <a:avLst>
              <a:gd name="adj1" fmla="val 0"/>
              <a:gd name="adj2" fmla="val 50000"/>
              <a:gd name="adj3" fmla="val 18653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5535EC1-1989-6A1A-04A7-1D28130F517C}"/>
              </a:ext>
            </a:extLst>
          </p:cNvPr>
          <p:cNvSpPr txBox="1"/>
          <p:nvPr/>
        </p:nvSpPr>
        <p:spPr>
          <a:xfrm>
            <a:off x="3465866" y="1855734"/>
            <a:ext cx="8849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4000" b="1" dirty="0">
                <a:solidFill>
                  <a:srgbClr val="C00000"/>
                </a:solidFill>
              </a:rPr>
              <a:t>+2 </a:t>
            </a:r>
            <a:r>
              <a:rPr lang="ar-MA" sz="4000" b="1" dirty="0">
                <a:solidFill>
                  <a:srgbClr val="C00000"/>
                </a:solidFill>
              </a:rPr>
              <a:t> </a:t>
            </a:r>
            <a:endParaRPr lang="fr-F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50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B8CFB-7CD5-2500-1634-210DDA8C5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8054BB-CF8B-E431-62AD-DBF8E522C230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العدد الذي يلي 36 في هذه المتسلسلة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6C608C7-7589-6FDA-DBF3-6FF8ACA4F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B9BB462-9EBF-C61D-6885-AEB0003129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4190016"/>
              </p:ext>
            </p:extLst>
          </p:nvPr>
        </p:nvGraphicFramePr>
        <p:xfrm>
          <a:off x="1394787" y="3018575"/>
          <a:ext cx="6624000" cy="8665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264314407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98897953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4187854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71968391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28938033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90111805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588139413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449524365"/>
                    </a:ext>
                  </a:extLst>
                </a:gridCol>
              </a:tblGrid>
              <a:tr h="780003"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34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42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44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extLst>
                  <a:ext uri="{0D108BD9-81ED-4DB2-BD59-A6C34878D82A}">
                    <a16:rowId xmlns:a16="http://schemas.microsoft.com/office/drawing/2014/main" val="2914179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410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A8C1C-40F4-4073-49F0-EDDAC5536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F0AA13C-C9F6-EA9E-3C7A-F35CBC070BC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09CDF6-ABA4-A166-93AF-9A0A3721D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082F73E-E741-B943-180D-E3927972104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982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641E7-681B-CFF2-02B5-03F434930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050FA41-FFEC-2ABF-DD7E-DD0D690C8C0E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نضيف 2 ل36 و نحصل على 38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473E5C-D3DD-7345-DF17-7B4A8C6DF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27F727B-9C63-CA86-4946-8FC33534D1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1608198"/>
              </p:ext>
            </p:extLst>
          </p:nvPr>
        </p:nvGraphicFramePr>
        <p:xfrm>
          <a:off x="1394787" y="3018575"/>
          <a:ext cx="6624000" cy="8665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264314407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98897953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4187854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71968391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28938033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90111805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588139413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449524365"/>
                    </a:ext>
                  </a:extLst>
                </a:gridCol>
              </a:tblGrid>
              <a:tr h="780003"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34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</a:t>
                      </a:r>
                      <a:endParaRPr lang="fr-FR" sz="44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42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44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extLst>
                  <a:ext uri="{0D108BD9-81ED-4DB2-BD59-A6C34878D82A}">
                    <a16:rowId xmlns:a16="http://schemas.microsoft.com/office/drawing/2014/main" val="2914179069"/>
                  </a:ext>
                </a:extLst>
              </a:tr>
            </a:tbl>
          </a:graphicData>
        </a:graphic>
      </p:graphicFrame>
      <p:sp>
        <p:nvSpPr>
          <p:cNvPr id="15" name="Flèche : courbe vers le bas 14">
            <a:extLst>
              <a:ext uri="{FF2B5EF4-FFF2-40B4-BE49-F238E27FC236}">
                <a16:creationId xmlns:a16="http://schemas.microsoft.com/office/drawing/2014/main" id="{972F07A6-0328-C0FB-25ED-0CBC2E807446}"/>
              </a:ext>
            </a:extLst>
          </p:cNvPr>
          <p:cNvSpPr/>
          <p:nvPr/>
        </p:nvSpPr>
        <p:spPr>
          <a:xfrm>
            <a:off x="4291771" y="2472531"/>
            <a:ext cx="884903" cy="464736"/>
          </a:xfrm>
          <a:prstGeom prst="curvedDownArrow">
            <a:avLst>
              <a:gd name="adj1" fmla="val 0"/>
              <a:gd name="adj2" fmla="val 50000"/>
              <a:gd name="adj3" fmla="val 18653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9A28205-C2C9-7772-243A-82CA027BD770}"/>
              </a:ext>
            </a:extLst>
          </p:cNvPr>
          <p:cNvSpPr txBox="1"/>
          <p:nvPr/>
        </p:nvSpPr>
        <p:spPr>
          <a:xfrm>
            <a:off x="4277022" y="1855734"/>
            <a:ext cx="8849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4000" b="1" dirty="0">
                <a:solidFill>
                  <a:srgbClr val="C00000"/>
                </a:solidFill>
              </a:rPr>
              <a:t>+2 </a:t>
            </a:r>
            <a:r>
              <a:rPr lang="ar-MA" sz="4000" b="1" dirty="0">
                <a:solidFill>
                  <a:srgbClr val="C00000"/>
                </a:solidFill>
              </a:rPr>
              <a:t> </a:t>
            </a:r>
            <a:endParaRPr lang="fr-F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23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3A832-D8FE-0B86-CC2F-5935647F0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EA33361-AC14-97B5-AC68-0E62AF9B6C76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العدد الذي يأتي  بعد 38 في هذه المتسلسلة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E4F066-D798-E253-6B3B-90D4FD8764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C8FC02A-A278-0A50-130F-4EAE19D515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5289761"/>
              </p:ext>
            </p:extLst>
          </p:nvPr>
        </p:nvGraphicFramePr>
        <p:xfrm>
          <a:off x="1394787" y="3018575"/>
          <a:ext cx="6624000" cy="8665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264314407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98897953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4187854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71968391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28938033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90111805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588139413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449524365"/>
                    </a:ext>
                  </a:extLst>
                </a:gridCol>
              </a:tblGrid>
              <a:tr h="780003"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34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42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44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extLst>
                  <a:ext uri="{0D108BD9-81ED-4DB2-BD59-A6C34878D82A}">
                    <a16:rowId xmlns:a16="http://schemas.microsoft.com/office/drawing/2014/main" val="2914179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697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956B5-DB88-5B23-383C-223FA8132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9CD6217-629D-6858-40C6-07A8D7D4C19F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246A591-5308-13D4-C528-FC49192FCB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12EB26B-68A8-C95B-13C3-03913F25061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515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5C30D-A2B9-14B6-37E5-DA023581E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4FE30D9-BD3B-47BD-5231-5C20DE69E647}"/>
              </a:ext>
            </a:extLst>
          </p:cNvPr>
          <p:cNvSpPr txBox="1"/>
          <p:nvPr/>
        </p:nvSpPr>
        <p:spPr>
          <a:xfrm>
            <a:off x="101600" y="731508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نضيف 2 ل38 نحصل على 40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هكذا قمنا بإكمال هذه المتسلسلة و ذلك بالعد ب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أي نضيف 2 كل مرة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826A63-4766-A5EF-A223-F38BE53525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4C026AA-4731-8CE2-DC8F-9F2B961486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132640"/>
              </p:ext>
            </p:extLst>
          </p:nvPr>
        </p:nvGraphicFramePr>
        <p:xfrm>
          <a:off x="1394787" y="3018575"/>
          <a:ext cx="6624000" cy="8665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264314407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98897953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4187854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71968391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28938033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90111805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588139413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449524365"/>
                    </a:ext>
                  </a:extLst>
                </a:gridCol>
              </a:tblGrid>
              <a:tr h="780003"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34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  <a:endParaRPr lang="fr-FR" sz="44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42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44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extLst>
                  <a:ext uri="{0D108BD9-81ED-4DB2-BD59-A6C34878D82A}">
                    <a16:rowId xmlns:a16="http://schemas.microsoft.com/office/drawing/2014/main" val="2914179069"/>
                  </a:ext>
                </a:extLst>
              </a:tr>
            </a:tbl>
          </a:graphicData>
        </a:graphic>
      </p:graphicFrame>
      <p:sp>
        <p:nvSpPr>
          <p:cNvPr id="15" name="Flèche : courbe vers le bas 14">
            <a:extLst>
              <a:ext uri="{FF2B5EF4-FFF2-40B4-BE49-F238E27FC236}">
                <a16:creationId xmlns:a16="http://schemas.microsoft.com/office/drawing/2014/main" id="{7ECD1AF0-8376-8575-6B97-BA0B57618A60}"/>
              </a:ext>
            </a:extLst>
          </p:cNvPr>
          <p:cNvSpPr/>
          <p:nvPr/>
        </p:nvSpPr>
        <p:spPr>
          <a:xfrm>
            <a:off x="5043933" y="2472531"/>
            <a:ext cx="884903" cy="464736"/>
          </a:xfrm>
          <a:prstGeom prst="curvedDownArrow">
            <a:avLst>
              <a:gd name="adj1" fmla="val 0"/>
              <a:gd name="adj2" fmla="val 50000"/>
              <a:gd name="adj3" fmla="val 18653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A3E1BDC-E0B8-9ACF-E774-F87800D56AA0}"/>
              </a:ext>
            </a:extLst>
          </p:cNvPr>
          <p:cNvSpPr txBox="1"/>
          <p:nvPr/>
        </p:nvSpPr>
        <p:spPr>
          <a:xfrm>
            <a:off x="5029184" y="1855734"/>
            <a:ext cx="8849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4000" b="1" dirty="0">
                <a:solidFill>
                  <a:srgbClr val="C00000"/>
                </a:solidFill>
              </a:rPr>
              <a:t>+2 </a:t>
            </a:r>
            <a:r>
              <a:rPr lang="ar-MA" sz="4000" b="1" dirty="0">
                <a:solidFill>
                  <a:srgbClr val="C00000"/>
                </a:solidFill>
              </a:rPr>
              <a:t> </a:t>
            </a:r>
            <a:endParaRPr lang="fr-F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57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0AE04-E694-C068-E2A3-F89F3B02C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C2BF1-5965-B5C1-10CD-CFAFB6EFB71E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العدد يأتي بعد 10 في هذه المتسلسلة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B1AD68-885D-8B9C-6FC0-67462CAF7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8ECC1EE-1F45-D24C-4A34-25D1C83C30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226660"/>
              </p:ext>
            </p:extLst>
          </p:nvPr>
        </p:nvGraphicFramePr>
        <p:xfrm>
          <a:off x="1394787" y="3018575"/>
          <a:ext cx="6624000" cy="8665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264314407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98897953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4187854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71968391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28938033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90111805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588139413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449524365"/>
                    </a:ext>
                  </a:extLst>
                </a:gridCol>
              </a:tblGrid>
              <a:tr h="780003"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extLst>
                  <a:ext uri="{0D108BD9-81ED-4DB2-BD59-A6C34878D82A}">
                    <a16:rowId xmlns:a16="http://schemas.microsoft.com/office/drawing/2014/main" val="2914179069"/>
                  </a:ext>
                </a:extLst>
              </a:tr>
            </a:tbl>
          </a:graphicData>
        </a:graphic>
      </p:graphicFrame>
      <p:sp>
        <p:nvSpPr>
          <p:cNvPr id="5" name="Flèche : courbe vers le bas 4">
            <a:extLst>
              <a:ext uri="{FF2B5EF4-FFF2-40B4-BE49-F238E27FC236}">
                <a16:creationId xmlns:a16="http://schemas.microsoft.com/office/drawing/2014/main" id="{76DF76F1-E7D7-5F67-3440-D039A1E90699}"/>
              </a:ext>
            </a:extLst>
          </p:cNvPr>
          <p:cNvSpPr/>
          <p:nvPr/>
        </p:nvSpPr>
        <p:spPr>
          <a:xfrm>
            <a:off x="1858297" y="2475519"/>
            <a:ext cx="884903" cy="464736"/>
          </a:xfrm>
          <a:prstGeom prst="curvedDownArrow">
            <a:avLst>
              <a:gd name="adj1" fmla="val 0"/>
              <a:gd name="adj2" fmla="val 50000"/>
              <a:gd name="adj3" fmla="val 18653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702D15-F854-C088-E7F4-D74CFF895FD5}"/>
              </a:ext>
            </a:extLst>
          </p:cNvPr>
          <p:cNvSpPr txBox="1"/>
          <p:nvPr/>
        </p:nvSpPr>
        <p:spPr>
          <a:xfrm>
            <a:off x="1858296" y="1836890"/>
            <a:ext cx="8849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4000" b="1" dirty="0">
                <a:solidFill>
                  <a:srgbClr val="C00000"/>
                </a:solidFill>
              </a:rPr>
              <a:t>+5 </a:t>
            </a:r>
            <a:r>
              <a:rPr lang="ar-MA" sz="4000" b="1" dirty="0">
                <a:solidFill>
                  <a:srgbClr val="C00000"/>
                </a:solidFill>
              </a:rPr>
              <a:t> </a:t>
            </a:r>
            <a:endParaRPr lang="fr-F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20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8D307-32E2-EA20-E94F-09C8B289A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4EAB7E-3160-C990-BC88-8FBEC191B1E4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63E0B8-9350-9D21-BA4D-184CB0FBB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013DFA-7404-4FA9-0C8B-CB97CC7DD5B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66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64B7D-30B7-942C-A595-B59459F9A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A53CD83-0EB5-2A3C-0661-B7CADB512FE6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:العدد الذي 10 هو 15  ،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CE5501-900D-A0DC-EA2F-C486E7453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B621DCE-F6FD-0BAA-16AE-33E767320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420265"/>
              </p:ext>
            </p:extLst>
          </p:nvPr>
        </p:nvGraphicFramePr>
        <p:xfrm>
          <a:off x="1394787" y="3018575"/>
          <a:ext cx="6624000" cy="8665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264314407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98897953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4187854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71968391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28938033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90111805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588139413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449524365"/>
                    </a:ext>
                  </a:extLst>
                </a:gridCol>
              </a:tblGrid>
              <a:tr h="780003"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fr-FR" sz="44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extLst>
                  <a:ext uri="{0D108BD9-81ED-4DB2-BD59-A6C34878D82A}">
                    <a16:rowId xmlns:a16="http://schemas.microsoft.com/office/drawing/2014/main" val="2914179069"/>
                  </a:ext>
                </a:extLst>
              </a:tr>
            </a:tbl>
          </a:graphicData>
        </a:graphic>
      </p:graphicFrame>
      <p:sp>
        <p:nvSpPr>
          <p:cNvPr id="5" name="Flèche : courbe vers le bas 4">
            <a:extLst>
              <a:ext uri="{FF2B5EF4-FFF2-40B4-BE49-F238E27FC236}">
                <a16:creationId xmlns:a16="http://schemas.microsoft.com/office/drawing/2014/main" id="{475572EF-2610-4806-7ED4-0162E5EA09F0}"/>
              </a:ext>
            </a:extLst>
          </p:cNvPr>
          <p:cNvSpPr/>
          <p:nvPr/>
        </p:nvSpPr>
        <p:spPr>
          <a:xfrm>
            <a:off x="3347884" y="2473402"/>
            <a:ext cx="884903" cy="464736"/>
          </a:xfrm>
          <a:prstGeom prst="curvedDownArrow">
            <a:avLst>
              <a:gd name="adj1" fmla="val 0"/>
              <a:gd name="adj2" fmla="val 50000"/>
              <a:gd name="adj3" fmla="val 18653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37A674-1D55-04F7-5A6E-ED7D960BBE07}"/>
              </a:ext>
            </a:extLst>
          </p:cNvPr>
          <p:cNvSpPr txBox="1"/>
          <p:nvPr/>
        </p:nvSpPr>
        <p:spPr>
          <a:xfrm>
            <a:off x="3347883" y="1830794"/>
            <a:ext cx="8849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4000" b="1" dirty="0">
                <a:solidFill>
                  <a:srgbClr val="C00000"/>
                </a:solidFill>
              </a:rPr>
              <a:t>+5 </a:t>
            </a:r>
            <a:r>
              <a:rPr lang="ar-MA" sz="4000" b="1" dirty="0">
                <a:solidFill>
                  <a:srgbClr val="C00000"/>
                </a:solidFill>
              </a:rPr>
              <a:t> </a:t>
            </a:r>
            <a:endParaRPr lang="fr-F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7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4DB53-010D-6A56-7651-B9F45D8F0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35CF6DC-D8DC-7DC8-4A39-327C20C19C1C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العدد الذي يأتي بعد 15 في هذه المتسلسلة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0D37267-8CC0-8611-EF68-2FC818A002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28BB465-3B25-1BAD-5FA3-22C1B558C5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28942"/>
              </p:ext>
            </p:extLst>
          </p:nvPr>
        </p:nvGraphicFramePr>
        <p:xfrm>
          <a:off x="1394787" y="3018575"/>
          <a:ext cx="6624000" cy="8665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264314407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98897953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4187854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71968391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28938033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90111805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588139413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449524365"/>
                    </a:ext>
                  </a:extLst>
                </a:gridCol>
              </a:tblGrid>
              <a:tr h="780003"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extLst>
                  <a:ext uri="{0D108BD9-81ED-4DB2-BD59-A6C34878D82A}">
                    <a16:rowId xmlns:a16="http://schemas.microsoft.com/office/drawing/2014/main" val="2914179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633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D0910-897B-E03C-49CC-D0A9B71B4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368322C-8869-F6B5-3974-1E704B2F696E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96E6DA-2F63-FCEF-890E-E8CE48307F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5E7680-F584-5DEC-8D6A-91B48B9A370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486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9B0BB-F8DC-2CC4-227F-21C2D5A76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7F9154-0A71-283E-B317-E4319F7E2EE7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:العدد الذي يلي 15  هو 20  ،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B00D7B-C23F-3C0D-7DE1-404305BB60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6AD085F-E7A2-C00B-8AB8-4B933AC89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070511"/>
              </p:ext>
            </p:extLst>
          </p:nvPr>
        </p:nvGraphicFramePr>
        <p:xfrm>
          <a:off x="1394787" y="3018575"/>
          <a:ext cx="6624000" cy="8665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264314407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98897953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4187854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71968391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28938033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90111805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588139413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449524365"/>
                    </a:ext>
                  </a:extLst>
                </a:gridCol>
              </a:tblGrid>
              <a:tr h="780003"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fr-FR" sz="44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extLst>
                  <a:ext uri="{0D108BD9-81ED-4DB2-BD59-A6C34878D82A}">
                    <a16:rowId xmlns:a16="http://schemas.microsoft.com/office/drawing/2014/main" val="2914179069"/>
                  </a:ext>
                </a:extLst>
              </a:tr>
            </a:tbl>
          </a:graphicData>
        </a:graphic>
      </p:graphicFrame>
      <p:sp>
        <p:nvSpPr>
          <p:cNvPr id="4" name="Flèche : courbe vers le bas 3">
            <a:extLst>
              <a:ext uri="{FF2B5EF4-FFF2-40B4-BE49-F238E27FC236}">
                <a16:creationId xmlns:a16="http://schemas.microsoft.com/office/drawing/2014/main" id="{53715FF7-F492-6951-B69B-26EAD4EF53AF}"/>
              </a:ext>
            </a:extLst>
          </p:cNvPr>
          <p:cNvSpPr/>
          <p:nvPr/>
        </p:nvSpPr>
        <p:spPr>
          <a:xfrm>
            <a:off x="4247532" y="2473402"/>
            <a:ext cx="884903" cy="464736"/>
          </a:xfrm>
          <a:prstGeom prst="curvedDownArrow">
            <a:avLst>
              <a:gd name="adj1" fmla="val 0"/>
              <a:gd name="adj2" fmla="val 50000"/>
              <a:gd name="adj3" fmla="val 18653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AB5E928-93F7-972A-611A-995D27809DE2}"/>
              </a:ext>
            </a:extLst>
          </p:cNvPr>
          <p:cNvSpPr txBox="1"/>
          <p:nvPr/>
        </p:nvSpPr>
        <p:spPr>
          <a:xfrm>
            <a:off x="4247531" y="1830794"/>
            <a:ext cx="8849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4000" b="1" dirty="0">
                <a:solidFill>
                  <a:srgbClr val="C00000"/>
                </a:solidFill>
              </a:rPr>
              <a:t>+5 </a:t>
            </a:r>
            <a:r>
              <a:rPr lang="ar-MA" sz="4000" b="1" dirty="0">
                <a:solidFill>
                  <a:srgbClr val="C00000"/>
                </a:solidFill>
              </a:rPr>
              <a:t> </a:t>
            </a:r>
            <a:endParaRPr lang="fr-F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6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C2512-7FCA-7035-D2FA-3BD0980DF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87683EE-114C-45E2-E8E6-E1D1F03598C8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العدد الذي يأتي بعد 30 في هذه المتسلسلة 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41450E2-71C3-19DD-F4CE-862249A69A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78A49F4-86B0-ABCC-C130-9FDCF7B344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010197"/>
              </p:ext>
            </p:extLst>
          </p:nvPr>
        </p:nvGraphicFramePr>
        <p:xfrm>
          <a:off x="1394787" y="3018575"/>
          <a:ext cx="6624000" cy="8665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264314407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98897953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4187854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71968391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28938033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90111805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588139413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449524365"/>
                    </a:ext>
                  </a:extLst>
                </a:gridCol>
              </a:tblGrid>
              <a:tr h="780003"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</a:p>
                  </a:txBody>
                  <a:tcPr marL="110642" marR="110642" marT="98005" marB="98005"/>
                </a:tc>
                <a:extLst>
                  <a:ext uri="{0D108BD9-81ED-4DB2-BD59-A6C34878D82A}">
                    <a16:rowId xmlns:a16="http://schemas.microsoft.com/office/drawing/2014/main" val="2914179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0518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13082-CA5E-AF79-ECCA-E259AE19B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F2DC0A8-2879-CF6E-79F9-CED7FCD4D830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F324F5-B02B-0A79-B88F-8D11425F6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F8E20E5-5C0D-2B50-9320-932A87BAA14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2955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A0659-4BF3-F815-6A51-5BE122963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2AE9BFE-1737-5F19-237D-60AE2C8183BB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:العدد هو 35 ،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06F9B1B-7F17-9F0B-8F3D-7A6C68A5FA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5E74AD3-4DED-BA99-EB3C-8B34F78DFA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501059"/>
              </p:ext>
            </p:extLst>
          </p:nvPr>
        </p:nvGraphicFramePr>
        <p:xfrm>
          <a:off x="1394787" y="3018575"/>
          <a:ext cx="6624000" cy="8665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264314407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98897953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4187854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71968391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28938033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90111805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588139413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449524365"/>
                    </a:ext>
                  </a:extLst>
                </a:gridCol>
              </a:tblGrid>
              <a:tr h="780003"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35</a:t>
                      </a:r>
                      <a:endParaRPr lang="fr-FR" sz="44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extLst>
                  <a:ext uri="{0D108BD9-81ED-4DB2-BD59-A6C34878D82A}">
                    <a16:rowId xmlns:a16="http://schemas.microsoft.com/office/drawing/2014/main" val="2914179069"/>
                  </a:ext>
                </a:extLst>
              </a:tr>
            </a:tbl>
          </a:graphicData>
        </a:graphic>
      </p:graphicFrame>
      <p:sp>
        <p:nvSpPr>
          <p:cNvPr id="5" name="Flèche : courbe vers le bas 4">
            <a:extLst>
              <a:ext uri="{FF2B5EF4-FFF2-40B4-BE49-F238E27FC236}">
                <a16:creationId xmlns:a16="http://schemas.microsoft.com/office/drawing/2014/main" id="{383D12B0-3645-EC73-B1CF-804339983127}"/>
              </a:ext>
            </a:extLst>
          </p:cNvPr>
          <p:cNvSpPr/>
          <p:nvPr/>
        </p:nvSpPr>
        <p:spPr>
          <a:xfrm>
            <a:off x="6784248" y="2473402"/>
            <a:ext cx="884903" cy="464736"/>
          </a:xfrm>
          <a:prstGeom prst="curvedDownArrow">
            <a:avLst>
              <a:gd name="adj1" fmla="val 0"/>
              <a:gd name="adj2" fmla="val 50000"/>
              <a:gd name="adj3" fmla="val 18653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77A14D8-B9D3-1468-73D4-C8202F4DDD35}"/>
              </a:ext>
            </a:extLst>
          </p:cNvPr>
          <p:cNvSpPr txBox="1"/>
          <p:nvPr/>
        </p:nvSpPr>
        <p:spPr>
          <a:xfrm>
            <a:off x="6784247" y="1830794"/>
            <a:ext cx="8849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4000" b="1" dirty="0">
                <a:solidFill>
                  <a:srgbClr val="C00000"/>
                </a:solidFill>
              </a:rPr>
              <a:t>+5 </a:t>
            </a:r>
            <a:r>
              <a:rPr lang="ar-MA" sz="4000" b="1" dirty="0">
                <a:solidFill>
                  <a:srgbClr val="C00000"/>
                </a:solidFill>
              </a:rPr>
              <a:t> </a:t>
            </a:r>
            <a:endParaRPr lang="fr-F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340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44 سنطبق ما تعلمناه  في  النشاط رقم 4؛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7D23C26-C440-4DB5-88FF-16977FF41199}"/>
              </a:ext>
            </a:extLst>
          </p:cNvPr>
          <p:cNvGrpSpPr/>
          <p:nvPr/>
        </p:nvGrpSpPr>
        <p:grpSpPr>
          <a:xfrm>
            <a:off x="1680628" y="1974872"/>
            <a:ext cx="5428785" cy="3779040"/>
            <a:chOff x="2144600" y="2417323"/>
            <a:chExt cx="5428785" cy="3779040"/>
          </a:xfrm>
        </p:grpSpPr>
        <p:pic>
          <p:nvPicPr>
            <p:cNvPr id="7" name="Image 6" descr="Une image contenant texte, capture d’écran, logiciel, nombre&#10;&#10;Le contenu généré par l’IA peut être incorrect.">
              <a:extLst>
                <a:ext uri="{FF2B5EF4-FFF2-40B4-BE49-F238E27FC236}">
                  <a16:creationId xmlns:a16="http://schemas.microsoft.com/office/drawing/2014/main" id="{AB87A73B-C8E9-6B3A-3FCF-F66492DC68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57200" y="2417323"/>
              <a:ext cx="2716185" cy="3779040"/>
            </a:xfrm>
            <a:prstGeom prst="rect">
              <a:avLst/>
            </a:prstGeom>
          </p:spPr>
        </p:pic>
        <p:pic>
          <p:nvPicPr>
            <p:cNvPr id="8" name="Image 7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964771DC-CF14-8511-6594-BBD9A3D3FB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44600" y="2417323"/>
              <a:ext cx="2716185" cy="3755421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365356" y="4269658"/>
            <a:ext cx="2775515" cy="1269242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8AF205B-6A26-ED6E-C461-569A6FE294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817" y="2294906"/>
            <a:ext cx="5677705" cy="249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6514" y="3353953"/>
            <a:ext cx="1576635" cy="1576635"/>
          </a:xfrm>
          <a:prstGeom prst="rect">
            <a:avLst/>
          </a:prstGeom>
        </p:spPr>
      </p:pic>
      <p:pic>
        <p:nvPicPr>
          <p:cNvPr id="4" name="Image 3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813B2FB4-D646-78DD-27DF-0D940C739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346" y="2424953"/>
            <a:ext cx="5028747" cy="281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60E48-CF6B-E3A1-37B8-4D1273B40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8ECD1C-5B97-62D6-588C-D794A295FCAF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 المتعلمين للقيام إلى السبورة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6CB7E0-D93A-0580-27DB-C7514BD2A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1FC756D-96A6-9B0E-68AB-CCFCEC9A6D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7" y="1989916"/>
            <a:ext cx="7557026" cy="332061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5A9F685-F475-7A12-5D3F-A26509C040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142" y="3313485"/>
            <a:ext cx="7241458" cy="184845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C8F5824-4BF2-0C4F-2EEC-618B9A265F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0364" y="2974664"/>
            <a:ext cx="304843" cy="16194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676427B-8BF1-E0C7-DDA8-700DE3F9A1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652" y="3002941"/>
            <a:ext cx="304843" cy="1619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A048CAC-DD6D-8EB3-6237-97462CC67D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9884" y="2966211"/>
            <a:ext cx="304843" cy="16194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EDC890D-FC98-7BF5-332F-3F9ED5DD28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9047" y="2974664"/>
            <a:ext cx="304843" cy="16194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1A47D6A-ABBF-E29F-0B75-19816AACD6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0776" y="3002941"/>
            <a:ext cx="304843" cy="16194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177CE9B-35E5-72A8-E6A1-54D5E886E66D}"/>
              </a:ext>
            </a:extLst>
          </p:cNvPr>
          <p:cNvSpPr txBox="1"/>
          <p:nvPr/>
        </p:nvSpPr>
        <p:spPr>
          <a:xfrm>
            <a:off x="3911427" y="2740049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28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0AF65E2-8147-DDEB-D47E-516183257B02}"/>
              </a:ext>
            </a:extLst>
          </p:cNvPr>
          <p:cNvSpPr txBox="1"/>
          <p:nvPr/>
        </p:nvSpPr>
        <p:spPr>
          <a:xfrm>
            <a:off x="4579778" y="2728710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30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E44F0F0-EE33-1088-E264-B05B41A655E4}"/>
              </a:ext>
            </a:extLst>
          </p:cNvPr>
          <p:cNvSpPr txBox="1"/>
          <p:nvPr/>
        </p:nvSpPr>
        <p:spPr>
          <a:xfrm>
            <a:off x="5333595" y="2732675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32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90B2CC1-9209-5E09-9F70-B35A063CC380}"/>
              </a:ext>
            </a:extLst>
          </p:cNvPr>
          <p:cNvSpPr txBox="1"/>
          <p:nvPr/>
        </p:nvSpPr>
        <p:spPr>
          <a:xfrm>
            <a:off x="6032444" y="2748502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34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09CCDA3-2AD6-47F8-69D5-7B1543400F9B}"/>
              </a:ext>
            </a:extLst>
          </p:cNvPr>
          <p:cNvSpPr txBox="1"/>
          <p:nvPr/>
        </p:nvSpPr>
        <p:spPr>
          <a:xfrm>
            <a:off x="6696521" y="2750292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36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CDADA22-062B-256E-8ACD-7A5AABD65D9C}"/>
              </a:ext>
            </a:extLst>
          </p:cNvPr>
          <p:cNvSpPr txBox="1"/>
          <p:nvPr/>
        </p:nvSpPr>
        <p:spPr>
          <a:xfrm>
            <a:off x="1836972" y="5230820"/>
            <a:ext cx="54700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لِلْعَدِّ بِـ 2، نُضيفُ في كُلِّ مَرَّةٍ 2.</a:t>
            </a:r>
          </a:p>
        </p:txBody>
      </p:sp>
    </p:spTree>
    <p:extLst>
      <p:ext uri="{BB962C8B-B14F-4D97-AF65-F5344CB8AC3E}">
        <p14:creationId xmlns:p14="http://schemas.microsoft.com/office/powerpoint/2010/main" val="310318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/>
      <p:bldP spid="21" grpId="0"/>
      <p:bldP spid="22" grpId="0"/>
      <p:bldP spid="23" grpId="0"/>
      <p:bldP spid="2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2682D-6F71-E503-F051-7A51F272A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F1892AC-5F1D-3006-FA9F-816C04D5025A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 المتعلمين للقيام إلى السبورة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A5183F-2E0A-93C0-4139-2AE9A3244A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477BBAF-A4A4-9BE2-011C-0E79CE59E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7" y="1989916"/>
            <a:ext cx="7557026" cy="332061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865DF24-A4B1-68D7-8D2F-5150FE643D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142" y="4277032"/>
            <a:ext cx="7241458" cy="88490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9D63A17-88CD-6D88-C60B-034D0B3825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0364" y="2950914"/>
            <a:ext cx="304843" cy="16194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C635B1-3B46-A63D-FB9B-2B17B2089F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652" y="2950914"/>
            <a:ext cx="304843" cy="1619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4BB6892-715C-5A17-7F79-0FC9FC91FF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9884" y="2950914"/>
            <a:ext cx="304843" cy="16194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9A02ACD-37FE-CE23-B94D-99EC38CDCE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9047" y="2950914"/>
            <a:ext cx="304843" cy="16194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8A92A64-6BA5-9AFD-160C-713CC9950C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0776" y="2950914"/>
            <a:ext cx="304843" cy="16194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661B3FF-2BF1-4FF3-996B-BB99BD700156}"/>
              </a:ext>
            </a:extLst>
          </p:cNvPr>
          <p:cNvSpPr txBox="1"/>
          <p:nvPr/>
        </p:nvSpPr>
        <p:spPr>
          <a:xfrm>
            <a:off x="3911427" y="2739501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chemeClr val="tx2"/>
                </a:solidFill>
              </a:rPr>
              <a:t>28</a:t>
            </a:r>
            <a:endParaRPr lang="fr-FR" sz="3200" dirty="0">
              <a:solidFill>
                <a:schemeClr val="tx2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15C3A20-F407-0C66-109C-6E2FCADB7EBF}"/>
              </a:ext>
            </a:extLst>
          </p:cNvPr>
          <p:cNvSpPr txBox="1"/>
          <p:nvPr/>
        </p:nvSpPr>
        <p:spPr>
          <a:xfrm>
            <a:off x="4579778" y="2739501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chemeClr val="tx2"/>
                </a:solidFill>
              </a:rPr>
              <a:t>30</a:t>
            </a:r>
            <a:endParaRPr lang="fr-FR" sz="3200" dirty="0">
              <a:solidFill>
                <a:schemeClr val="tx2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0B015D3-8DB5-CBF3-A3DF-DB93A2064C25}"/>
              </a:ext>
            </a:extLst>
          </p:cNvPr>
          <p:cNvSpPr txBox="1"/>
          <p:nvPr/>
        </p:nvSpPr>
        <p:spPr>
          <a:xfrm>
            <a:off x="5333595" y="2739501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chemeClr val="tx2"/>
                </a:solidFill>
              </a:rPr>
              <a:t>32</a:t>
            </a:r>
            <a:endParaRPr lang="fr-FR" sz="3200" dirty="0">
              <a:solidFill>
                <a:schemeClr val="tx2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CD712A3-1200-F738-6999-A6116FAA0F29}"/>
              </a:ext>
            </a:extLst>
          </p:cNvPr>
          <p:cNvSpPr txBox="1"/>
          <p:nvPr/>
        </p:nvSpPr>
        <p:spPr>
          <a:xfrm>
            <a:off x="6032444" y="2739501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chemeClr val="tx2"/>
                </a:solidFill>
              </a:rPr>
              <a:t>34</a:t>
            </a:r>
            <a:endParaRPr lang="fr-FR" sz="3200" dirty="0">
              <a:solidFill>
                <a:schemeClr val="tx2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2C5A170-0952-4AD8-C7E7-F95797C12B40}"/>
              </a:ext>
            </a:extLst>
          </p:cNvPr>
          <p:cNvSpPr txBox="1"/>
          <p:nvPr/>
        </p:nvSpPr>
        <p:spPr>
          <a:xfrm>
            <a:off x="6696521" y="2739501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chemeClr val="tx2"/>
                </a:solidFill>
              </a:rPr>
              <a:t>36</a:t>
            </a:r>
            <a:endParaRPr lang="fr-FR" sz="3200" dirty="0">
              <a:solidFill>
                <a:schemeClr val="tx2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39E9FE4-BF5C-AF29-E9B9-D22ED11FA8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1496" y="3918418"/>
            <a:ext cx="266737" cy="16194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A9BEE87-1B4D-19CC-74AC-AD22A7FA17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8470" y="3918418"/>
            <a:ext cx="266737" cy="16194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687B0DF-39A7-8E13-5BBA-6853D9B1AD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5146" y="3918418"/>
            <a:ext cx="266737" cy="16194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F7F31B0-FFF5-AC8F-E712-B45924E04A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9884" y="3918418"/>
            <a:ext cx="266737" cy="16194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9189A10-E789-3161-91DD-817691B639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4416" y="3918418"/>
            <a:ext cx="266737" cy="16194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4EA2F74-D6F2-DD00-8307-763F7E3CB8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0114" y="3918418"/>
            <a:ext cx="266737" cy="1619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2631CC3-59AE-E35A-70DF-2D4A7AD088B6}"/>
              </a:ext>
            </a:extLst>
          </p:cNvPr>
          <p:cNvSpPr txBox="1"/>
          <p:nvPr/>
        </p:nvSpPr>
        <p:spPr>
          <a:xfrm>
            <a:off x="3224672" y="3707005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30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C7185D4-D32C-CF1A-F235-8005E027CE68}"/>
              </a:ext>
            </a:extLst>
          </p:cNvPr>
          <p:cNvSpPr txBox="1"/>
          <p:nvPr/>
        </p:nvSpPr>
        <p:spPr>
          <a:xfrm>
            <a:off x="3922009" y="3707005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35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D7F4002-CECD-6050-6CC2-9DF51C830444}"/>
              </a:ext>
            </a:extLst>
          </p:cNvPr>
          <p:cNvSpPr txBox="1"/>
          <p:nvPr/>
        </p:nvSpPr>
        <p:spPr>
          <a:xfrm>
            <a:off x="4622126" y="3707005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40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276BEF7-BF0D-046A-675B-903A50960CA4}"/>
              </a:ext>
            </a:extLst>
          </p:cNvPr>
          <p:cNvSpPr txBox="1"/>
          <p:nvPr/>
        </p:nvSpPr>
        <p:spPr>
          <a:xfrm>
            <a:off x="5258427" y="3707005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45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E3871B-0F72-E781-C62D-9A28774A5BD0}"/>
              </a:ext>
            </a:extLst>
          </p:cNvPr>
          <p:cNvSpPr txBox="1"/>
          <p:nvPr/>
        </p:nvSpPr>
        <p:spPr>
          <a:xfrm>
            <a:off x="5959102" y="3707005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50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6252A10-467E-A0D5-76E9-5C560FA7B7C4}"/>
              </a:ext>
            </a:extLst>
          </p:cNvPr>
          <p:cNvSpPr txBox="1"/>
          <p:nvPr/>
        </p:nvSpPr>
        <p:spPr>
          <a:xfrm>
            <a:off x="6758141" y="3707005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55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3BC2FA8-0FA1-B868-82ED-B74B7C63EDF7}"/>
              </a:ext>
            </a:extLst>
          </p:cNvPr>
          <p:cNvSpPr txBox="1"/>
          <p:nvPr/>
        </p:nvSpPr>
        <p:spPr>
          <a:xfrm>
            <a:off x="1836972" y="5257449"/>
            <a:ext cx="54700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لِلْعَدِّ بِـ </a:t>
            </a:r>
            <a:r>
              <a:rPr lang="fr-FR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نُضيفُ في كُلِّ مَرَّةٍ </a:t>
            </a:r>
            <a:r>
              <a:rPr lang="fr-FR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270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17611-9D68-06A8-3D9D-68635E629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59B5495-ECCA-7EA3-0080-D991AFD7491A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 المتعلمين للقيام إلى السبورة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16311AA-2F78-666C-94D6-2DA55B8E8D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6DACDF7-50C6-3199-D056-B3D61DD2B6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7" y="1989916"/>
            <a:ext cx="7557026" cy="332061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BD53883-BF17-C6DB-4BA0-F2E96B0931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0364" y="2950914"/>
            <a:ext cx="304843" cy="16194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9263A08-1E4E-759F-AB05-E9E7BCB2DD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0652" y="2950914"/>
            <a:ext cx="304843" cy="1619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E9B502C-5353-98D9-E64F-7A8CE7F297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9884" y="2950914"/>
            <a:ext cx="304843" cy="16194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B001941-FB9F-C954-F27D-6CD135BA9B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9047" y="2950914"/>
            <a:ext cx="304843" cy="16194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6310E66-FBDE-1F9E-2754-886FFF2EF0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0776" y="2950914"/>
            <a:ext cx="304843" cy="16194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1D7C76D-D66F-EBBD-DDF3-77B9BCC23338}"/>
              </a:ext>
            </a:extLst>
          </p:cNvPr>
          <p:cNvSpPr txBox="1"/>
          <p:nvPr/>
        </p:nvSpPr>
        <p:spPr>
          <a:xfrm>
            <a:off x="3911427" y="2739501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chemeClr val="tx2"/>
                </a:solidFill>
              </a:rPr>
              <a:t>28</a:t>
            </a:r>
            <a:endParaRPr lang="fr-FR" sz="3200" dirty="0">
              <a:solidFill>
                <a:schemeClr val="tx2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CC56B00-668D-5ED2-A276-F215C829EAF8}"/>
              </a:ext>
            </a:extLst>
          </p:cNvPr>
          <p:cNvSpPr txBox="1"/>
          <p:nvPr/>
        </p:nvSpPr>
        <p:spPr>
          <a:xfrm>
            <a:off x="4579778" y="2739501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chemeClr val="tx2"/>
                </a:solidFill>
              </a:rPr>
              <a:t>30</a:t>
            </a:r>
            <a:endParaRPr lang="fr-FR" sz="3200" dirty="0">
              <a:solidFill>
                <a:schemeClr val="tx2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7EC94B3-34B0-E371-879A-BE4E81BC485A}"/>
              </a:ext>
            </a:extLst>
          </p:cNvPr>
          <p:cNvSpPr txBox="1"/>
          <p:nvPr/>
        </p:nvSpPr>
        <p:spPr>
          <a:xfrm>
            <a:off x="5333595" y="2739501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chemeClr val="tx2"/>
                </a:solidFill>
              </a:rPr>
              <a:t>32</a:t>
            </a:r>
            <a:endParaRPr lang="fr-FR" sz="3200" dirty="0">
              <a:solidFill>
                <a:schemeClr val="tx2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469BE0-F797-EAF5-344C-144FBC57D18F}"/>
              </a:ext>
            </a:extLst>
          </p:cNvPr>
          <p:cNvSpPr txBox="1"/>
          <p:nvPr/>
        </p:nvSpPr>
        <p:spPr>
          <a:xfrm>
            <a:off x="6032444" y="2739501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chemeClr val="tx2"/>
                </a:solidFill>
              </a:rPr>
              <a:t>34</a:t>
            </a:r>
            <a:endParaRPr lang="fr-FR" sz="3200" dirty="0">
              <a:solidFill>
                <a:schemeClr val="tx2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0816B1F-C6FE-2018-FAE7-A989DC3228AF}"/>
              </a:ext>
            </a:extLst>
          </p:cNvPr>
          <p:cNvSpPr txBox="1"/>
          <p:nvPr/>
        </p:nvSpPr>
        <p:spPr>
          <a:xfrm>
            <a:off x="6696521" y="2739501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chemeClr val="tx2"/>
                </a:solidFill>
              </a:rPr>
              <a:t>36</a:t>
            </a:r>
            <a:endParaRPr lang="fr-FR" sz="3200" dirty="0">
              <a:solidFill>
                <a:schemeClr val="tx2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96CB299-901E-C85F-6487-6075BC0612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1496" y="3918418"/>
            <a:ext cx="266737" cy="16194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1FC400A-CEF0-E73D-5FBE-7CBAB4D0F5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8470" y="3918418"/>
            <a:ext cx="266737" cy="16194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C953B0-2EFC-C31E-3A82-58FB94FA93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5146" y="3918418"/>
            <a:ext cx="266737" cy="16194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7197DF4-3050-8426-DB33-8F1932A52F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9884" y="3918418"/>
            <a:ext cx="266737" cy="16194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B7D77C9-A0FD-CF62-90E6-2E6D1A60E2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416" y="3918418"/>
            <a:ext cx="266737" cy="16194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EE3964F-A312-B44C-8E59-7E957ACD68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0114" y="3918418"/>
            <a:ext cx="266737" cy="1619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E7DC796-0733-D62E-9EAC-B8B0BADF7E67}"/>
              </a:ext>
            </a:extLst>
          </p:cNvPr>
          <p:cNvSpPr txBox="1"/>
          <p:nvPr/>
        </p:nvSpPr>
        <p:spPr>
          <a:xfrm>
            <a:off x="3224672" y="3707005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chemeClr val="tx2"/>
                </a:solidFill>
              </a:rPr>
              <a:t>30</a:t>
            </a:r>
            <a:endParaRPr lang="fr-FR" sz="3200" dirty="0">
              <a:solidFill>
                <a:schemeClr val="tx2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07DFF95-CFBB-A6C2-6DFF-1756F6E77308}"/>
              </a:ext>
            </a:extLst>
          </p:cNvPr>
          <p:cNvSpPr txBox="1"/>
          <p:nvPr/>
        </p:nvSpPr>
        <p:spPr>
          <a:xfrm>
            <a:off x="3922009" y="3707005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chemeClr val="tx2"/>
                </a:solidFill>
              </a:rPr>
              <a:t>35</a:t>
            </a:r>
            <a:endParaRPr lang="fr-FR" sz="3200" dirty="0">
              <a:solidFill>
                <a:schemeClr val="tx2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3526A03-65F0-B041-E984-152CB2C03890}"/>
              </a:ext>
            </a:extLst>
          </p:cNvPr>
          <p:cNvSpPr txBox="1"/>
          <p:nvPr/>
        </p:nvSpPr>
        <p:spPr>
          <a:xfrm>
            <a:off x="4622126" y="3707005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chemeClr val="tx2"/>
                </a:solidFill>
              </a:rPr>
              <a:t>40</a:t>
            </a:r>
            <a:endParaRPr lang="fr-FR" sz="3200" dirty="0">
              <a:solidFill>
                <a:schemeClr val="tx2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C43CB37-9159-8300-AEF6-D492B4C121F2}"/>
              </a:ext>
            </a:extLst>
          </p:cNvPr>
          <p:cNvSpPr txBox="1"/>
          <p:nvPr/>
        </p:nvSpPr>
        <p:spPr>
          <a:xfrm>
            <a:off x="5258427" y="3707005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chemeClr val="tx2"/>
                </a:solidFill>
              </a:rPr>
              <a:t>45</a:t>
            </a:r>
            <a:endParaRPr lang="fr-FR" sz="3200" dirty="0">
              <a:solidFill>
                <a:schemeClr val="tx2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FD3D695-2035-3F34-1D76-CCEC86195B31}"/>
              </a:ext>
            </a:extLst>
          </p:cNvPr>
          <p:cNvSpPr txBox="1"/>
          <p:nvPr/>
        </p:nvSpPr>
        <p:spPr>
          <a:xfrm>
            <a:off x="5959102" y="3707005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chemeClr val="tx2"/>
                </a:solidFill>
              </a:rPr>
              <a:t>50</a:t>
            </a:r>
            <a:endParaRPr lang="fr-FR" sz="3200" dirty="0">
              <a:solidFill>
                <a:schemeClr val="tx2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BCD6533-0130-9831-A318-1CF62C13E2E6}"/>
              </a:ext>
            </a:extLst>
          </p:cNvPr>
          <p:cNvSpPr txBox="1"/>
          <p:nvPr/>
        </p:nvSpPr>
        <p:spPr>
          <a:xfrm>
            <a:off x="6758141" y="3707005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chemeClr val="tx2"/>
                </a:solidFill>
              </a:rPr>
              <a:t>55</a:t>
            </a:r>
            <a:endParaRPr lang="fr-FR" sz="3200" dirty="0">
              <a:solidFill>
                <a:schemeClr val="tx2"/>
              </a:solidFill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282E841E-EF59-ADCC-21B3-D44BFE8E70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4337" y="4809030"/>
            <a:ext cx="381053" cy="161948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D6FC011-D36F-B5F4-0343-12C3A87EDB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1311" y="4809030"/>
            <a:ext cx="381053" cy="161948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67B27B3-3E40-647D-D29A-B080BE41F6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2546" y="4809030"/>
            <a:ext cx="381053" cy="161948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A575078-86B4-05E0-F9D5-BCC51EA3CC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3254" y="4809030"/>
            <a:ext cx="381053" cy="161948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6F58E83-20DA-84D9-C315-F934567FFA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2837" y="4809030"/>
            <a:ext cx="381053" cy="161948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ECECA89-EA9B-E6DA-1D10-27926F4C70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5919" y="4809030"/>
            <a:ext cx="381053" cy="1619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D0A958E-236C-7034-95B1-846AE4129893}"/>
              </a:ext>
            </a:extLst>
          </p:cNvPr>
          <p:cNvSpPr txBox="1"/>
          <p:nvPr/>
        </p:nvSpPr>
        <p:spPr>
          <a:xfrm>
            <a:off x="3215612" y="4597617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40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98F0B493-F9F3-8806-DB50-6BFC06C7BECF}"/>
              </a:ext>
            </a:extLst>
          </p:cNvPr>
          <p:cNvSpPr txBox="1"/>
          <p:nvPr/>
        </p:nvSpPr>
        <p:spPr>
          <a:xfrm>
            <a:off x="3922009" y="4597617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50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9AA716E-5ECB-BCA6-5386-3D72F24A3DEE}"/>
              </a:ext>
            </a:extLst>
          </p:cNvPr>
          <p:cNvSpPr txBox="1"/>
          <p:nvPr/>
        </p:nvSpPr>
        <p:spPr>
          <a:xfrm>
            <a:off x="4622125" y="4597617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60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C315070-148A-A694-0262-F8C0E4435497}"/>
              </a:ext>
            </a:extLst>
          </p:cNvPr>
          <p:cNvSpPr txBox="1"/>
          <p:nvPr/>
        </p:nvSpPr>
        <p:spPr>
          <a:xfrm>
            <a:off x="5298997" y="4597617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70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AED4746-0D2E-7474-2FD4-A86A685E9AB7}"/>
              </a:ext>
            </a:extLst>
          </p:cNvPr>
          <p:cNvSpPr txBox="1"/>
          <p:nvPr/>
        </p:nvSpPr>
        <p:spPr>
          <a:xfrm>
            <a:off x="5969735" y="4597617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80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988927F4-2DF0-5143-8ECA-F9B886B1D566}"/>
              </a:ext>
            </a:extLst>
          </p:cNvPr>
          <p:cNvSpPr txBox="1"/>
          <p:nvPr/>
        </p:nvSpPr>
        <p:spPr>
          <a:xfrm>
            <a:off x="6654385" y="4597617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90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62ABF6AE-C5A6-62D4-F333-6D84E0472F69}"/>
              </a:ext>
            </a:extLst>
          </p:cNvPr>
          <p:cNvSpPr txBox="1"/>
          <p:nvPr/>
        </p:nvSpPr>
        <p:spPr>
          <a:xfrm>
            <a:off x="1608973" y="5262426"/>
            <a:ext cx="59260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لِلْعَدِّ بِـ </a:t>
            </a:r>
            <a:r>
              <a:rPr lang="fr-FR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نُضيفُ في كُلِّ مَرَّةٍ </a:t>
            </a:r>
            <a:r>
              <a:rPr lang="fr-FR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7406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5 الصفحة45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A8BA31C6-D6CD-2C71-B3D9-ABCCF08B7F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0628" y="1974872"/>
            <a:ext cx="2716185" cy="3755421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680628" y="2456131"/>
            <a:ext cx="2526633" cy="1540682"/>
          </a:xfrm>
          <a:prstGeom prst="roundRect">
            <a:avLst>
              <a:gd name="adj" fmla="val 751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E3986-6FA5-C02F-317C-426D9C7A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D8E8D-ACA5-75F9-5272-67AEFD561226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E48899-A10C-1333-CBF0-8BA725430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capture d’écran, ligne, diagramme&#10;&#10;Le contenu généré par l’IA peut être incorrect.">
            <a:extLst>
              <a:ext uri="{FF2B5EF4-FFF2-40B4-BE49-F238E27FC236}">
                <a16:creationId xmlns:a16="http://schemas.microsoft.com/office/drawing/2014/main" id="{33FCF300-6EAE-2100-B040-8AEDDF5BF0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8001" y="2057860"/>
            <a:ext cx="6347999" cy="400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4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النشاط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رقم 5 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 descr="Une image contenant texte, capture d’écran, ligne, diagramme&#10;&#10;Le contenu généré par l’IA peut être incorrect.">
            <a:extLst>
              <a:ext uri="{FF2B5EF4-FFF2-40B4-BE49-F238E27FC236}">
                <a16:creationId xmlns:a16="http://schemas.microsoft.com/office/drawing/2014/main" id="{C5A73E87-CA14-DF06-512E-4C6F995AB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8001" y="2057860"/>
            <a:ext cx="6347999" cy="400971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057C653-70E3-0A94-E57C-47186771724F}"/>
              </a:ext>
            </a:extLst>
          </p:cNvPr>
          <p:cNvSpPr txBox="1"/>
          <p:nvPr/>
        </p:nvSpPr>
        <p:spPr>
          <a:xfrm>
            <a:off x="3362638" y="2844224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42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EAF4D51-110F-7D41-8C25-DB3FCD53362C}"/>
              </a:ext>
            </a:extLst>
          </p:cNvPr>
          <p:cNvSpPr txBox="1"/>
          <p:nvPr/>
        </p:nvSpPr>
        <p:spPr>
          <a:xfrm>
            <a:off x="3969296" y="2844224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44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ABC3D94-6DD5-C521-C0FD-FD7EE3CD1580}"/>
              </a:ext>
            </a:extLst>
          </p:cNvPr>
          <p:cNvSpPr txBox="1"/>
          <p:nvPr/>
        </p:nvSpPr>
        <p:spPr>
          <a:xfrm>
            <a:off x="4544485" y="2844224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46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FEE056F-F03A-A617-D3ED-80B62C630E93}"/>
              </a:ext>
            </a:extLst>
          </p:cNvPr>
          <p:cNvSpPr txBox="1"/>
          <p:nvPr/>
        </p:nvSpPr>
        <p:spPr>
          <a:xfrm>
            <a:off x="5120229" y="2844224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48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92EBAD-9037-36B6-B62F-CCA812D8008E}"/>
              </a:ext>
            </a:extLst>
          </p:cNvPr>
          <p:cNvSpPr txBox="1"/>
          <p:nvPr/>
        </p:nvSpPr>
        <p:spPr>
          <a:xfrm>
            <a:off x="5695418" y="2844224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50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53C6461-09E9-D2A8-2B40-70CDB62402A0}"/>
              </a:ext>
            </a:extLst>
          </p:cNvPr>
          <p:cNvSpPr txBox="1"/>
          <p:nvPr/>
        </p:nvSpPr>
        <p:spPr>
          <a:xfrm>
            <a:off x="6270607" y="2844224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52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AFCB97D-5FB1-801D-885F-5A4C94E869D8}"/>
              </a:ext>
            </a:extLst>
          </p:cNvPr>
          <p:cNvSpPr txBox="1"/>
          <p:nvPr/>
        </p:nvSpPr>
        <p:spPr>
          <a:xfrm>
            <a:off x="6858056" y="2844224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54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67416FD-9E71-97D9-928E-C40869373B4B}"/>
              </a:ext>
            </a:extLst>
          </p:cNvPr>
          <p:cNvSpPr txBox="1"/>
          <p:nvPr/>
        </p:nvSpPr>
        <p:spPr>
          <a:xfrm>
            <a:off x="3392134" y="3981966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65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5C34E5C-EC89-AEF5-25A5-C7EBF755F60E}"/>
              </a:ext>
            </a:extLst>
          </p:cNvPr>
          <p:cNvSpPr txBox="1"/>
          <p:nvPr/>
        </p:nvSpPr>
        <p:spPr>
          <a:xfrm>
            <a:off x="3969295" y="3981966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70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28B804F-B0A8-8FAF-98DB-A573FC62608E}"/>
              </a:ext>
            </a:extLst>
          </p:cNvPr>
          <p:cNvSpPr txBox="1"/>
          <p:nvPr/>
        </p:nvSpPr>
        <p:spPr>
          <a:xfrm>
            <a:off x="4514985" y="3981966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75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7CF0DE1-3328-3296-BFE1-508AFF31C824}"/>
              </a:ext>
            </a:extLst>
          </p:cNvPr>
          <p:cNvSpPr txBox="1"/>
          <p:nvPr/>
        </p:nvSpPr>
        <p:spPr>
          <a:xfrm>
            <a:off x="5106900" y="3981966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80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65BFF7A-C41D-6CCA-3647-CBF3D4F9F309}"/>
              </a:ext>
            </a:extLst>
          </p:cNvPr>
          <p:cNvSpPr txBox="1"/>
          <p:nvPr/>
        </p:nvSpPr>
        <p:spPr>
          <a:xfrm>
            <a:off x="5699377" y="3981966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85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3ACF1CE-1910-BF3A-5F86-AD5A834EBBC8}"/>
              </a:ext>
            </a:extLst>
          </p:cNvPr>
          <p:cNvSpPr txBox="1"/>
          <p:nvPr/>
        </p:nvSpPr>
        <p:spPr>
          <a:xfrm>
            <a:off x="6283042" y="3981966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90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8172C2F-49A7-E654-397C-5AAD83EB92E6}"/>
              </a:ext>
            </a:extLst>
          </p:cNvPr>
          <p:cNvSpPr txBox="1"/>
          <p:nvPr/>
        </p:nvSpPr>
        <p:spPr>
          <a:xfrm>
            <a:off x="6851294" y="3981966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95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3E089A4-2C0A-60CF-D2C8-535B0CD2A82F}"/>
              </a:ext>
            </a:extLst>
          </p:cNvPr>
          <p:cNvSpPr txBox="1"/>
          <p:nvPr/>
        </p:nvSpPr>
        <p:spPr>
          <a:xfrm>
            <a:off x="3392133" y="5146576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30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04F78F0-F3E2-DD84-5C98-C64D34E50E8E}"/>
              </a:ext>
            </a:extLst>
          </p:cNvPr>
          <p:cNvSpPr txBox="1"/>
          <p:nvPr/>
        </p:nvSpPr>
        <p:spPr>
          <a:xfrm>
            <a:off x="3954546" y="5146576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40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0CC4DC5-D0C6-66FF-498E-39B59BF98CD4}"/>
              </a:ext>
            </a:extLst>
          </p:cNvPr>
          <p:cNvSpPr txBox="1"/>
          <p:nvPr/>
        </p:nvSpPr>
        <p:spPr>
          <a:xfrm>
            <a:off x="4544483" y="5146576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50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27ED478-EC7A-8AAF-25D0-F6648A790864}"/>
              </a:ext>
            </a:extLst>
          </p:cNvPr>
          <p:cNvSpPr txBox="1"/>
          <p:nvPr/>
        </p:nvSpPr>
        <p:spPr>
          <a:xfrm>
            <a:off x="5106900" y="5146576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60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99AD6BC-437F-7F61-D4EB-18551F8683F6}"/>
              </a:ext>
            </a:extLst>
          </p:cNvPr>
          <p:cNvSpPr txBox="1"/>
          <p:nvPr/>
        </p:nvSpPr>
        <p:spPr>
          <a:xfrm>
            <a:off x="5669313" y="5146576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70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E5693D5-2C0A-C768-F6DF-E8A251F9406E}"/>
              </a:ext>
            </a:extLst>
          </p:cNvPr>
          <p:cNvSpPr txBox="1"/>
          <p:nvPr/>
        </p:nvSpPr>
        <p:spPr>
          <a:xfrm>
            <a:off x="6259250" y="5146576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80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80F3988-C92F-FA10-5C18-57062F2DA70B}"/>
              </a:ext>
            </a:extLst>
          </p:cNvPr>
          <p:cNvSpPr txBox="1"/>
          <p:nvPr/>
        </p:nvSpPr>
        <p:spPr>
          <a:xfrm>
            <a:off x="6794143" y="5146576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90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44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و45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63B8EAD-05CB-3FA3-70F9-5FE3CC565734}"/>
              </a:ext>
            </a:extLst>
          </p:cNvPr>
          <p:cNvGrpSpPr/>
          <p:nvPr/>
        </p:nvGrpSpPr>
        <p:grpSpPr>
          <a:xfrm>
            <a:off x="1680628" y="1974872"/>
            <a:ext cx="5428785" cy="3779040"/>
            <a:chOff x="2144600" y="2417323"/>
            <a:chExt cx="5428785" cy="3779040"/>
          </a:xfrm>
        </p:grpSpPr>
        <p:pic>
          <p:nvPicPr>
            <p:cNvPr id="8" name="Image 7" descr="Une image contenant texte, capture d’écran, logiciel, nombre&#10;&#10;Le contenu généré par l’IA peut être incorrect.">
              <a:extLst>
                <a:ext uri="{FF2B5EF4-FFF2-40B4-BE49-F238E27FC236}">
                  <a16:creationId xmlns:a16="http://schemas.microsoft.com/office/drawing/2014/main" id="{E79AEABB-4AC5-D2E2-0D3B-E43231C88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57200" y="2417323"/>
              <a:ext cx="2716185" cy="3779040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43033570-4992-E02F-EFE7-5D992EB1F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44600" y="2417323"/>
              <a:ext cx="2716185" cy="37554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20469</TotalTime>
  <Words>1114</Words>
  <Application>Microsoft Office PowerPoint</Application>
  <PresentationFormat>Affichage à l'écran (4:3)</PresentationFormat>
  <Paragraphs>399</Paragraphs>
  <Slides>67</Slides>
  <Notes>15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67</vt:i4>
      </vt:variant>
    </vt:vector>
  </HeadingPairs>
  <TitlesOfParts>
    <vt:vector size="81" baseType="lpstr">
      <vt:lpstr>Wingdings</vt:lpstr>
      <vt:lpstr>Arial</vt:lpstr>
      <vt:lpstr>Aptos</vt:lpstr>
      <vt:lpstr>Dosis SemiBold</vt:lpstr>
      <vt:lpstr>Calibri</vt:lpstr>
      <vt:lpstr>Effra CC Arbc</vt:lpstr>
      <vt:lpstr>Dosis</vt:lpstr>
      <vt:lpstr>DengXian</vt:lpstr>
      <vt:lpstr>Aptos Display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الرابع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253</cp:revision>
  <cp:lastPrinted>2025-08-13T10:11:39Z</cp:lastPrinted>
  <dcterms:created xsi:type="dcterms:W3CDTF">2025-08-01T12:31:49Z</dcterms:created>
  <dcterms:modified xsi:type="dcterms:W3CDTF">2026-03-01T16:51:35Z</dcterms:modified>
</cp:coreProperties>
</file>