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8.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9.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10.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4"/>
    <p:sldMasterId id="2147483746" r:id="rId5"/>
    <p:sldMasterId id="2147483754" r:id="rId6"/>
    <p:sldMasterId id="2147483697" r:id="rId7"/>
    <p:sldMasterId id="2147483720" r:id="rId8"/>
    <p:sldMasterId id="2147483729" r:id="rId9"/>
    <p:sldMasterId id="2147483818" r:id="rId10"/>
    <p:sldMasterId id="2147483826" r:id="rId11"/>
    <p:sldMasterId id="2147483831" r:id="rId12"/>
    <p:sldMasterId id="2147483843" r:id="rId13"/>
    <p:sldMasterId id="2147483857" r:id="rId14"/>
  </p:sldMasterIdLst>
  <p:notesMasterIdLst>
    <p:notesMasterId r:id="rId39"/>
  </p:notesMasterIdLst>
  <p:sldIdLst>
    <p:sldId id="257" r:id="rId15"/>
    <p:sldId id="1312" r:id="rId16"/>
    <p:sldId id="1310" r:id="rId17"/>
    <p:sldId id="1262" r:id="rId18"/>
    <p:sldId id="1279" r:id="rId19"/>
    <p:sldId id="1326" r:id="rId20"/>
    <p:sldId id="1315" r:id="rId21"/>
    <p:sldId id="1316" r:id="rId22"/>
    <p:sldId id="1317" r:id="rId23"/>
    <p:sldId id="1318" r:id="rId24"/>
    <p:sldId id="1319" r:id="rId25"/>
    <p:sldId id="1320" r:id="rId26"/>
    <p:sldId id="1281" r:id="rId27"/>
    <p:sldId id="1282" r:id="rId28"/>
    <p:sldId id="1283" r:id="rId29"/>
    <p:sldId id="1321" r:id="rId30"/>
    <p:sldId id="1322" r:id="rId31"/>
    <p:sldId id="1298" r:id="rId32"/>
    <p:sldId id="1292" r:id="rId33"/>
    <p:sldId id="1293" r:id="rId34"/>
    <p:sldId id="1324" r:id="rId35"/>
    <p:sldId id="1325" r:id="rId36"/>
    <p:sldId id="1280" r:id="rId37"/>
    <p:sldId id="689" r:id="rId38"/>
  </p:sldIdLst>
  <p:sldSz cx="9144000" cy="6858000" type="screen4x3"/>
  <p:notesSz cx="6735763" cy="9866313"/>
  <p:embeddedFontLst>
    <p:embeddedFont>
      <p:font typeface="Dosis" pitchFamily="2" charset="0"/>
      <p:regular r:id="rId40"/>
      <p:bold r:id="rId41"/>
    </p:embeddedFont>
    <p:embeddedFont>
      <p:font typeface="Dosis ExtraBold" pitchFamily="2" charset="0"/>
      <p:bold r:id="rId42"/>
    </p:embeddedFont>
    <p:embeddedFont>
      <p:font typeface="Dosis Medium" pitchFamily="2" charset="0"/>
      <p:regular r:id="rId43"/>
    </p:embeddedFont>
    <p:embeddedFont>
      <p:font typeface="Dosis SemiBold" pitchFamily="2" charset="0"/>
      <p:bold r:id="rId44"/>
    </p:embeddedFont>
    <p:embeddedFont>
      <p:font typeface="Mistral" panose="03090702030407020403" pitchFamily="66" charset="0"/>
      <p:regular r:id="rId45"/>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2196B1"/>
    <a:srgbClr val="E84234"/>
    <a:srgbClr val="A1A6BC"/>
    <a:srgbClr val="4B5377"/>
    <a:srgbClr val="DEEBF7"/>
    <a:srgbClr val="565F88"/>
    <a:srgbClr val="2AB6D7"/>
    <a:srgbClr val="55B7DE"/>
    <a:srgbClr val="F265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51333A-9623-4FEE-B8FA-52A6A1433D02}" v="32" dt="2026-03-02T14:47:54.64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882" autoAdjust="0"/>
    <p:restoredTop sz="95363" autoAdjust="0"/>
  </p:normalViewPr>
  <p:slideViewPr>
    <p:cSldViewPr snapToGrid="0">
      <p:cViewPr varScale="1">
        <p:scale>
          <a:sx n="77" d="100"/>
          <a:sy n="77" d="100"/>
        </p:scale>
        <p:origin x="616"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font" Target="fonts/font3.fntdata"/><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41"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font" Target="fonts/font1.fntdata"/><Relationship Id="rId45" Type="http://schemas.openxmlformats.org/officeDocument/2006/relationships/font" Target="fonts/font6.fntdata"/><Relationship Id="rId5" Type="http://schemas.openxmlformats.org/officeDocument/2006/relationships/slideMaster" Target="slideMasters/slideMaster2.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font" Target="fonts/font4.fntdata"/><Relationship Id="rId48" Type="http://schemas.openxmlformats.org/officeDocument/2006/relationships/theme" Target="theme/theme1.xml"/><Relationship Id="rId8" Type="http://schemas.openxmlformats.org/officeDocument/2006/relationships/slideMaster" Target="slideMasters/slideMaster5.xml"/><Relationship Id="rId51"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08/03/2026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6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66.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7.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5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4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08/03/2026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60098939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08/03/2026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6296921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08/03/2026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53891965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08/03/2026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58488753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08/03/2026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65043591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08/03/2026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01041541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08/03/2026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8516011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08/03/2026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68568944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08/03/2026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68459378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08/03/2026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11121345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08/03/2026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76079336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9684903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899686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72346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860549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6918165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7315638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6043448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21216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19736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47251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075600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007577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178619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1706851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7271829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24766544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10125981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image" Target="../media/image4.jp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19"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image" Target="../media/image11.png"/><Relationship Id="rId2" Type="http://schemas.openxmlformats.org/officeDocument/2006/relationships/slideLayout" Target="../slideLayouts/slideLayout23.xml"/><Relationship Id="rId16" Type="http://schemas.openxmlformats.org/officeDocument/2006/relationships/image" Target="../media/image10.png"/><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image" Target="../media/image9.jpg"/><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3.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image" Target="../media/image12.jpg"/><Relationship Id="rId2" Type="http://schemas.openxmlformats.org/officeDocument/2006/relationships/slideLayout" Target="../slideLayouts/slideLayout36.xml"/><Relationship Id="rId16" Type="http://schemas.openxmlformats.org/officeDocument/2006/relationships/image" Target="../media/image16.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theme" Target="../theme/theme4.xml"/><Relationship Id="rId5" Type="http://schemas.openxmlformats.org/officeDocument/2006/relationships/slideLayout" Target="../slideLayouts/slideLayout39.xml"/><Relationship Id="rId15" Type="http://schemas.openxmlformats.org/officeDocument/2006/relationships/image" Target="../media/image15.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14.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5.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image" Target="../media/image14.pn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image" Target="../media/image13.png"/><Relationship Id="rId5" Type="http://schemas.openxmlformats.org/officeDocument/2006/relationships/slideLayout" Target="../slideLayouts/slideLayout49.xml"/><Relationship Id="rId10" Type="http://schemas.openxmlformats.org/officeDocument/2006/relationships/image" Target="../media/image12.jpg"/><Relationship Id="rId4" Type="http://schemas.openxmlformats.org/officeDocument/2006/relationships/slideLayout" Target="../slideLayouts/slideLayout48.xml"/><Relationship Id="rId9" Type="http://schemas.openxmlformats.org/officeDocument/2006/relationships/theme" Target="../theme/theme5.xml"/><Relationship Id="rId14" Type="http://schemas.openxmlformats.org/officeDocument/2006/relationships/image" Target="../media/image16.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image" Target="../media/image15.png"/><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image" Target="../media/image14.png"/><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image" Target="../media/image13.png"/><Relationship Id="rId5" Type="http://schemas.openxmlformats.org/officeDocument/2006/relationships/slideLayout" Target="../slideLayouts/slideLayout57.xml"/><Relationship Id="rId10" Type="http://schemas.openxmlformats.org/officeDocument/2006/relationships/image" Target="../media/image12.jpg"/><Relationship Id="rId4" Type="http://schemas.openxmlformats.org/officeDocument/2006/relationships/slideLayout" Target="../slideLayouts/slideLayout56.xml"/><Relationship Id="rId9" Type="http://schemas.openxmlformats.org/officeDocument/2006/relationships/theme" Target="../theme/theme6.xml"/><Relationship Id="rId14" Type="http://schemas.openxmlformats.org/officeDocument/2006/relationships/image" Target="../media/image16.pn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3.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5" Type="http://schemas.openxmlformats.org/officeDocument/2006/relationships/slideLayout" Target="../slideLayouts/slideLayout65.xml"/><Relationship Id="rId4" Type="http://schemas.openxmlformats.org/officeDocument/2006/relationships/slideLayout" Target="../slideLayouts/slideLayout64.xml"/><Relationship Id="rId9" Type="http://schemas.openxmlformats.org/officeDocument/2006/relationships/image" Target="../media/image4.jpg"/></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70.xml"/><Relationship Id="rId7" Type="http://schemas.openxmlformats.org/officeDocument/2006/relationships/image" Target="../media/image10.png"/><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image" Target="../media/image9.jpg"/><Relationship Id="rId5" Type="http://schemas.openxmlformats.org/officeDocument/2006/relationships/theme" Target="../theme/theme8.xml"/><Relationship Id="rId4" Type="http://schemas.openxmlformats.org/officeDocument/2006/relationships/slideLayout" Target="../slideLayouts/slideLayout7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9.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5" Type="http://schemas.openxmlformats.org/officeDocument/2006/relationships/image" Target="../media/image9.jpg"/><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98.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image" Target="../media/image9.jpg"/><Relationship Id="rId5" Type="http://schemas.openxmlformats.org/officeDocument/2006/relationships/theme" Target="../theme/theme11.xml"/><Relationship Id="rId4" Type="http://schemas.openxmlformats.org/officeDocument/2006/relationships/slideLayout" Target="../slideLayouts/slideLayout9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 id="2147483807" r:id="rId1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08/03/2026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dirty="0"/>
          </a:p>
        </p:txBody>
      </p:sp>
    </p:spTree>
    <p:extLst>
      <p:ext uri="{BB962C8B-B14F-4D97-AF65-F5344CB8AC3E}">
        <p14:creationId xmlns:p14="http://schemas.microsoft.com/office/powerpoint/2010/main" val="418843358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894744139"/>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3107109525"/>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78.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83.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slideLayout" Target="../slideLayouts/slideLayout94.xml"/><Relationship Id="rId1" Type="http://schemas.openxmlformats.org/officeDocument/2006/relationships/tags" Target="../tags/tag6.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jp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94.xml"/><Relationship Id="rId1" Type="http://schemas.openxmlformats.org/officeDocument/2006/relationships/tags" Target="../tags/tag8.xml"/><Relationship Id="rId5" Type="http://schemas.openxmlformats.org/officeDocument/2006/relationships/image" Target="../media/image30.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1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3.png"/><Relationship Id="rId7" Type="http://schemas.openxmlformats.org/officeDocument/2006/relationships/image" Target="../media/image33.png"/><Relationship Id="rId2" Type="http://schemas.openxmlformats.org/officeDocument/2006/relationships/slideLayout" Target="../slideLayouts/slideLayout94.xml"/><Relationship Id="rId1" Type="http://schemas.openxmlformats.org/officeDocument/2006/relationships/tags" Target="../tags/tag10.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24.png"/><Relationship Id="rId9" Type="http://schemas.openxmlformats.org/officeDocument/2006/relationships/image" Target="../media/image35.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94.xml"/><Relationship Id="rId1" Type="http://schemas.openxmlformats.org/officeDocument/2006/relationships/tags" Target="../tags/tag12.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94.xml"/><Relationship Id="rId1" Type="http://schemas.openxmlformats.org/officeDocument/2006/relationships/tags" Target="../tags/tag14.xml"/><Relationship Id="rId5" Type="http://schemas.openxmlformats.org/officeDocument/2006/relationships/image" Target="../media/image38.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94.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24.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94.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24.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2.xml"/><Relationship Id="rId1" Type="http://schemas.openxmlformats.org/officeDocument/2006/relationships/tags" Target="../tags/tag21.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94.xml"/><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8" Type="http://schemas.openxmlformats.org/officeDocument/2006/relationships/image" Target="../media/image42.png"/><Relationship Id="rId3" Type="http://schemas.microsoft.com/office/2007/relationships/media" Target="../media/media2.mp4"/><Relationship Id="rId7" Type="http://schemas.openxmlformats.org/officeDocument/2006/relationships/image" Target="../media/image4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0.png"/><Relationship Id="rId5" Type="http://schemas.openxmlformats.org/officeDocument/2006/relationships/slideLayout" Target="../slideLayouts/slideLayout96.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Image 1">
            <a:extLst>
              <a:ext uri="{FF2B5EF4-FFF2-40B4-BE49-F238E27FC236}">
                <a16:creationId xmlns:a16="http://schemas.microsoft.com/office/drawing/2014/main" id="{1871FB08-69CC-487F-1F92-3E9884B5CEB3}"/>
              </a:ext>
            </a:extLst>
          </p:cNvPr>
          <p:cNvPicPr>
            <a:picLocks noChangeAspect="1"/>
          </p:cNvPicPr>
          <p:nvPr/>
        </p:nvPicPr>
        <p:blipFill>
          <a:blip r:embed="rId2">
            <a:extLst>
              <a:ext uri="{28A0092B-C50C-407E-A947-70E740481C1C}">
                <a14:useLocalDpi xmlns:a14="http://schemas.microsoft.com/office/drawing/2010/main" val="0"/>
              </a:ext>
            </a:extLst>
          </a:blip>
          <a:srcRect t="3428" b="2840"/>
          <a:stretch>
            <a:fillRect/>
          </a:stretch>
        </p:blipFill>
        <p:spPr>
          <a:xfrm>
            <a:off x="20" y="1282"/>
            <a:ext cx="9143980" cy="6856718"/>
          </a:xfrm>
          <a:prstGeom prst="rect">
            <a:avLst/>
          </a:prstGeom>
        </p:spPr>
      </p:pic>
      <p:pic>
        <p:nvPicPr>
          <p:cNvPr id="4" name="Image 3">
            <a:extLst>
              <a:ext uri="{FF2B5EF4-FFF2-40B4-BE49-F238E27FC236}">
                <a16:creationId xmlns:a16="http://schemas.microsoft.com/office/drawing/2014/main" id="{5C46B9DD-71B4-849C-64D6-5DACADE65F36}"/>
              </a:ext>
            </a:extLst>
          </p:cNvPr>
          <p:cNvPicPr>
            <a:picLocks noChangeAspect="1"/>
          </p:cNvPicPr>
          <p:nvPr/>
        </p:nvPicPr>
        <p:blipFill>
          <a:blip r:embed="rId3"/>
          <a:stretch>
            <a:fillRect/>
          </a:stretch>
        </p:blipFill>
        <p:spPr>
          <a:xfrm>
            <a:off x="4880618" y="4869450"/>
            <a:ext cx="853514" cy="566977"/>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21861" y="2335332"/>
            <a:ext cx="7766412" cy="1809006"/>
          </a:xfrm>
          <a:prstGeom prst="roundRect">
            <a:avLst/>
          </a:prstGeom>
          <a:noFill/>
        </p:spPr>
        <p:txBody>
          <a:bodyPr wrap="square" lIns="0" tIns="0" rIns="0" bIns="0" rtlCol="0" anchor="t">
            <a:spAutoFit/>
          </a:bodyPr>
          <a:lstStyle/>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a:t>
            </a:r>
          </a:p>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3 </a:t>
            </a:r>
          </a:p>
        </p:txBody>
      </p:sp>
    </p:spTree>
    <p:extLst>
      <p:ext uri="{BB962C8B-B14F-4D97-AF65-F5344CB8AC3E}">
        <p14:creationId xmlns:p14="http://schemas.microsoft.com/office/powerpoint/2010/main" val="230841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 coins arrondis 35">
            <a:extLst>
              <a:ext uri="{FF2B5EF4-FFF2-40B4-BE49-F238E27FC236}">
                <a16:creationId xmlns:a16="http://schemas.microsoft.com/office/drawing/2014/main" id="{637F9C9C-A02D-128C-B58A-E9E349CF8C1B}"/>
              </a:ext>
            </a:extLst>
          </p:cNvPr>
          <p:cNvSpPr/>
          <p:nvPr/>
        </p:nvSpPr>
        <p:spPr>
          <a:xfrm>
            <a:off x="4839143" y="3473069"/>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5055143" y="322106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473267" y="2005165"/>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89267" y="175316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653267" y="223397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individuelle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6</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4839143" y="200001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5055143" y="174801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5019143" y="219929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collective</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5086338" y="3666180"/>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Correction </a:t>
            </a:r>
          </a:p>
        </p:txBody>
      </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500732" y="4694672"/>
            <a:ext cx="3828620" cy="1365622"/>
          </a:xfrm>
          <a:prstGeom prst="rect">
            <a:avLst/>
          </a:prstGeom>
        </p:spPr>
      </p:pic>
      <p:sp>
        <p:nvSpPr>
          <p:cNvPr id="9" name="ZoneTexte 8">
            <a:extLst>
              <a:ext uri="{FF2B5EF4-FFF2-40B4-BE49-F238E27FC236}">
                <a16:creationId xmlns:a16="http://schemas.microsoft.com/office/drawing/2014/main" id="{DB4DDBFF-D324-3E3C-39D9-A0E8D4DE4E9D}"/>
              </a:ext>
            </a:extLst>
          </p:cNvPr>
          <p:cNvSpPr txBox="1"/>
          <p:nvPr/>
        </p:nvSpPr>
        <p:spPr>
          <a:xfrm>
            <a:off x="813092" y="5365125"/>
            <a:ext cx="3831420" cy="338554"/>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Évaluation individuelle </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839143" y="4950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5055143" y="469875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2" name="Rectangle : coins arrondis 11">
            <a:extLst>
              <a:ext uri="{FF2B5EF4-FFF2-40B4-BE49-F238E27FC236}">
                <a16:creationId xmlns:a16="http://schemas.microsoft.com/office/drawing/2014/main" id="{E2007DED-A7A4-1496-C6CA-3C0B3D55903F}"/>
              </a:ext>
            </a:extLst>
          </p:cNvPr>
          <p:cNvSpPr/>
          <p:nvPr/>
        </p:nvSpPr>
        <p:spPr>
          <a:xfrm>
            <a:off x="524857" y="347422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740857" y="322222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4" name="Espace réservé du texte 5">
            <a:extLst>
              <a:ext uri="{FF2B5EF4-FFF2-40B4-BE49-F238E27FC236}">
                <a16:creationId xmlns:a16="http://schemas.microsoft.com/office/drawing/2014/main" id="{AF0CA50C-2275-E5C0-2D7C-487CAD1753CB}"/>
              </a:ext>
            </a:extLst>
          </p:cNvPr>
          <p:cNvSpPr txBox="1">
            <a:spLocks/>
          </p:cNvSpPr>
          <p:nvPr/>
        </p:nvSpPr>
        <p:spPr>
          <a:xfrm>
            <a:off x="704857" y="370303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individuelle   </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5086338" y="514386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Compilation et renseignement des livrets de compétences </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768935" y="4704259"/>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3</a:t>
            </a:r>
          </a:p>
        </p:txBody>
      </p:sp>
    </p:spTree>
    <p:extLst>
      <p:ext uri="{BB962C8B-B14F-4D97-AF65-F5344CB8AC3E}">
        <p14:creationId xmlns:p14="http://schemas.microsoft.com/office/powerpoint/2010/main" val="3791462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1071279" y="990020"/>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4" name="TextBox 6">
            <a:extLst>
              <a:ext uri="{FF2B5EF4-FFF2-40B4-BE49-F238E27FC236}">
                <a16:creationId xmlns:a16="http://schemas.microsoft.com/office/drawing/2014/main" id="{750A9C7A-2D2E-E676-D08E-58E4A466D579}"/>
              </a:ext>
            </a:extLst>
          </p:cNvPr>
          <p:cNvSpPr txBox="1"/>
          <p:nvPr/>
        </p:nvSpPr>
        <p:spPr>
          <a:xfrm>
            <a:off x="555733" y="1602020"/>
            <a:ext cx="8336019" cy="4518545"/>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partager des informations.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mots et des phrases correctement et avec fluidité.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textes correctement et avec fluidité.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LC1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et comprendre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PE1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Ecrire des mots et des phrases correctement.</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PE2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l'écrit, des phrases pour partager des informations, décrire ou raconter.</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OL1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Utiliser les outils de langue pour produire des énoncés oraux ou écrits.</a:t>
            </a:r>
          </a:p>
        </p:txBody>
      </p:sp>
    </p:spTree>
    <p:extLst>
      <p:ext uri="{BB962C8B-B14F-4D97-AF65-F5344CB8AC3E}">
        <p14:creationId xmlns:p14="http://schemas.microsoft.com/office/powerpoint/2010/main" val="3455348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303990" y="1710825"/>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Les séances 1, 2 et 3 </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sont consacrées à l’évaluation des compétences suivantes  :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CO1, CO2, PO1, PO2, PO3, LF1 et LF2.</a:t>
            </a: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a:t>
            </a: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ne doit pas être projeté sur l’écran </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(0-10)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472249" y="2831015"/>
            <a:ext cx="1831741" cy="1195970"/>
          </a:xfrm>
          <a:prstGeom prst="roundRect">
            <a:avLst/>
          </a:prstGeom>
        </p:spPr>
      </p:pic>
    </p:spTree>
    <p:extLst>
      <p:ext uri="{BB962C8B-B14F-4D97-AF65-F5344CB8AC3E}">
        <p14:creationId xmlns:p14="http://schemas.microsoft.com/office/powerpoint/2010/main" val="11650639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1EA76800-631C-6C10-E08D-77468C90B8F3}"/>
              </a:ext>
            </a:extLst>
          </p:cNvPr>
          <p:cNvSpPr txBox="1"/>
          <p:nvPr>
            <p:custDataLst>
              <p:tags r:id="rId1"/>
            </p:custDataLst>
          </p:nvPr>
        </p:nvSpPr>
        <p:spPr>
          <a:xfrm>
            <a:off x="602648" y="2505670"/>
            <a:ext cx="3808054" cy="1846659"/>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82, de lire le texte et de répondre aux questions de compréhension.</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6" name="Image 5">
            <a:extLst>
              <a:ext uri="{FF2B5EF4-FFF2-40B4-BE49-F238E27FC236}">
                <a16:creationId xmlns:a16="http://schemas.microsoft.com/office/drawing/2014/main" id="{3F6E4669-9DFA-D0B7-C956-6077EF12AD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2444" y="1387876"/>
            <a:ext cx="3111053" cy="4771926"/>
          </a:xfrm>
          <a:prstGeom prst="rect">
            <a:avLst/>
          </a:prstGeom>
        </p:spPr>
      </p:pic>
    </p:spTree>
    <p:extLst>
      <p:ext uri="{BB962C8B-B14F-4D97-AF65-F5344CB8AC3E}">
        <p14:creationId xmlns:p14="http://schemas.microsoft.com/office/powerpoint/2010/main" val="28577456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41900730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28862288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7393666" cy="612000"/>
          </a:xfrm>
        </p:spPr>
        <p:txBody>
          <a:bodyPr>
            <a:normAutofit fontScale="90000"/>
          </a:bodyPr>
          <a:lstStyle/>
          <a:p>
            <a:r>
              <a:rPr lang="fr-FR" dirty="0">
                <a:solidFill>
                  <a:schemeClr val="tx1">
                    <a:lumMod val="65000"/>
                    <a:lumOff val="35000"/>
                  </a:schemeClr>
                </a:solidFill>
              </a:rPr>
              <a:t>Regarde les images. Je vais te dire des mots et tu vas me montrer les images qui correspondent : </a:t>
            </a:r>
            <a:br>
              <a:rPr lang="fr-FR" dirty="0">
                <a:solidFill>
                  <a:schemeClr val="tx1">
                    <a:lumMod val="65000"/>
                    <a:lumOff val="35000"/>
                  </a:schemeClr>
                </a:solidFill>
              </a:rPr>
            </a:br>
            <a:r>
              <a:rPr lang="fr-FR" dirty="0">
                <a:solidFill>
                  <a:schemeClr val="tx1">
                    <a:lumMod val="65000"/>
                    <a:lumOff val="35000"/>
                  </a:schemeClr>
                </a:solidFill>
              </a:rPr>
              <a:t>L’aéroport – Un chauffeur – L’opticienne – Un laboratoire – Les planètes.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a:t>
            </a:r>
          </a:p>
        </p:txBody>
      </p:sp>
      <p:pic>
        <p:nvPicPr>
          <p:cNvPr id="2" name="Image 1" descr="Une image contenant ciel, véhicule, capture d’écran, avion&#10;&#10;Le contenu généré par l’IA peut être incorrect.">
            <a:extLst>
              <a:ext uri="{FF2B5EF4-FFF2-40B4-BE49-F238E27FC236}">
                <a16:creationId xmlns:a16="http://schemas.microsoft.com/office/drawing/2014/main" id="{2F5068A3-D6FB-625F-E242-80555D0682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47778" y="3999620"/>
            <a:ext cx="1421778" cy="1555278"/>
          </a:xfrm>
          <a:prstGeom prst="rect">
            <a:avLst/>
          </a:prstGeom>
        </p:spPr>
      </p:pic>
      <p:pic>
        <p:nvPicPr>
          <p:cNvPr id="3" name="Image 2" descr="Une image contenant dessin humoristique, sourire, véhicule, personne&#10;&#10;Le contenu généré par l’IA peut être incorrect.">
            <a:extLst>
              <a:ext uri="{FF2B5EF4-FFF2-40B4-BE49-F238E27FC236}">
                <a16:creationId xmlns:a16="http://schemas.microsoft.com/office/drawing/2014/main" id="{8D2E3ADC-23EA-3771-4A20-86331FD42A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16869" y="1868529"/>
            <a:ext cx="1533463" cy="1677450"/>
          </a:xfrm>
          <a:prstGeom prst="rect">
            <a:avLst/>
          </a:prstGeom>
        </p:spPr>
      </p:pic>
      <p:pic>
        <p:nvPicPr>
          <p:cNvPr id="4" name="Image 3" descr="Une image contenant mur, dessin humoristique, habits, meubles&#10;&#10;Le contenu généré par l’IA peut être incorrect.">
            <a:extLst>
              <a:ext uri="{FF2B5EF4-FFF2-40B4-BE49-F238E27FC236}">
                <a16:creationId xmlns:a16="http://schemas.microsoft.com/office/drawing/2014/main" id="{669DA147-663D-AFB7-4D3D-3E0A974AB8E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26698" y="4084108"/>
            <a:ext cx="1386301" cy="1386301"/>
          </a:xfrm>
          <a:prstGeom prst="rect">
            <a:avLst/>
          </a:prstGeom>
        </p:spPr>
      </p:pic>
      <p:pic>
        <p:nvPicPr>
          <p:cNvPr id="10" name="Image 9" descr="Une image contenant intérieur, Cabinet, mur, Comptoir&#10;&#10;Le contenu généré par l’IA peut être incorrect.">
            <a:extLst>
              <a:ext uri="{FF2B5EF4-FFF2-40B4-BE49-F238E27FC236}">
                <a16:creationId xmlns:a16="http://schemas.microsoft.com/office/drawing/2014/main" id="{29D9A615-BCE7-70C1-D039-D38B504F6AB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00146" y="1925111"/>
            <a:ext cx="1440310" cy="1440310"/>
          </a:xfrm>
          <a:prstGeom prst="rect">
            <a:avLst/>
          </a:prstGeom>
        </p:spPr>
      </p:pic>
      <p:pic>
        <p:nvPicPr>
          <p:cNvPr id="11" name="Image 10">
            <a:extLst>
              <a:ext uri="{FF2B5EF4-FFF2-40B4-BE49-F238E27FC236}">
                <a16:creationId xmlns:a16="http://schemas.microsoft.com/office/drawing/2014/main" id="{A8462A47-7DEC-7041-3D4A-B129AFD7CFB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26526" y="1911888"/>
            <a:ext cx="1386748" cy="1517112"/>
          </a:xfrm>
          <a:prstGeom prst="rect">
            <a:avLst/>
          </a:prstGeom>
        </p:spPr>
      </p:pic>
    </p:spTree>
    <p:extLst>
      <p:ext uri="{BB962C8B-B14F-4D97-AF65-F5344CB8AC3E}">
        <p14:creationId xmlns:p14="http://schemas.microsoft.com/office/powerpoint/2010/main" val="24486855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2F636-8E8D-D487-A4D9-137F52F3AF0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E4F698E-7334-4D79-0B0C-4CBEB991A11B}"/>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98B03C75-B45E-0084-A075-1AF8A83C53E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D443809E-25CE-0DAB-0D35-19C769479DA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93413121-EC4B-A27B-2357-C258389B455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3041FC79-D349-FEED-0D2B-6671C17BE301}"/>
              </a:ext>
            </a:extLst>
          </p:cNvPr>
          <p:cNvSpPr txBox="1"/>
          <p:nvPr>
            <p:custDataLst>
              <p:tags r:id="rId1"/>
            </p:custDataLst>
          </p:nvPr>
        </p:nvSpPr>
        <p:spPr>
          <a:xfrm>
            <a:off x="0" y="2967335"/>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a:t>
            </a: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Comprendre, à l’oral, des phrases et des textes.</a:t>
            </a:r>
          </a:p>
        </p:txBody>
      </p:sp>
    </p:spTree>
    <p:extLst>
      <p:ext uri="{BB962C8B-B14F-4D97-AF65-F5344CB8AC3E}">
        <p14:creationId xmlns:p14="http://schemas.microsoft.com/office/powerpoint/2010/main" val="3957738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7671B-53CF-3727-B45F-900DED4A19AC}"/>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148AC99B-ADF1-D98B-0837-34BD39C15B4F}"/>
              </a:ext>
            </a:extLst>
          </p:cNvPr>
          <p:cNvSpPr>
            <a:spLocks noGrp="1"/>
          </p:cNvSpPr>
          <p:nvPr>
            <p:ph type="title"/>
          </p:nvPr>
        </p:nvSpPr>
        <p:spPr>
          <a:xfrm>
            <a:off x="1653499" y="789244"/>
            <a:ext cx="7064674" cy="612000"/>
          </a:xfrm>
        </p:spPr>
        <p:txBody>
          <a:bodyPr>
            <a:noAutofit/>
          </a:bodyPr>
          <a:lstStyle/>
          <a:p>
            <a:r>
              <a:rPr lang="fr-FR" sz="1200" dirty="0">
                <a:solidFill>
                  <a:schemeClr val="tx1">
                    <a:lumMod val="65000"/>
                    <a:lumOff val="35000"/>
                  </a:schemeClr>
                </a:solidFill>
              </a:rPr>
              <a:t>Regarde les images. Je vais te dire des phrases  et tu vas me montrer les images qui correspondent :  Le vétérinaire soigne un chat. Le pharmacien vend des médicaments. L'infirmière aide le malade. Le footballeur marque un joli but. Le pilote accueille les passagers. </a:t>
            </a:r>
          </a:p>
        </p:txBody>
      </p:sp>
      <p:grpSp>
        <p:nvGrpSpPr>
          <p:cNvPr id="13" name="Groupe 12">
            <a:extLst>
              <a:ext uri="{FF2B5EF4-FFF2-40B4-BE49-F238E27FC236}">
                <a16:creationId xmlns:a16="http://schemas.microsoft.com/office/drawing/2014/main" id="{42411528-97A5-B8D0-B5E2-68BC63B6FD24}"/>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02473347-C23E-2610-B5E1-E063B6BEE07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B29CF74-0D07-D7F5-757D-94AF870675C7}"/>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7EE52939-BA0D-9C31-45BD-1A71D34523A8}"/>
              </a:ext>
            </a:extLst>
          </p:cNvPr>
          <p:cNvSpPr txBox="1"/>
          <p:nvPr>
            <p:custDataLst>
              <p:tags r:id="rId1"/>
            </p:custDataLst>
          </p:nvPr>
        </p:nvSpPr>
        <p:spPr>
          <a:xfrm>
            <a:off x="834901" y="6289078"/>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4" name="Image 3">
            <a:extLst>
              <a:ext uri="{FF2B5EF4-FFF2-40B4-BE49-F238E27FC236}">
                <a16:creationId xmlns:a16="http://schemas.microsoft.com/office/drawing/2014/main" id="{58EE5075-5503-45A5-FFD5-492652A3F26C}"/>
              </a:ext>
            </a:extLst>
          </p:cNvPr>
          <p:cNvPicPr>
            <a:picLocks noChangeAspect="1"/>
          </p:cNvPicPr>
          <p:nvPr/>
        </p:nvPicPr>
        <p:blipFill>
          <a:blip r:embed="rId5"/>
          <a:stretch>
            <a:fillRect/>
          </a:stretch>
        </p:blipFill>
        <p:spPr>
          <a:xfrm>
            <a:off x="1424619" y="1835686"/>
            <a:ext cx="6294762" cy="4196508"/>
          </a:xfrm>
          <a:prstGeom prst="rect">
            <a:avLst/>
          </a:prstGeom>
        </p:spPr>
      </p:pic>
    </p:spTree>
    <p:extLst>
      <p:ext uri="{BB962C8B-B14F-4D97-AF65-F5344CB8AC3E}">
        <p14:creationId xmlns:p14="http://schemas.microsoft.com/office/powerpoint/2010/main" val="1632247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BB0B8-0B21-1CC4-F45F-95ED86F3F9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4EBA079-E0E4-1837-D003-6355CB6F2F5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008FE30E-1734-8013-830B-EFD541222B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22F33B9-38BE-3201-8209-E4D6693AB3D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B7EFD023-CAFE-1435-E07C-5BB016BE1DA2}"/>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BADB1F00-E9DD-FE8D-ADE6-8FC08682FC75}"/>
              </a:ext>
            </a:extLst>
          </p:cNvPr>
          <p:cNvSpPr txBox="1"/>
          <p:nvPr>
            <p:custDataLst>
              <p:tags r:id="rId1"/>
            </p:custDataLst>
          </p:nvPr>
        </p:nvSpPr>
        <p:spPr>
          <a:xfrm>
            <a:off x="726042" y="2653358"/>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PO1</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Produire, à l’oral, des mots de vocabulaire et les mettre dans des phrases.</a:t>
            </a:r>
          </a:p>
        </p:txBody>
      </p:sp>
    </p:spTree>
    <p:extLst>
      <p:ext uri="{BB962C8B-B14F-4D97-AF65-F5344CB8AC3E}">
        <p14:creationId xmlns:p14="http://schemas.microsoft.com/office/powerpoint/2010/main" val="22499936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8" y="755999"/>
            <a:ext cx="7300257" cy="612000"/>
          </a:xfrm>
        </p:spPr>
        <p:txBody>
          <a:bodyPr>
            <a:normAutofit/>
          </a:bodyPr>
          <a:lstStyle/>
          <a:p>
            <a:r>
              <a:rPr lang="fr-FR" dirty="0">
                <a:solidFill>
                  <a:schemeClr val="tx1">
                    <a:lumMod val="65000"/>
                    <a:lumOff val="35000"/>
                  </a:schemeClr>
                </a:solidFill>
              </a:rPr>
              <a:t>Mets ton doigt sur chaque image, dis-moi le mot en français et met-le dans une phrase .</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a:t>
            </a:r>
          </a:p>
        </p:txBody>
      </p:sp>
      <p:pic>
        <p:nvPicPr>
          <p:cNvPr id="5" name="Image 4">
            <a:extLst>
              <a:ext uri="{FF2B5EF4-FFF2-40B4-BE49-F238E27FC236}">
                <a16:creationId xmlns:a16="http://schemas.microsoft.com/office/drawing/2014/main" id="{C185855A-F0D8-FA7F-0E67-C75E5C661690}"/>
              </a:ext>
            </a:extLst>
          </p:cNvPr>
          <p:cNvPicPr>
            <a:picLocks noChangeAspect="1"/>
          </p:cNvPicPr>
          <p:nvPr/>
        </p:nvPicPr>
        <p:blipFill>
          <a:blip r:embed="rId5"/>
          <a:stretch>
            <a:fillRect/>
          </a:stretch>
        </p:blipFill>
        <p:spPr>
          <a:xfrm>
            <a:off x="1243975" y="1938376"/>
            <a:ext cx="1591691" cy="1728667"/>
          </a:xfrm>
          <a:prstGeom prst="rect">
            <a:avLst/>
          </a:prstGeom>
        </p:spPr>
      </p:pic>
      <p:pic>
        <p:nvPicPr>
          <p:cNvPr id="8" name="Image 7" descr="Une image contenant ciel, habits, chaussures, personne&#10;&#10;Le contenu généré par l’IA peut être incorrect.">
            <a:extLst>
              <a:ext uri="{FF2B5EF4-FFF2-40B4-BE49-F238E27FC236}">
                <a16:creationId xmlns:a16="http://schemas.microsoft.com/office/drawing/2014/main" id="{50897D29-2294-7FF5-FD62-ED1393AAC7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97551" y="1938376"/>
            <a:ext cx="1580283" cy="1728667"/>
          </a:xfrm>
          <a:prstGeom prst="rect">
            <a:avLst/>
          </a:prstGeom>
        </p:spPr>
      </p:pic>
      <p:pic>
        <p:nvPicPr>
          <p:cNvPr id="9" name="Image 8" descr="Une image contenant avion, transport, Transport aérien, avion de ligne&#10;&#10;Le contenu généré par l’IA peut être incorrect.">
            <a:extLst>
              <a:ext uri="{FF2B5EF4-FFF2-40B4-BE49-F238E27FC236}">
                <a16:creationId xmlns:a16="http://schemas.microsoft.com/office/drawing/2014/main" id="{54C3FF90-F77E-9FF6-F767-76D8D43F87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03626" y="4218250"/>
            <a:ext cx="1556863" cy="1703047"/>
          </a:xfrm>
          <a:prstGeom prst="rect">
            <a:avLst/>
          </a:prstGeom>
        </p:spPr>
      </p:pic>
      <p:pic>
        <p:nvPicPr>
          <p:cNvPr id="10" name="Image 9" descr="Une image contenant ciel, capture d’écran, plante&#10;&#10;Le contenu généré par l’IA peut être incorrect.">
            <a:extLst>
              <a:ext uri="{FF2B5EF4-FFF2-40B4-BE49-F238E27FC236}">
                <a16:creationId xmlns:a16="http://schemas.microsoft.com/office/drawing/2014/main" id="{4E78D2F8-5A30-D59F-A528-E9A5F521FF9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08336" y="1986774"/>
            <a:ext cx="1962059" cy="1526046"/>
          </a:xfrm>
          <a:prstGeom prst="rect">
            <a:avLst/>
          </a:prstGeom>
        </p:spPr>
      </p:pic>
      <p:pic>
        <p:nvPicPr>
          <p:cNvPr id="11" name="Image 10" descr="Une image contenant table, intérieur, mur, bouteille&#10;&#10;Le contenu généré par l’IA peut être incorrect.">
            <a:extLst>
              <a:ext uri="{FF2B5EF4-FFF2-40B4-BE49-F238E27FC236}">
                <a16:creationId xmlns:a16="http://schemas.microsoft.com/office/drawing/2014/main" id="{0C78D6CF-4181-C939-B9B4-B409A44FDAE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61960" y="4237420"/>
            <a:ext cx="1435591" cy="1435591"/>
          </a:xfrm>
          <a:prstGeom prst="rect">
            <a:avLst/>
          </a:prstGeom>
        </p:spPr>
      </p:pic>
    </p:spTree>
    <p:extLst>
      <p:ext uri="{BB962C8B-B14F-4D97-AF65-F5344CB8AC3E}">
        <p14:creationId xmlns:p14="http://schemas.microsoft.com/office/powerpoint/2010/main" val="683159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109260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Participer à un dialogue en mobilisant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les actes de parole étudiés.</a:t>
            </a:r>
          </a:p>
        </p:txBody>
      </p:sp>
    </p:spTree>
    <p:extLst>
      <p:ext uri="{BB962C8B-B14F-4D97-AF65-F5344CB8AC3E}">
        <p14:creationId xmlns:p14="http://schemas.microsoft.com/office/powerpoint/2010/main" val="568285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Titre 1">
            <a:extLst>
              <a:ext uri="{FF2B5EF4-FFF2-40B4-BE49-F238E27FC236}">
                <a16:creationId xmlns:a16="http://schemas.microsoft.com/office/drawing/2014/main" id="{50BC515F-29D6-3E8A-A9E0-EA7228B040B8}"/>
              </a:ext>
            </a:extLst>
          </p:cNvPr>
          <p:cNvSpPr txBox="1">
            <a:spLocks/>
          </p:cNvSpPr>
          <p:nvPr/>
        </p:nvSpPr>
        <p:spPr>
          <a:xfrm>
            <a:off x="983673" y="2041052"/>
            <a:ext cx="7633854" cy="314244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Qu’est-ce que vous avez fait la semaine dernière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Connais-tu la personne qui conduit </a:t>
            </a:r>
            <a:r>
              <a:rPr lang="fr-FR" sz="2000" b="1" dirty="0">
                <a:ln w="0"/>
                <a:solidFill>
                  <a:srgbClr val="44546A"/>
                </a:solidFill>
                <a:latin typeface="Dosis SemiBold" pitchFamily="2" charset="0"/>
              </a:rPr>
              <a:t>un avion</a:t>
            </a: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 ? </a:t>
            </a:r>
          </a:p>
          <a:p>
            <a:pPr marL="0" marR="0" lvl="0" indent="0" algn="l" defTabSz="914400" rtl="0" eaLnBrk="1" fontAlgn="auto" latinLnBrk="0" hangingPunct="1">
              <a:lnSpc>
                <a:spcPct val="150000"/>
              </a:lnSpc>
              <a:spcBef>
                <a:spcPct val="0"/>
              </a:spcBef>
              <a:spcAft>
                <a:spcPts val="0"/>
              </a:spcAft>
              <a:buClrTx/>
              <a:buSzTx/>
              <a:buFontTx/>
              <a:buNone/>
              <a:tabLst/>
              <a:defRPr/>
            </a:pPr>
            <a:r>
              <a:rPr lang="fr-FR" sz="2000" b="1" dirty="0">
                <a:ln w="0"/>
                <a:solidFill>
                  <a:srgbClr val="44546A"/>
                </a:solidFill>
                <a:latin typeface="Dosis SemiBold" pitchFamily="2" charset="0"/>
              </a:rPr>
              <a:t>Que fait l’ingénieur</a:t>
            </a: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Que fait l’astronaute ?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Quel métier souhaiterais-tu faire ? </a:t>
            </a:r>
          </a:p>
        </p:txBody>
      </p:sp>
    </p:spTree>
    <p:extLst>
      <p:ext uri="{BB962C8B-B14F-4D97-AF65-F5344CB8AC3E}">
        <p14:creationId xmlns:p14="http://schemas.microsoft.com/office/powerpoint/2010/main" val="1559817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599E5-2E76-1A99-F177-3A17D329E34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40A6E950-5B09-DCE6-73CC-1FD7B7F465E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4E136519-9BE8-F951-0EE8-8B540CDDCFD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E1D604E-E9BC-57CC-154E-85365690184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63E33C0-2372-342F-3301-0395E394841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TextBox 6">
            <a:extLst>
              <a:ext uri="{FF2B5EF4-FFF2-40B4-BE49-F238E27FC236}">
                <a16:creationId xmlns:a16="http://schemas.microsoft.com/office/drawing/2014/main" id="{5D5CEC93-4DAB-09C0-6058-E5B3D94E07B6}"/>
              </a:ext>
            </a:extLst>
          </p:cNvPr>
          <p:cNvSpPr txBox="1"/>
          <p:nvPr>
            <p:custDataLst>
              <p:tags r:id="rId1"/>
            </p:custDataLst>
          </p:nvPr>
        </p:nvSpPr>
        <p:spPr>
          <a:xfrm>
            <a:off x="726042" y="2998113"/>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PO3</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Prendre la parole pour parler des moyens de transport et des métiers.</a:t>
            </a:r>
          </a:p>
        </p:txBody>
      </p:sp>
    </p:spTree>
    <p:extLst>
      <p:ext uri="{BB962C8B-B14F-4D97-AF65-F5344CB8AC3E}">
        <p14:creationId xmlns:p14="http://schemas.microsoft.com/office/powerpoint/2010/main" val="40607152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C6CADC4-F7E4-6EEC-5D00-DE01A4ABE26A}"/>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8" y="755999"/>
            <a:ext cx="7005759" cy="612000"/>
          </a:xfrm>
        </p:spPr>
        <p:txBody>
          <a:bodyPr>
            <a:normAutofit fontScale="90000"/>
          </a:bodyPr>
          <a:lstStyle/>
          <a:p>
            <a:r>
              <a:rPr lang="fr-FR" dirty="0">
                <a:solidFill>
                  <a:schemeClr val="tx1">
                    <a:lumMod val="65000"/>
                    <a:lumOff val="35000"/>
                  </a:schemeClr>
                </a:solidFill>
              </a:rPr>
              <a:t>Parle d’un lieu que tu as visité la semaine dernière, de ce qu’il y avait  dans ce lieu, d’un moyen de transport que tu as pris, du métier que tu souhaiterais faire et dis pourquoi. Tu dois dire 5 phrases.</a:t>
            </a:r>
            <a:endParaRPr lang="fr-MA" dirty="0">
              <a:solidFill>
                <a:schemeClr val="tx1">
                  <a:lumMod val="65000"/>
                  <a:lumOff val="35000"/>
                </a:schemeClr>
              </a:solidFill>
            </a:endParaRPr>
          </a:p>
        </p:txBody>
      </p:sp>
      <p:pic>
        <p:nvPicPr>
          <p:cNvPr id="3" name="Image 2">
            <a:extLst>
              <a:ext uri="{FF2B5EF4-FFF2-40B4-BE49-F238E27FC236}">
                <a16:creationId xmlns:a16="http://schemas.microsoft.com/office/drawing/2014/main" id="{696D8FEE-93B5-3CB3-9E3F-62D8A8C05521}"/>
              </a:ext>
            </a:extLst>
          </p:cNvPr>
          <p:cNvPicPr>
            <a:picLocks noChangeAspect="1"/>
          </p:cNvPicPr>
          <p:nvPr/>
        </p:nvPicPr>
        <p:blipFill>
          <a:blip r:embed="rId4"/>
          <a:stretch>
            <a:fillRect/>
          </a:stretch>
        </p:blipFill>
        <p:spPr>
          <a:xfrm>
            <a:off x="1267908" y="2661517"/>
            <a:ext cx="1581052" cy="2371578"/>
          </a:xfrm>
          <a:prstGeom prst="rect">
            <a:avLst/>
          </a:prstGeom>
        </p:spPr>
      </p:pic>
      <p:pic>
        <p:nvPicPr>
          <p:cNvPr id="5" name="Image 4">
            <a:extLst>
              <a:ext uri="{FF2B5EF4-FFF2-40B4-BE49-F238E27FC236}">
                <a16:creationId xmlns:a16="http://schemas.microsoft.com/office/drawing/2014/main" id="{B0D574E0-A900-B463-96EE-BA5E8D9BBA4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672997" y="1773360"/>
            <a:ext cx="938876" cy="1048901"/>
          </a:xfrm>
          <a:prstGeom prst="rect">
            <a:avLst/>
          </a:prstGeom>
        </p:spPr>
      </p:pic>
      <p:sp>
        <p:nvSpPr>
          <p:cNvPr id="4" name="TextBox 6">
            <a:extLst>
              <a:ext uri="{FF2B5EF4-FFF2-40B4-BE49-F238E27FC236}">
                <a16:creationId xmlns:a16="http://schemas.microsoft.com/office/drawing/2014/main" id="{57203A5E-7501-8FC7-972C-87447E6287ED}"/>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phrase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2" name="ZoneTexte 1">
            <a:extLst>
              <a:ext uri="{FF2B5EF4-FFF2-40B4-BE49-F238E27FC236}">
                <a16:creationId xmlns:a16="http://schemas.microsoft.com/office/drawing/2014/main" id="{D35C1D2E-63FA-B2FB-2CB4-E3AAFA8921B0}"/>
              </a:ext>
            </a:extLst>
          </p:cNvPr>
          <p:cNvSpPr txBox="1"/>
          <p:nvPr/>
        </p:nvSpPr>
        <p:spPr>
          <a:xfrm>
            <a:off x="3139807" y="2401378"/>
            <a:ext cx="5365215" cy="2554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D’un lieu que tu as visité la semaine dernière;</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De ce qu’il y avait  dans ce lieu ; </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D’un moyen de transport que tu as pris;</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Du métier que tu souhaiterais faire; </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Et dis pourquoi tu souhaiterais faire ce métier.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21406843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34007" y="1933624"/>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Lire des mots et des phrases correctement et avec fluidité.</a:t>
            </a:r>
          </a:p>
        </p:txBody>
      </p:sp>
      <p:sp>
        <p:nvSpPr>
          <p:cNvPr id="7" name="TextBox 6">
            <a:extLst>
              <a:ext uri="{FF2B5EF4-FFF2-40B4-BE49-F238E27FC236}">
                <a16:creationId xmlns:a16="http://schemas.microsoft.com/office/drawing/2014/main" id="{C3EB20A1-8012-FC9F-50A0-855406E4AB23}"/>
              </a:ext>
            </a:extLst>
          </p:cNvPr>
          <p:cNvSpPr txBox="1"/>
          <p:nvPr>
            <p:custDataLst>
              <p:tags r:id="rId2"/>
            </p:custDataLst>
          </p:nvPr>
        </p:nvSpPr>
        <p:spPr>
          <a:xfrm>
            <a:off x="4772070" y="3197559"/>
            <a:ext cx="3917454" cy="1531188"/>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(4points)</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( 6 points) </a:t>
            </a:r>
          </a:p>
        </p:txBody>
      </p:sp>
      <p:pic>
        <p:nvPicPr>
          <p:cNvPr id="8" name="Image 7">
            <a:extLst>
              <a:ext uri="{FF2B5EF4-FFF2-40B4-BE49-F238E27FC236}">
                <a16:creationId xmlns:a16="http://schemas.microsoft.com/office/drawing/2014/main" id="{EBD0AF43-F6A7-D30A-708C-5DA8C58B7D09}"/>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19150033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mots et tu dois les lire.</a:t>
            </a:r>
            <a:br>
              <a:rPr lang="fr-FR" dirty="0">
                <a:solidFill>
                  <a:schemeClr val="tx1">
                    <a:lumMod val="65000"/>
                    <a:lumOff val="35000"/>
                  </a:schemeClr>
                </a:solidFill>
              </a:rPr>
            </a:br>
            <a:r>
              <a:rPr lang="fr-FR" i="1" dirty="0">
                <a:solidFill>
                  <a:schemeClr val="tx1">
                    <a:lumMod val="65000"/>
                    <a:lumOff val="35000"/>
                  </a:schemeClr>
                </a:solidFill>
              </a:rPr>
              <a:t>L’enseignant choisit </a:t>
            </a:r>
            <a:r>
              <a:rPr lang="fr-FR" i="1" u="sng" dirty="0">
                <a:solidFill>
                  <a:schemeClr val="tx1">
                    <a:lumMod val="65000"/>
                    <a:lumOff val="35000"/>
                  </a:schemeClr>
                </a:solidFill>
              </a:rPr>
              <a:t>4 mots.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a:t>
            </a:r>
          </a:p>
        </p:txBody>
      </p:sp>
      <p:sp>
        <p:nvSpPr>
          <p:cNvPr id="3" name="TextBox 6">
            <a:extLst>
              <a:ext uri="{FF2B5EF4-FFF2-40B4-BE49-F238E27FC236}">
                <a16:creationId xmlns:a16="http://schemas.microsoft.com/office/drawing/2014/main" id="{21E61060-EFA5-BBAD-EEED-3BEDEDF78E57}"/>
              </a:ext>
            </a:extLst>
          </p:cNvPr>
          <p:cNvSpPr txBox="1"/>
          <p:nvPr>
            <p:custDataLst>
              <p:tags r:id="rId2"/>
            </p:custDataLst>
          </p:nvPr>
        </p:nvSpPr>
        <p:spPr>
          <a:xfrm>
            <a:off x="334368" y="1990847"/>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Lis les mots correctement ( 4 points).</a:t>
            </a:r>
          </a:p>
        </p:txBody>
      </p:sp>
      <p:sp>
        <p:nvSpPr>
          <p:cNvPr id="6" name="ZoneTexte 5">
            <a:extLst>
              <a:ext uri="{FF2B5EF4-FFF2-40B4-BE49-F238E27FC236}">
                <a16:creationId xmlns:a16="http://schemas.microsoft.com/office/drawing/2014/main" id="{8B47C0F2-884F-A0F5-ECA3-74786B439756}"/>
              </a:ext>
            </a:extLst>
          </p:cNvPr>
          <p:cNvSpPr txBox="1"/>
          <p:nvPr/>
        </p:nvSpPr>
        <p:spPr>
          <a:xfrm>
            <a:off x="1243975" y="2713419"/>
            <a:ext cx="1888271" cy="715581"/>
          </a:xfrm>
          <a:prstGeom prst="rect">
            <a:avLst/>
          </a:prstGeom>
          <a:noFill/>
        </p:spPr>
        <p:txBody>
          <a:bodyPr wrap="square" rtlCol="0">
            <a:spAutoFit/>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chanteur</a:t>
            </a:r>
          </a:p>
        </p:txBody>
      </p:sp>
      <p:sp>
        <p:nvSpPr>
          <p:cNvPr id="4" name="ZoneTexte 3">
            <a:extLst>
              <a:ext uri="{FF2B5EF4-FFF2-40B4-BE49-F238E27FC236}">
                <a16:creationId xmlns:a16="http://schemas.microsoft.com/office/drawing/2014/main" id="{CC1DF21D-28AB-899B-7C7F-A7219380DE28}"/>
              </a:ext>
            </a:extLst>
          </p:cNvPr>
          <p:cNvSpPr txBox="1"/>
          <p:nvPr/>
        </p:nvSpPr>
        <p:spPr>
          <a:xfrm>
            <a:off x="3657600" y="2953401"/>
            <a:ext cx="2514602"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laboratoire </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838B0CDF-A5A3-D042-F761-98EDB13C284C}"/>
              </a:ext>
            </a:extLst>
          </p:cNvPr>
          <p:cNvSpPr txBox="1"/>
          <p:nvPr/>
        </p:nvSpPr>
        <p:spPr>
          <a:xfrm>
            <a:off x="6137465" y="4058895"/>
            <a:ext cx="230783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La pharmacie</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ZoneTexte 7">
            <a:extLst>
              <a:ext uri="{FF2B5EF4-FFF2-40B4-BE49-F238E27FC236}">
                <a16:creationId xmlns:a16="http://schemas.microsoft.com/office/drawing/2014/main" id="{A58F14B9-2C3E-2138-90FE-687086DCACED}"/>
              </a:ext>
            </a:extLst>
          </p:cNvPr>
          <p:cNvSpPr txBox="1"/>
          <p:nvPr/>
        </p:nvSpPr>
        <p:spPr>
          <a:xfrm>
            <a:off x="6352952" y="5065519"/>
            <a:ext cx="16764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écrivain</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8CC9A640-F49B-B132-0E3D-F326D5060A26}"/>
              </a:ext>
            </a:extLst>
          </p:cNvPr>
          <p:cNvSpPr txBox="1"/>
          <p:nvPr/>
        </p:nvSpPr>
        <p:spPr>
          <a:xfrm>
            <a:off x="3848100" y="5140247"/>
            <a:ext cx="1829279"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barrage</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2DD02AE5-5D1C-C984-AECA-46D437B75093}"/>
              </a:ext>
            </a:extLst>
          </p:cNvPr>
          <p:cNvSpPr txBox="1"/>
          <p:nvPr/>
        </p:nvSpPr>
        <p:spPr>
          <a:xfrm>
            <a:off x="1320175" y="5178448"/>
            <a:ext cx="158302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théâtre</a:t>
            </a:r>
          </a:p>
        </p:txBody>
      </p:sp>
      <p:sp>
        <p:nvSpPr>
          <p:cNvPr id="18" name="ZoneTexte 17">
            <a:extLst>
              <a:ext uri="{FF2B5EF4-FFF2-40B4-BE49-F238E27FC236}">
                <a16:creationId xmlns:a16="http://schemas.microsoft.com/office/drawing/2014/main" id="{7093D257-8CEC-6D64-F94A-178746A8F1B7}"/>
              </a:ext>
            </a:extLst>
          </p:cNvPr>
          <p:cNvSpPr txBox="1"/>
          <p:nvPr/>
        </p:nvSpPr>
        <p:spPr>
          <a:xfrm>
            <a:off x="1243975" y="4072891"/>
            <a:ext cx="201691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conducteur</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41812F22-54BB-86F7-BE09-8A252AD6A3D9}"/>
              </a:ext>
            </a:extLst>
          </p:cNvPr>
          <p:cNvSpPr txBox="1"/>
          <p:nvPr/>
        </p:nvSpPr>
        <p:spPr>
          <a:xfrm>
            <a:off x="3870960" y="3804979"/>
            <a:ext cx="1402080" cy="715581"/>
          </a:xfrm>
          <a:prstGeom prst="rect">
            <a:avLst/>
          </a:prstGeom>
          <a:noFill/>
        </p:spPr>
        <p:txBody>
          <a:bodyPr wrap="square">
            <a:spAutoFit/>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L’avion</a:t>
            </a:r>
          </a:p>
        </p:txBody>
      </p:sp>
      <p:sp>
        <p:nvSpPr>
          <p:cNvPr id="22" name="ZoneTexte 21">
            <a:extLst>
              <a:ext uri="{FF2B5EF4-FFF2-40B4-BE49-F238E27FC236}">
                <a16:creationId xmlns:a16="http://schemas.microsoft.com/office/drawing/2014/main" id="{3A903584-0621-BFD8-8A51-4F9393620A3F}"/>
              </a:ext>
            </a:extLst>
          </p:cNvPr>
          <p:cNvSpPr txBox="1"/>
          <p:nvPr/>
        </p:nvSpPr>
        <p:spPr>
          <a:xfrm>
            <a:off x="6137465" y="2986119"/>
            <a:ext cx="210737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 Les planètes</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53238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9696C-664C-F148-28D9-D554DA404902}"/>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11E4803D-CED5-618B-E548-53922AFDC10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Lis les phrases suivantes correctement et avec fluidité.</a:t>
            </a:r>
            <a:endParaRPr lang="fr-FR" i="1" dirty="0">
              <a:solidFill>
                <a:schemeClr val="tx1">
                  <a:lumMod val="65000"/>
                  <a:lumOff val="35000"/>
                </a:schemeClr>
              </a:solidFill>
            </a:endParaRPr>
          </a:p>
        </p:txBody>
      </p:sp>
      <p:grpSp>
        <p:nvGrpSpPr>
          <p:cNvPr id="13" name="Groupe 12">
            <a:extLst>
              <a:ext uri="{FF2B5EF4-FFF2-40B4-BE49-F238E27FC236}">
                <a16:creationId xmlns:a16="http://schemas.microsoft.com/office/drawing/2014/main" id="{AA864B64-055C-0291-CBDB-B84100D64AAD}"/>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1CCB35CB-209E-66E9-ED06-BBEB96125010}"/>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9A97403-544B-0306-2134-9DDF170851A8}"/>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extBox 6">
            <a:extLst>
              <a:ext uri="{FF2B5EF4-FFF2-40B4-BE49-F238E27FC236}">
                <a16:creationId xmlns:a16="http://schemas.microsoft.com/office/drawing/2014/main" id="{16A68E9F-4052-3638-CE34-3165A5359340}"/>
              </a:ext>
            </a:extLst>
          </p:cNvPr>
          <p:cNvSpPr txBox="1"/>
          <p:nvPr>
            <p:custDataLst>
              <p:tags r:id="rId1"/>
            </p:custDataLst>
          </p:nvPr>
        </p:nvSpPr>
        <p:spPr>
          <a:xfrm>
            <a:off x="472495" y="2133354"/>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Lis les phrases correctement et avec fluidité ( 6 points).</a:t>
            </a:r>
          </a:p>
        </p:txBody>
      </p:sp>
      <p:sp>
        <p:nvSpPr>
          <p:cNvPr id="4" name="Titre 1">
            <a:extLst>
              <a:ext uri="{FF2B5EF4-FFF2-40B4-BE49-F238E27FC236}">
                <a16:creationId xmlns:a16="http://schemas.microsoft.com/office/drawing/2014/main" id="{910057F2-662E-3C2B-FD97-7C9BB1C8E604}"/>
              </a:ext>
            </a:extLst>
          </p:cNvPr>
          <p:cNvSpPr txBox="1">
            <a:spLocks/>
          </p:cNvSpPr>
          <p:nvPr/>
        </p:nvSpPr>
        <p:spPr>
          <a:xfrm>
            <a:off x="834901" y="2574038"/>
            <a:ext cx="7347597" cy="2088496"/>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L’écrivain écrit une belle histoire.</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err="1">
                <a:ln w="0"/>
                <a:solidFill>
                  <a:srgbClr val="424D7B"/>
                </a:solidFill>
                <a:effectLst/>
                <a:uLnTx/>
                <a:uFillTx/>
                <a:latin typeface="Dosis SemiBold" pitchFamily="2" charset="0"/>
                <a:ea typeface="+mn-ea"/>
                <a:cs typeface="+mn-cs"/>
              </a:rPr>
              <a:t>Majd</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 souhaiterait explorer les planètes.</a:t>
            </a:r>
          </a:p>
        </p:txBody>
      </p:sp>
      <p:sp>
        <p:nvSpPr>
          <p:cNvPr id="2" name="TextBox 6">
            <a:extLst>
              <a:ext uri="{FF2B5EF4-FFF2-40B4-BE49-F238E27FC236}">
                <a16:creationId xmlns:a16="http://schemas.microsoft.com/office/drawing/2014/main" id="{69DE6A33-778D-92EF-F641-D9FFEE6ECFAA}"/>
              </a:ext>
            </a:extLst>
          </p:cNvPr>
          <p:cNvSpPr txBox="1"/>
          <p:nvPr>
            <p:custDataLst>
              <p:tags r:id="rId2"/>
            </p:custDataLst>
          </p:nvPr>
        </p:nvSpPr>
        <p:spPr>
          <a:xfrm>
            <a:off x="4842362" y="5382645"/>
            <a:ext cx="4077049" cy="507831"/>
          </a:xfrm>
          <a:prstGeom prst="rect">
            <a:avLst/>
          </a:prstGeom>
        </p:spPr>
        <p:txBody>
          <a:bodyPr wrap="square" lIns="0" tIns="0" rIns="0" bIns="0" rtlCol="0" anchor="t">
            <a:spAutoFit/>
          </a:bodyPr>
          <a:lstStyle/>
          <a:p>
            <a:pPr marL="0" marR="0" lvl="0" indent="0" algn="l" defTabSz="13716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Fluidité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( 0,5 par phrase)</a:t>
            </a:r>
          </a:p>
          <a:p>
            <a:pPr marL="0" marR="0" lvl="0" indent="0" algn="l" defTabSz="13716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Correction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5  points ( 0,5 par mot)</a:t>
            </a:r>
          </a:p>
        </p:txBody>
      </p:sp>
    </p:spTree>
    <p:extLst>
      <p:ext uri="{BB962C8B-B14F-4D97-AF65-F5344CB8AC3E}">
        <p14:creationId xmlns:p14="http://schemas.microsoft.com/office/powerpoint/2010/main" val="28984887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677916" y="1942679"/>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Lire des textes correctement et avec fluidité.</a:t>
            </a:r>
          </a:p>
        </p:txBody>
      </p:sp>
      <p:sp>
        <p:nvSpPr>
          <p:cNvPr id="8" name="TextBox 6">
            <a:extLst>
              <a:ext uri="{FF2B5EF4-FFF2-40B4-BE49-F238E27FC236}">
                <a16:creationId xmlns:a16="http://schemas.microsoft.com/office/drawing/2014/main" id="{08725516-FBE1-A8AB-9C52-6F4E85815585}"/>
              </a:ext>
            </a:extLst>
          </p:cNvPr>
          <p:cNvSpPr txBox="1"/>
          <p:nvPr>
            <p:custDataLst>
              <p:tags r:id="rId2"/>
            </p:custDataLst>
          </p:nvPr>
        </p:nvSpPr>
        <p:spPr>
          <a:xfrm>
            <a:off x="3589655" y="3595961"/>
            <a:ext cx="5554345"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 </a:t>
            </a:r>
          </a:p>
        </p:txBody>
      </p:sp>
      <p:pic>
        <p:nvPicPr>
          <p:cNvPr id="9" name="Image 8">
            <a:extLst>
              <a:ext uri="{FF2B5EF4-FFF2-40B4-BE49-F238E27FC236}">
                <a16:creationId xmlns:a16="http://schemas.microsoft.com/office/drawing/2014/main" id="{A567325A-8282-2116-3536-B45FDB0941C3}"/>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8982755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5FAB1-0B38-1E3B-637F-E96D47BF17A4}"/>
            </a:ext>
          </a:extLst>
        </p:cNvPr>
        <p:cNvGrpSpPr/>
        <p:nvPr/>
      </p:nvGrpSpPr>
      <p:grpSpPr>
        <a:xfrm>
          <a:off x="0" y="0"/>
          <a:ext cx="0" cy="0"/>
          <a:chOff x="0" y="0"/>
          <a:chExt cx="0" cy="0"/>
        </a:xfrm>
      </p:grpSpPr>
      <p:grpSp>
        <p:nvGrpSpPr>
          <p:cNvPr id="8" name="Groupe 7">
            <a:extLst>
              <a:ext uri="{FF2B5EF4-FFF2-40B4-BE49-F238E27FC236}">
                <a16:creationId xmlns:a16="http://schemas.microsoft.com/office/drawing/2014/main" id="{BFF07F2E-68DE-D541-F3FE-2D26D44C8047}"/>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E737FFE6-2E8E-CA79-E259-3018E584160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9C15275-4618-1940-D561-BA6A4264A0F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9" name="Titre 1">
            <a:extLst>
              <a:ext uri="{FF2B5EF4-FFF2-40B4-BE49-F238E27FC236}">
                <a16:creationId xmlns:a16="http://schemas.microsoft.com/office/drawing/2014/main" id="{D9667FE0-E06E-E139-0F8C-24E0AD2CC9E5}"/>
              </a:ext>
            </a:extLst>
          </p:cNvPr>
          <p:cNvSpPr>
            <a:spLocks noGrp="1"/>
          </p:cNvSpPr>
          <p:nvPr>
            <p:ph type="title"/>
          </p:nvPr>
        </p:nvSpPr>
        <p:spPr>
          <a:xfrm>
            <a:off x="1653498" y="755999"/>
            <a:ext cx="6578543" cy="612000"/>
          </a:xfrm>
        </p:spPr>
        <p:txBody>
          <a:bodyPr>
            <a:normAutofit fontScale="90000"/>
          </a:bodyPr>
          <a:lstStyle/>
          <a:p>
            <a:r>
              <a:rPr lang="fr-FR" dirty="0">
                <a:solidFill>
                  <a:schemeClr val="tx1">
                    <a:lumMod val="65000"/>
                    <a:lumOff val="35000"/>
                  </a:schemeClr>
                </a:solidFill>
              </a:rPr>
              <a:t>Voici le paragraphe que tu vas lire. Observe le paragraphe pendant 30 secondes. Après, tu commences la lecture. Tu dois lire le paragraphe correctement et avec fluidité.</a:t>
            </a:r>
            <a:endParaRPr lang="fr-FR" i="1" u="sng" dirty="0">
              <a:solidFill>
                <a:schemeClr val="bg1">
                  <a:lumMod val="65000"/>
                </a:schemeClr>
              </a:solidFill>
            </a:endParaRPr>
          </a:p>
        </p:txBody>
      </p:sp>
      <p:grpSp>
        <p:nvGrpSpPr>
          <p:cNvPr id="20" name="Groupe 19">
            <a:extLst>
              <a:ext uri="{FF2B5EF4-FFF2-40B4-BE49-F238E27FC236}">
                <a16:creationId xmlns:a16="http://schemas.microsoft.com/office/drawing/2014/main" id="{4E3B6E28-3690-C8B2-4D28-892284379670}"/>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41C7933A-57FB-4F04-D7E9-D43209B8CE2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A07335C-392F-5267-9BB7-634DAAC25A3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ZoneTexte 3">
            <a:extLst>
              <a:ext uri="{FF2B5EF4-FFF2-40B4-BE49-F238E27FC236}">
                <a16:creationId xmlns:a16="http://schemas.microsoft.com/office/drawing/2014/main" id="{EC9B62F4-9C03-EBC8-7594-269B558D3869}"/>
              </a:ext>
            </a:extLst>
          </p:cNvPr>
          <p:cNvSpPr txBox="1"/>
          <p:nvPr/>
        </p:nvSpPr>
        <p:spPr>
          <a:xfrm>
            <a:off x="953143" y="2091190"/>
            <a:ext cx="7237714" cy="2814617"/>
          </a:xfrm>
          <a:prstGeom prst="rect">
            <a:avLst/>
          </a:prstGeom>
          <a:noFill/>
        </p:spPr>
        <p:txBody>
          <a:bodyPr wrap="square">
            <a:spAutoFit/>
          </a:bodyPr>
          <a:lstStyle/>
          <a:p>
            <a:pPr algn="just">
              <a:lnSpc>
                <a:spcPct val="150000"/>
              </a:lnSpc>
            </a:pPr>
            <a:r>
              <a:rPr lang="fr-FR" sz="2000" dirty="0">
                <a:solidFill>
                  <a:srgbClr val="424D7B"/>
                </a:solidFill>
                <a:latin typeface="Dosis SemiBold" pitchFamily="2" charset="0"/>
              </a:rPr>
              <a:t>Il y a tant de métiers importants !</a:t>
            </a:r>
          </a:p>
          <a:p>
            <a:pPr algn="just">
              <a:lnSpc>
                <a:spcPct val="150000"/>
              </a:lnSpc>
            </a:pPr>
            <a:r>
              <a:rPr lang="fr-FR" sz="2000" dirty="0">
                <a:solidFill>
                  <a:srgbClr val="424D7B"/>
                </a:solidFill>
                <a:latin typeface="Dosis SemiBold" pitchFamily="2" charset="0"/>
              </a:rPr>
              <a:t>L’écrivain invente des mondes, le pilote d’avion traverse les nuages, et la pharmacienne prépare des médicaments au laboratoire. Le chanteur chante des mélodies, tandis que l’ingénieur construit des barrages. Le maître, lui, nous parle des planètes lointaines. Chaque métier enrichit notre vie et façonne notre monde.</a:t>
            </a:r>
          </a:p>
        </p:txBody>
      </p:sp>
      <p:pic>
        <p:nvPicPr>
          <p:cNvPr id="2" name="Image 1">
            <a:extLst>
              <a:ext uri="{FF2B5EF4-FFF2-40B4-BE49-F238E27FC236}">
                <a16:creationId xmlns:a16="http://schemas.microsoft.com/office/drawing/2014/main" id="{32D5BC76-2ED9-9901-5BA1-07073400D0B8}"/>
              </a:ext>
            </a:extLst>
          </p:cNvPr>
          <p:cNvPicPr>
            <a:picLocks noChangeAspect="1"/>
          </p:cNvPicPr>
          <p:nvPr/>
        </p:nvPicPr>
        <p:blipFill>
          <a:blip r:embed="rId4"/>
          <a:stretch>
            <a:fillRect/>
          </a:stretch>
        </p:blipFill>
        <p:spPr>
          <a:xfrm>
            <a:off x="5871509" y="5212423"/>
            <a:ext cx="2501312" cy="1172658"/>
          </a:xfrm>
          <a:prstGeom prst="rect">
            <a:avLst/>
          </a:prstGeom>
        </p:spPr>
      </p:pic>
    </p:spTree>
    <p:extLst>
      <p:ext uri="{BB962C8B-B14F-4D97-AF65-F5344CB8AC3E}">
        <p14:creationId xmlns:p14="http://schemas.microsoft.com/office/powerpoint/2010/main" val="21780834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C’est fini. Reviens à ta place !</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3"/>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3"/>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7276290a-b6fc-4cea-887e-88482890cd9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16782A7E2591445AC2C3C5C5C91AAA0" ma:contentTypeVersion="18" ma:contentTypeDescription="Crée un document." ma:contentTypeScope="" ma:versionID="df3fd256221503060077720a161d5cfa">
  <xsd:schema xmlns:xsd="http://www.w3.org/2001/XMLSchema" xmlns:xs="http://www.w3.org/2001/XMLSchema" xmlns:p="http://schemas.microsoft.com/office/2006/metadata/properties" xmlns:ns3="7276290a-b6fc-4cea-887e-88482890cd96" xmlns:ns4="d8db30b5-515f-47c2-aaaa-9e753899d7f9" targetNamespace="http://schemas.microsoft.com/office/2006/metadata/properties" ma:root="true" ma:fieldsID="5d5fc5329f80391188af8a8fe4a3bbf5" ns3:_="" ns4:_="">
    <xsd:import namespace="7276290a-b6fc-4cea-887e-88482890cd96"/>
    <xsd:import namespace="d8db30b5-515f-47c2-aaaa-9e753899d7f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_activity" minOccurs="0"/>
                <xsd:element ref="ns3:MediaServiceObjectDetectorVersions" minOccurs="0"/>
                <xsd:element ref="ns3:MediaLengthInSeconds" minOccurs="0"/>
                <xsd:element ref="ns3:MediaServiceSearchProperties" minOccurs="0"/>
                <xsd:element ref="ns3:MediaServiceSystemTag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76290a-b6fc-4cea-887e-88482890cd9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_activity" ma:index="20" nillable="true" ma:displayName="_activity" ma:hidden="true" ma:internalName="_activity">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db30b5-515f-47c2-aaaa-9e753899d7f9"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SharingHintHash" ma:index="12"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F240E0F-DF93-4C36-BC45-2DAFA8BBE7B1}">
  <ds:schemaRefs>
    <ds:schemaRef ds:uri="http://schemas.microsoft.com/sharepoint/v3/contenttype/forms"/>
  </ds:schemaRefs>
</ds:datastoreItem>
</file>

<file path=customXml/itemProps2.xml><?xml version="1.0" encoding="utf-8"?>
<ds:datastoreItem xmlns:ds="http://schemas.openxmlformats.org/officeDocument/2006/customXml" ds:itemID="{54C3CB95-93A6-4E83-BB17-CE3BB4E6557B}">
  <ds:schemaRefs>
    <ds:schemaRef ds:uri="http://purl.org/dc/dcmitype/"/>
    <ds:schemaRef ds:uri="http://schemas.microsoft.com/office/2006/metadata/properties"/>
    <ds:schemaRef ds:uri="http://schemas.microsoft.com/office/2006/documentManagement/types"/>
    <ds:schemaRef ds:uri="http://purl.org/dc/terms/"/>
    <ds:schemaRef ds:uri="http://www.w3.org/XML/1998/namespace"/>
    <ds:schemaRef ds:uri="http://schemas.microsoft.com/office/infopath/2007/PartnerControls"/>
    <ds:schemaRef ds:uri="http://schemas.openxmlformats.org/package/2006/metadata/core-properties"/>
    <ds:schemaRef ds:uri="d8db30b5-515f-47c2-aaaa-9e753899d7f9"/>
    <ds:schemaRef ds:uri="7276290a-b6fc-4cea-887e-88482890cd96"/>
    <ds:schemaRef ds:uri="http://purl.org/dc/elements/1.1/"/>
  </ds:schemaRefs>
</ds:datastoreItem>
</file>

<file path=customXml/itemProps3.xml><?xml version="1.0" encoding="utf-8"?>
<ds:datastoreItem xmlns:ds="http://schemas.openxmlformats.org/officeDocument/2006/customXml" ds:itemID="{585CEAA0-D1C8-4DC2-851D-999B99AC91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76290a-b6fc-4cea-887e-88482890cd96"/>
    <ds:schemaRef ds:uri="d8db30b5-515f-47c2-aaaa-9e753899d7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8667</TotalTime>
  <Words>1027</Words>
  <Application>Microsoft Office PowerPoint</Application>
  <PresentationFormat>Affichage à l'écran (4:3)</PresentationFormat>
  <Paragraphs>110</Paragraphs>
  <Slides>24</Slides>
  <Notes>0</Notes>
  <HiddenSlides>0</HiddenSlides>
  <MMClips>2</MMClips>
  <ScaleCrop>false</ScaleCrop>
  <HeadingPairs>
    <vt:vector size="6" baseType="variant">
      <vt:variant>
        <vt:lpstr>Polices utilisées</vt:lpstr>
      </vt:variant>
      <vt:variant>
        <vt:i4>10</vt:i4>
      </vt:variant>
      <vt:variant>
        <vt:lpstr>Thème</vt:lpstr>
      </vt:variant>
      <vt:variant>
        <vt:i4>11</vt:i4>
      </vt:variant>
      <vt:variant>
        <vt:lpstr>Titres des diapositives</vt:lpstr>
      </vt:variant>
      <vt:variant>
        <vt:i4>24</vt:i4>
      </vt:variant>
    </vt:vector>
  </HeadingPairs>
  <TitlesOfParts>
    <vt:vector size="45" baseType="lpstr">
      <vt:lpstr>Calibri</vt:lpstr>
      <vt:lpstr>Arial</vt:lpstr>
      <vt:lpstr>Dosis</vt:lpstr>
      <vt:lpstr>Dosis SemiBold</vt:lpstr>
      <vt:lpstr>Aptos Display</vt:lpstr>
      <vt:lpstr>Dosis ExtraBold</vt:lpstr>
      <vt:lpstr>Mistral</vt:lpstr>
      <vt:lpstr>Aptos</vt:lpstr>
      <vt:lpstr>Wingdings</vt:lpstr>
      <vt:lpstr>Dosis Medium</vt:lpstr>
      <vt:lpstr>2_Conception personnalisée</vt:lpstr>
      <vt:lpstr>00_Env-Enseignant</vt:lpstr>
      <vt:lpstr>Révision</vt:lpstr>
      <vt:lpstr>Vocab_01- Présentation</vt:lpstr>
      <vt:lpstr>Vocab_03- Appropriation</vt:lpstr>
      <vt:lpstr>Vocab_04- Entrainement livret</vt:lpstr>
      <vt:lpstr>2_Env-Enseignant</vt:lpstr>
      <vt:lpstr>5_New Voc_01-Livret</vt:lpstr>
      <vt:lpstr>Thème Office</vt:lpstr>
      <vt:lpstr>1_Révision</vt:lpstr>
      <vt:lpstr>6_New Voc_01-Livret</vt:lpstr>
      <vt:lpstr>Présentation PowerPoint</vt:lpstr>
      <vt:lpstr>Présentation PowerPoint</vt:lpstr>
      <vt:lpstr>Organisation de la semaine 6</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Regarde les images. Je vais te dire des mots et tu vas me montrer les images qui correspondent :  L’aéroport – Un chauffeur – L’opticienne – Un laboratoire – Les planètes.</vt:lpstr>
      <vt:lpstr>Présentation PowerPoint</vt:lpstr>
      <vt:lpstr>Regarde les images. Je vais te dire des phrases  et tu vas me montrer les images qui correspondent :  Le vétérinaire soigne un chat. Le pharmacien vend des médicaments. L'infirmière aide le malade. Le footballeur marque un joli but. Le pilote accueille les passagers. </vt:lpstr>
      <vt:lpstr>Présentation PowerPoint</vt:lpstr>
      <vt:lpstr>Mets ton doigt sur chaque image, dis-moi le mot en français et met-le dans une phrase .</vt:lpstr>
      <vt:lpstr>Présentation PowerPoint</vt:lpstr>
      <vt:lpstr>Je vais te poser des questions et tu dois répondre correctement.</vt:lpstr>
      <vt:lpstr>Présentation PowerPoint</vt:lpstr>
      <vt:lpstr>Parle d’un lieu que tu as visité la semaine dernière, de ce qu’il y avait  dans ce lieu, d’un moyen de transport que tu as pris, du métier que tu souhaiterais faire et dis pourquoi. Tu dois dire 5 phrases.</vt:lpstr>
      <vt:lpstr>Présentation PowerPoint</vt:lpstr>
      <vt:lpstr>Je vais te montrer des mots et tu dois les lire. L’enseignant choisit 4 mots.</vt:lpstr>
      <vt:lpstr>Lis les phrases suivantes correctement et avec fluidité.</vt:lpstr>
      <vt:lpstr>Présentation PowerPoint</vt:lpstr>
      <vt:lpstr>Voici le paragraphe que tu vas lire. Observe le paragraphe pendant 30 secondes. Après, tu commences la lecture. Tu dois lire le paragraphe correctement et avec fluidité.</vt:lpstr>
      <vt:lpstr>C’est fini. Reviens à ta place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KHALID.RAMNI</cp:lastModifiedBy>
  <cp:revision>41</cp:revision>
  <cp:lastPrinted>2025-08-13T10:11:39Z</cp:lastPrinted>
  <dcterms:created xsi:type="dcterms:W3CDTF">2025-08-01T12:31:49Z</dcterms:created>
  <dcterms:modified xsi:type="dcterms:W3CDTF">2026-03-08T21:56:07Z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0x010100F16782A7E2591445AC2C3C5C5C91AAA0</vt:lpwstr>
  </property>
</Properties>
</file>