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697" r:id="rId7"/>
    <p:sldMasterId id="2147483720" r:id="rId8"/>
    <p:sldMasterId id="2147483729" r:id="rId9"/>
    <p:sldMasterId id="2147483818" r:id="rId10"/>
    <p:sldMasterId id="2147483826" r:id="rId11"/>
    <p:sldMasterId id="2147483831" r:id="rId12"/>
    <p:sldMasterId id="2147483843" r:id="rId13"/>
    <p:sldMasterId id="2147483857" r:id="rId14"/>
  </p:sldMasterIdLst>
  <p:notesMasterIdLst>
    <p:notesMasterId r:id="rId85"/>
  </p:notesMasterIdLst>
  <p:sldIdLst>
    <p:sldId id="257" r:id="rId15"/>
    <p:sldId id="1029" r:id="rId16"/>
    <p:sldId id="951" r:id="rId17"/>
    <p:sldId id="1326" r:id="rId18"/>
    <p:sldId id="1311" r:id="rId19"/>
    <p:sldId id="1000" r:id="rId20"/>
    <p:sldId id="1146" r:id="rId21"/>
    <p:sldId id="1147" r:id="rId22"/>
    <p:sldId id="1116" r:id="rId23"/>
    <p:sldId id="1310" r:id="rId24"/>
    <p:sldId id="1250" r:id="rId25"/>
    <p:sldId id="1251" r:id="rId26"/>
    <p:sldId id="1117" r:id="rId27"/>
    <p:sldId id="1229" r:id="rId28"/>
    <p:sldId id="1230" r:id="rId29"/>
    <p:sldId id="1231" r:id="rId30"/>
    <p:sldId id="1232" r:id="rId31"/>
    <p:sldId id="1233" r:id="rId32"/>
    <p:sldId id="1234" r:id="rId33"/>
    <p:sldId id="1008" r:id="rId34"/>
    <p:sldId id="964" r:id="rId35"/>
    <p:sldId id="1266" r:id="rId36"/>
    <p:sldId id="1267" r:id="rId37"/>
    <p:sldId id="1284" r:id="rId38"/>
    <p:sldId id="1242" r:id="rId39"/>
    <p:sldId id="1285" r:id="rId40"/>
    <p:sldId id="1286" r:id="rId41"/>
    <p:sldId id="1287" r:id="rId42"/>
    <p:sldId id="1290" r:id="rId43"/>
    <p:sldId id="1291" r:id="rId44"/>
    <p:sldId id="1294" r:id="rId45"/>
    <p:sldId id="1295" r:id="rId46"/>
    <p:sldId id="1296" r:id="rId47"/>
    <p:sldId id="1297" r:id="rId48"/>
    <p:sldId id="1270" r:id="rId49"/>
    <p:sldId id="1271" r:id="rId50"/>
    <p:sldId id="1300" r:id="rId51"/>
    <p:sldId id="1275" r:id="rId52"/>
    <p:sldId id="1301" r:id="rId53"/>
    <p:sldId id="1302" r:id="rId54"/>
    <p:sldId id="1277" r:id="rId55"/>
    <p:sldId id="1303" r:id="rId56"/>
    <p:sldId id="1304" r:id="rId57"/>
    <p:sldId id="1305" r:id="rId58"/>
    <p:sldId id="1306" r:id="rId59"/>
    <p:sldId id="1307" r:id="rId60"/>
    <p:sldId id="1308" r:id="rId61"/>
    <p:sldId id="1010" r:id="rId62"/>
    <p:sldId id="1312" r:id="rId63"/>
    <p:sldId id="1313" r:id="rId64"/>
    <p:sldId id="1276" r:id="rId65"/>
    <p:sldId id="1314" r:id="rId66"/>
    <p:sldId id="1315" r:id="rId67"/>
    <p:sldId id="1316" r:id="rId68"/>
    <p:sldId id="1317" r:id="rId69"/>
    <p:sldId id="1318" r:id="rId70"/>
    <p:sldId id="1319" r:id="rId71"/>
    <p:sldId id="1320" r:id="rId72"/>
    <p:sldId id="1281" r:id="rId73"/>
    <p:sldId id="1282" r:id="rId74"/>
    <p:sldId id="1283" r:id="rId75"/>
    <p:sldId id="1321" r:id="rId76"/>
    <p:sldId id="1322" r:id="rId77"/>
    <p:sldId id="1298" r:id="rId78"/>
    <p:sldId id="1292" r:id="rId79"/>
    <p:sldId id="1293" r:id="rId80"/>
    <p:sldId id="1324" r:id="rId81"/>
    <p:sldId id="1325" r:id="rId82"/>
    <p:sldId id="1280" r:id="rId83"/>
    <p:sldId id="689" r:id="rId84"/>
  </p:sldIdLst>
  <p:sldSz cx="9144000" cy="6858000" type="screen4x3"/>
  <p:notesSz cx="6735763" cy="9866313"/>
  <p:embeddedFontLst>
    <p:embeddedFont>
      <p:font typeface="Dosis" pitchFamily="2" charset="0"/>
      <p:regular r:id="rId86"/>
      <p:bold r:id="rId87"/>
    </p:embeddedFont>
    <p:embeddedFont>
      <p:font typeface="Dosis ExtraBold" pitchFamily="2" charset="0"/>
      <p:bold r:id="rId88"/>
    </p:embeddedFont>
    <p:embeddedFont>
      <p:font typeface="Dosis Medium" pitchFamily="2" charset="0"/>
      <p:regular r:id="rId89"/>
    </p:embeddedFont>
    <p:embeddedFont>
      <p:font typeface="Dosis SemiBold" pitchFamily="2" charset="0"/>
      <p:bold r:id="rId90"/>
    </p:embeddedFont>
    <p:embeddedFont>
      <p:font typeface="Mistral" panose="03090702030407020403" pitchFamily="66" charset="0"/>
      <p:regular r:id="rId9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E84234"/>
    <a:srgbClr val="A1A6BC"/>
    <a:srgbClr val="4B5377"/>
    <a:srgbClr val="DEEBF7"/>
    <a:srgbClr val="565F88"/>
    <a:srgbClr val="2AB6D7"/>
    <a:srgbClr val="55B7DE"/>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1333A-9623-4FEE-B8FA-52A6A1433D02}" v="32" dt="2026-03-02T14:47:54.6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slide" Target="slides/slide54.xml"/><Relationship Id="rId76" Type="http://schemas.openxmlformats.org/officeDocument/2006/relationships/slide" Target="slides/slide62.xml"/><Relationship Id="rId84" Type="http://schemas.openxmlformats.org/officeDocument/2006/relationships/slide" Target="slides/slide70.xml"/><Relationship Id="rId89" Type="http://schemas.openxmlformats.org/officeDocument/2006/relationships/font" Target="fonts/font4.fntdata"/><Relationship Id="rId97"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font" Target="fonts/font2.fntdata"/><Relationship Id="rId5" Type="http://schemas.openxmlformats.org/officeDocument/2006/relationships/slideMaster" Target="slideMasters/slideMaster2.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font" Target="fonts/font5.fntdata"/><Relationship Id="rId95" Type="http://schemas.openxmlformats.org/officeDocument/2006/relationships/tableStyles" Target="tableStyles.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notesMaster" Target="notesMasters/notesMaster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font" Target="fonts/font3.fntdata"/><Relationship Id="rId91" Type="http://schemas.openxmlformats.org/officeDocument/2006/relationships/font" Target="fonts/font6.fntdata"/><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03/03/2026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68490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89968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7234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86054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1816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731563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4344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21216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736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72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07560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00757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861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0685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27182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766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2598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2.jpg"/><Relationship Id="rId2" Type="http://schemas.openxmlformats.org/officeDocument/2006/relationships/slideLayout" Target="../slideLayouts/slideLayout36.xml"/><Relationship Id="rId16" Type="http://schemas.openxmlformats.org/officeDocument/2006/relationships/image" Target="../media/image1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1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4.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3.png"/><Relationship Id="rId5" Type="http://schemas.openxmlformats.org/officeDocument/2006/relationships/slideLayout" Target="../slideLayouts/slideLayout49.xml"/><Relationship Id="rId10" Type="http://schemas.openxmlformats.org/officeDocument/2006/relationships/image" Target="../media/image12.jpg"/><Relationship Id="rId4" Type="http://schemas.openxmlformats.org/officeDocument/2006/relationships/slideLayout" Target="../slideLayouts/slideLayout48.xml"/><Relationship Id="rId9" Type="http://schemas.openxmlformats.org/officeDocument/2006/relationships/theme" Target="../theme/theme5.xml"/><Relationship Id="rId14" Type="http://schemas.openxmlformats.org/officeDocument/2006/relationships/image" Target="../media/image1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5.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4.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13.png"/><Relationship Id="rId5" Type="http://schemas.openxmlformats.org/officeDocument/2006/relationships/slideLayout" Target="../slideLayouts/slideLayout57.xml"/><Relationship Id="rId10" Type="http://schemas.openxmlformats.org/officeDocument/2006/relationships/image" Target="../media/image12.jpg"/><Relationship Id="rId4" Type="http://schemas.openxmlformats.org/officeDocument/2006/relationships/slideLayout" Target="../slideLayouts/slideLayout56.xml"/><Relationship Id="rId9" Type="http://schemas.openxmlformats.org/officeDocument/2006/relationships/theme" Target="../theme/theme6.xml"/><Relationship Id="rId14" Type="http://schemas.openxmlformats.org/officeDocument/2006/relationships/image" Target="../media/image16.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0.xml"/><Relationship Id="rId7" Type="http://schemas.openxmlformats.org/officeDocument/2006/relationships/image" Target="../media/image10.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9.jpg"/><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03/03/2026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474413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10710952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4.xml"/><Relationship Id="rId5" Type="http://schemas.openxmlformats.org/officeDocument/2006/relationships/image" Target="../media/image31.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8.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8.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5" Type="http://schemas.openxmlformats.org/officeDocument/2006/relationships/image" Target="../media/image39.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6.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6.png"/><Relationship Id="rId5" Type="http://schemas.openxmlformats.org/officeDocument/2006/relationships/image" Target="../media/image34.png"/><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3.xml"/><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51.png"/><Relationship Id="rId2" Type="http://schemas.openxmlformats.org/officeDocument/2006/relationships/slideLayout" Target="../slideLayouts/slideLayout94.xml"/><Relationship Id="rId1" Type="http://schemas.openxmlformats.org/officeDocument/2006/relationships/tags" Target="../tags/tag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3.png"/><Relationship Id="rId9" Type="http://schemas.openxmlformats.org/officeDocument/2006/relationships/image" Target="../media/image53.jp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94.xml"/><Relationship Id="rId1" Type="http://schemas.openxmlformats.org/officeDocument/2006/relationships/tags" Target="../tags/tag8.xml"/><Relationship Id="rId5" Type="http://schemas.openxmlformats.org/officeDocument/2006/relationships/image" Target="../media/image54.png"/><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2.png"/><Relationship Id="rId7" Type="http://schemas.openxmlformats.org/officeDocument/2006/relationships/image" Target="../media/image57.png"/><Relationship Id="rId2" Type="http://schemas.openxmlformats.org/officeDocument/2006/relationships/slideLayout" Target="../slideLayouts/slideLayout94.xml"/><Relationship Id="rId1" Type="http://schemas.openxmlformats.org/officeDocument/2006/relationships/tags" Target="../tags/tag1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33.png"/><Relationship Id="rId9" Type="http://schemas.openxmlformats.org/officeDocument/2006/relationships/image" Target="../media/image59.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94.xml"/><Relationship Id="rId1" Type="http://schemas.openxmlformats.org/officeDocument/2006/relationships/tags" Target="../tags/tag12.xml"/><Relationship Id="rId4" Type="http://schemas.openxmlformats.org/officeDocument/2006/relationships/image" Target="../media/image33.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94.xml"/><Relationship Id="rId1" Type="http://schemas.openxmlformats.org/officeDocument/2006/relationships/tags" Target="../tags/tag14.xml"/><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3.png"/><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47.png"/></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4.xml"/><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slideLayout" Target="../slideLayouts/slideLayout9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a:extLst>
              <a:ext uri="{FF2B5EF4-FFF2-40B4-BE49-F238E27FC236}">
                <a16:creationId xmlns:a16="http://schemas.microsoft.com/office/drawing/2014/main" id="{1871FB08-69CC-487F-1F92-3E9884B5CEB3}"/>
              </a:ext>
            </a:extLst>
          </p:cNvPr>
          <p:cNvPicPr>
            <a:picLocks noChangeAspect="1"/>
          </p:cNvPicPr>
          <p:nvPr/>
        </p:nvPicPr>
        <p:blipFill>
          <a:blip r:embed="rId2">
            <a:extLst>
              <a:ext uri="{28A0092B-C50C-407E-A947-70E740481C1C}">
                <a14:useLocalDpi xmlns:a14="http://schemas.microsoft.com/office/drawing/2010/main" val="0"/>
              </a:ext>
            </a:extLst>
          </a:blip>
          <a:srcRect t="3428" b="2840"/>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B88EA6DC-618C-627F-BD7B-D8C8173BAC57}"/>
              </a:ext>
            </a:extLst>
          </p:cNvPr>
          <p:cNvGrpSpPr/>
          <p:nvPr/>
        </p:nvGrpSpPr>
        <p:grpSpPr>
          <a:xfrm>
            <a:off x="1435045" y="2530627"/>
            <a:ext cx="6397751" cy="2479965"/>
            <a:chOff x="372765" y="2374626"/>
            <a:chExt cx="6397751" cy="2479965"/>
          </a:xfrm>
        </p:grpSpPr>
        <p:pic>
          <p:nvPicPr>
            <p:cNvPr id="15" name="Image 14">
              <a:extLst>
                <a:ext uri="{FF2B5EF4-FFF2-40B4-BE49-F238E27FC236}">
                  <a16:creationId xmlns:a16="http://schemas.microsoft.com/office/drawing/2014/main" id="{5C5360A1-0328-37DE-23FA-5D8CE8A15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532" y="2416189"/>
              <a:ext cx="1589714" cy="2438402"/>
            </a:xfrm>
            <a:prstGeom prst="rect">
              <a:avLst/>
            </a:prstGeom>
          </p:spPr>
        </p:pic>
        <p:pic>
          <p:nvPicPr>
            <p:cNvPr id="16" name="Image 15">
              <a:extLst>
                <a:ext uri="{FF2B5EF4-FFF2-40B4-BE49-F238E27FC236}">
                  <a16:creationId xmlns:a16="http://schemas.microsoft.com/office/drawing/2014/main" id="{B9460EFA-B56C-A53C-2D61-7EA883FBDE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1771" y="2402335"/>
              <a:ext cx="1598745" cy="2452255"/>
            </a:xfrm>
            <a:prstGeom prst="rect">
              <a:avLst/>
            </a:prstGeom>
          </p:spPr>
        </p:pic>
        <p:pic>
          <p:nvPicPr>
            <p:cNvPr id="17" name="Image 16">
              <a:extLst>
                <a:ext uri="{FF2B5EF4-FFF2-40B4-BE49-F238E27FC236}">
                  <a16:creationId xmlns:a16="http://schemas.microsoft.com/office/drawing/2014/main" id="{42C5BB2E-19C8-48AC-A5EA-10F6FA3C61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765" y="2374626"/>
              <a:ext cx="1589713" cy="2438400"/>
            </a:xfrm>
            <a:prstGeom prst="rect">
              <a:avLst/>
            </a:prstGeom>
          </p:spPr>
        </p:pic>
        <p:pic>
          <p:nvPicPr>
            <p:cNvPr id="18" name="Image 17">
              <a:extLst>
                <a:ext uri="{FF2B5EF4-FFF2-40B4-BE49-F238E27FC236}">
                  <a16:creationId xmlns:a16="http://schemas.microsoft.com/office/drawing/2014/main" id="{0053A906-DED9-8633-475D-05E9E76BDB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476" y="2402336"/>
              <a:ext cx="1589714" cy="2438402"/>
            </a:xfrm>
            <a:prstGeom prst="rect">
              <a:avLst/>
            </a:prstGeom>
          </p:spPr>
        </p:pic>
      </p:grpSp>
    </p:spTree>
    <p:extLst>
      <p:ext uri="{BB962C8B-B14F-4D97-AF65-F5344CB8AC3E}">
        <p14:creationId xmlns:p14="http://schemas.microsoft.com/office/powerpoint/2010/main" val="18915118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26338" y="20710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42338" y="18190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6356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3836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86446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73533" y="226420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5088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836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26338" y="36356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4942338" y="33836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4906338" y="386446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281573"/>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pic>
        <p:nvPicPr>
          <p:cNvPr id="19" name="Image 18">
            <a:extLst>
              <a:ext uri="{FF2B5EF4-FFF2-40B4-BE49-F238E27FC236}">
                <a16:creationId xmlns:a16="http://schemas.microsoft.com/office/drawing/2014/main" id="{C968824C-E2D2-43AE-938E-11EBF2540619}"/>
              </a:ext>
            </a:extLst>
          </p:cNvPr>
          <p:cNvPicPr>
            <a:picLocks noChangeAspect="1"/>
          </p:cNvPicPr>
          <p:nvPr/>
        </p:nvPicPr>
        <p:blipFill>
          <a:blip r:embed="rId2"/>
          <a:stretch>
            <a:fillRect/>
          </a:stretch>
        </p:blipFill>
        <p:spPr>
          <a:xfrm>
            <a:off x="473267" y="4838292"/>
            <a:ext cx="3828620" cy="1365622"/>
          </a:xfrm>
          <a:prstGeom prst="rect">
            <a:avLst/>
          </a:prstGeom>
        </p:spPr>
      </p:pic>
      <p:sp>
        <p:nvSpPr>
          <p:cNvPr id="20" name="Organigramme : Terminateur 19">
            <a:extLst>
              <a:ext uri="{FF2B5EF4-FFF2-40B4-BE49-F238E27FC236}">
                <a16:creationId xmlns:a16="http://schemas.microsoft.com/office/drawing/2014/main" id="{E088B371-1A77-9955-EB49-89154BA5E08A}"/>
              </a:ext>
            </a:extLst>
          </p:cNvPr>
          <p:cNvSpPr/>
          <p:nvPr/>
        </p:nvSpPr>
        <p:spPr>
          <a:xfrm>
            <a:off x="677577" y="483646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21" name="ZoneTexte 20">
            <a:extLst>
              <a:ext uri="{FF2B5EF4-FFF2-40B4-BE49-F238E27FC236}">
                <a16:creationId xmlns:a16="http://schemas.microsoft.com/office/drawing/2014/main" id="{E8A862D6-95E2-D454-2C0C-4A2684154338}"/>
              </a:ext>
            </a:extLst>
          </p:cNvPr>
          <p:cNvSpPr txBox="1"/>
          <p:nvPr/>
        </p:nvSpPr>
        <p:spPr>
          <a:xfrm>
            <a:off x="830950" y="5417877"/>
            <a:ext cx="2571762"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Évaluation </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2073514"/>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590944" y="179838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2432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lvl="0">
              <a:defRPr/>
            </a:pPr>
            <a:r>
              <a:rPr lang="fr-FR" sz="1600" dirty="0"/>
              <a:t>Évaluation</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Lecture et compréhension  de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de mots.</a:t>
            </a:r>
          </a:p>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lang="fr-MA" dirty="0">
                <a:solidFill>
                  <a:srgbClr val="565F88"/>
                </a:solidFill>
              </a:rPr>
              <a:t>Lecture et compréhension de phrases</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des phrases.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11700E03-2BE6-C412-B3A3-D47C6DA54660}"/>
              </a:ext>
            </a:extLst>
          </p:cNvPr>
          <p:cNvSpPr txBox="1"/>
          <p:nvPr/>
        </p:nvSpPr>
        <p:spPr>
          <a:xfrm>
            <a:off x="164787" y="2517212"/>
            <a:ext cx="8814425"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maîtr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man</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vit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lun</a:t>
            </a:r>
            <a:r>
              <a:rPr lang="fr-FR" sz="4000" b="1" dirty="0">
                <a:ln w="0"/>
                <a:solidFill>
                  <a:srgbClr val="2196B1"/>
                </a:solidFill>
                <a:latin typeface="Dosis SemiBold" pitchFamily="2" charset="0"/>
              </a:rPr>
              <a:t>ettes</a:t>
            </a:r>
            <a:r>
              <a:rPr lang="fr-FR" sz="4000" b="1" dirty="0">
                <a:ln w="0"/>
                <a:solidFill>
                  <a:srgbClr val="424D7B"/>
                </a:solidFill>
                <a:latin typeface="Dosis SemiBold" pitchFamily="2" charset="0"/>
              </a:rPr>
              <a:t>       pi</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sp>
        <p:nvSpPr>
          <p:cNvPr id="2" name="ZoneTexte 1">
            <a:extLst>
              <a:ext uri="{FF2B5EF4-FFF2-40B4-BE49-F238E27FC236}">
                <a16:creationId xmlns:a16="http://schemas.microsoft.com/office/drawing/2014/main" id="{9CF49617-32B9-27D9-4255-B1AF5A0392C9}"/>
              </a:ext>
            </a:extLst>
          </p:cNvPr>
          <p:cNvSpPr txBox="1"/>
          <p:nvPr/>
        </p:nvSpPr>
        <p:spPr>
          <a:xfrm>
            <a:off x="164787" y="2517212"/>
            <a:ext cx="8814425"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maîtr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man</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vit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lun</a:t>
            </a:r>
            <a:r>
              <a:rPr lang="fr-FR" sz="4000" b="1" dirty="0">
                <a:ln w="0"/>
                <a:solidFill>
                  <a:srgbClr val="2196B1"/>
                </a:solidFill>
                <a:latin typeface="Dosis SemiBold" pitchFamily="2" charset="0"/>
              </a:rPr>
              <a:t>ettes</a:t>
            </a:r>
            <a:r>
              <a:rPr lang="fr-FR" sz="4000" b="1" dirty="0">
                <a:ln w="0"/>
                <a:solidFill>
                  <a:srgbClr val="424D7B"/>
                </a:solidFill>
                <a:latin typeface="Dosis SemiBold" pitchFamily="2" charset="0"/>
              </a:rPr>
              <a:t>       pi</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7545927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A547AC75-BC40-A458-3EA3-735A08CAB2EE}"/>
              </a:ext>
            </a:extLst>
          </p:cNvPr>
          <p:cNvSpPr txBox="1"/>
          <p:nvPr/>
        </p:nvSpPr>
        <p:spPr>
          <a:xfrm>
            <a:off x="425827" y="2517212"/>
            <a:ext cx="8106173"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adr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gu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tonn</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polit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casqu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v</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772D-AFB9-FCFA-E69A-0B1555C9525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2CD98C6-A1F0-7595-0CB5-BF1C92D1384C}"/>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30516B-1F03-B9E9-BB12-2AA28D4ADF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D8F845C3-E7C5-7D49-6C2D-64AD45E9F7C2}"/>
              </a:ext>
            </a:extLst>
          </p:cNvPr>
          <p:cNvSpPr txBox="1"/>
          <p:nvPr/>
        </p:nvSpPr>
        <p:spPr>
          <a:xfrm>
            <a:off x="425827" y="2517212"/>
            <a:ext cx="8106173"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adr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gu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tonn</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polit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casqu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v</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324211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927B3ED-4D71-EE46-061A-D106B9DF6C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E5BED81F-8D54-7D01-2A00-8A2B7EEFD2F7}"/>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EEB12AF4-0B14-BA04-BB17-D013964371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D2E2AB-C2AB-F771-D083-19ED4FB4A4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5784E6E9-A984-93BE-92C7-710018EE599A}"/>
              </a:ext>
            </a:extLst>
          </p:cNvPr>
          <p:cNvSpPr txBox="1"/>
          <p:nvPr/>
        </p:nvSpPr>
        <p:spPr>
          <a:xfrm>
            <a:off x="409757" y="2354186"/>
            <a:ext cx="8734242" cy="2149627"/>
          </a:xfrm>
          <a:prstGeom prst="rect">
            <a:avLst/>
          </a:prstGeom>
          <a:noFill/>
        </p:spPr>
        <p:txBody>
          <a:bodyPr wrap="squar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La maîtresse nous a parlé de différents métiers.</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Mon moyen de transport préféré est le train à grande vitesse.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Il y a une manette dans la navette spatiale.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Sami souhaiterait dev</a:t>
            </a:r>
            <a:r>
              <a:rPr lang="fr-FR" sz="2300" b="1" dirty="0" err="1">
                <a:ln w="0"/>
                <a:solidFill>
                  <a:srgbClr val="565F88"/>
                </a:solidFill>
                <a:latin typeface="Dosis SemiBold" pitchFamily="2" charset="0"/>
              </a:rPr>
              <a:t>enir</a:t>
            </a:r>
            <a:r>
              <a:rPr lang="fr-FR" sz="2300" b="1" dirty="0">
                <a:ln w="0"/>
                <a:solidFill>
                  <a:srgbClr val="565F88"/>
                </a:solidFill>
                <a:latin typeface="Dosis SemiBold" pitchFamily="2" charset="0"/>
              </a:rPr>
              <a:t> astronaute pour faire le tour de la terre.</a:t>
            </a:r>
            <a:endPar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3077CFFB-AE5E-1BA9-2E47-B4D1F3D068B1}"/>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A5EBE5-5E07-5C98-11A6-EC8741A26A5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CF2949FB-D79D-C097-3A6F-84E6DE9A4106}"/>
              </a:ext>
            </a:extLst>
          </p:cNvPr>
          <p:cNvSpPr txBox="1"/>
          <p:nvPr/>
        </p:nvSpPr>
        <p:spPr>
          <a:xfrm>
            <a:off x="409757" y="2354186"/>
            <a:ext cx="8734242" cy="2149627"/>
          </a:xfrm>
          <a:prstGeom prst="rect">
            <a:avLst/>
          </a:prstGeom>
          <a:noFill/>
        </p:spPr>
        <p:txBody>
          <a:bodyPr wrap="squar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La maîtresse nous a parlé de différents métiers.</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Mon moyen de transport préféré est le train à grande vitesse.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Il y a une manette dans la navette spatiale.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Sami souhaiterait dev</a:t>
            </a:r>
            <a:r>
              <a:rPr lang="fr-FR" sz="2300" b="1" dirty="0" err="1">
                <a:ln w="0"/>
                <a:solidFill>
                  <a:srgbClr val="565F88"/>
                </a:solidFill>
                <a:latin typeface="Dosis SemiBold" pitchFamily="2" charset="0"/>
              </a:rPr>
              <a:t>enir</a:t>
            </a:r>
            <a:r>
              <a:rPr lang="fr-FR" sz="2300" b="1" dirty="0">
                <a:ln w="0"/>
                <a:solidFill>
                  <a:srgbClr val="565F88"/>
                </a:solidFill>
                <a:latin typeface="Dosis SemiBold" pitchFamily="2" charset="0"/>
              </a:rPr>
              <a:t> astronaute pour faire le tour de la terre.</a:t>
            </a:r>
            <a:endPar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61CC9B79-48A1-8970-0997-851FD509B5F2}"/>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943CCCAF-9CA2-94E1-B04A-3FDFDF5F07E2}"/>
              </a:ext>
            </a:extLst>
          </p:cNvPr>
          <p:cNvSpPr txBox="1"/>
          <p:nvPr/>
        </p:nvSpPr>
        <p:spPr>
          <a:xfrm>
            <a:off x="899701" y="2031944"/>
            <a:ext cx="710329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Qu’est-ce que Sami a fait la semaine dernière </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a:t>
            </a:r>
            <a:endParaRPr kumimoji="0" lang="fr-MA" sz="28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grpSp>
        <p:nvGrpSpPr>
          <p:cNvPr id="12" name="Groupe 11">
            <a:extLst>
              <a:ext uri="{FF2B5EF4-FFF2-40B4-BE49-F238E27FC236}">
                <a16:creationId xmlns:a16="http://schemas.microsoft.com/office/drawing/2014/main" id="{E5428C1D-5FF3-F28A-1E60-48F1BB7E7EF5}"/>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AFED31F-4790-7979-3C8C-D88A1F5ED9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EB5EEA-FE1C-3639-7136-3FD20B02BB0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01402531-5FC9-B6F7-5F0E-9AD90A20200F}"/>
              </a:ext>
            </a:extLst>
          </p:cNvPr>
          <p:cNvPicPr>
            <a:picLocks noChangeAspect="1"/>
          </p:cNvPicPr>
          <p:nvPr/>
        </p:nvPicPr>
        <p:blipFill>
          <a:blip r:embed="rId4"/>
          <a:srcRect l="58193"/>
          <a:stretch>
            <a:fillRect/>
          </a:stretch>
        </p:blipFill>
        <p:spPr>
          <a:xfrm>
            <a:off x="2539921" y="2890851"/>
            <a:ext cx="3822853" cy="2530523"/>
          </a:xfrm>
          <a:prstGeom prst="rect">
            <a:avLst/>
          </a:prstGeom>
        </p:spPr>
      </p:pic>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1BF7FFAD-FC57-999B-7B52-097DC049D5E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87B462CD-F3AB-CC07-70BF-35E76E23B3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EB632A12-BAC2-496A-C054-2F57A3D5B880}"/>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1E6C61DC-9E25-5EC3-8FDF-F03AE3F0F28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E00A46-8442-B35C-BFDD-156557BB8F1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813CF57F-D665-C02E-C668-77DE7272CEC8}"/>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 3 ou 4).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2E4295B3-E54A-E9F5-FBA6-A27C467D24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5" name="Image 4">
            <a:extLst>
              <a:ext uri="{FF2B5EF4-FFF2-40B4-BE49-F238E27FC236}">
                <a16:creationId xmlns:a16="http://schemas.microsoft.com/office/drawing/2014/main" id="{5ECCFB87-CBB9-B17A-ACEA-94F0E2FE1BFB}"/>
              </a:ext>
            </a:extLst>
          </p:cNvPr>
          <p:cNvPicPr>
            <a:picLocks noChangeAspect="1"/>
          </p:cNvPicPr>
          <p:nvPr/>
        </p:nvPicPr>
        <p:blipFill>
          <a:blip r:embed="rId3"/>
          <a:stretch>
            <a:fillRect/>
          </a:stretch>
        </p:blipFill>
        <p:spPr>
          <a:xfrm>
            <a:off x="429658" y="2749086"/>
            <a:ext cx="8002996" cy="2214760"/>
          </a:xfrm>
          <a:prstGeom prst="rect">
            <a:avLst/>
          </a:prstGeom>
        </p:spPr>
      </p:pic>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DD68060C-6C86-0114-920D-60C6009ECA14}"/>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FC2E51EA-A140-E22F-7DE2-2C6C81F887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2DAE5403-D964-59DD-40A2-36CE78130291}"/>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68BAE5-FFBF-DFF7-11C3-AD559D6D9BC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D651F4-DD74-1D28-58C1-1D9F6E8726E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1EDA-6ACE-0349-F5B5-9ACA2127C7B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05E9CA76-B9FF-B55E-AA9A-E2A4A5CB2E14}"/>
              </a:ext>
            </a:extLst>
          </p:cNvPr>
          <p:cNvGrpSpPr/>
          <p:nvPr/>
        </p:nvGrpSpPr>
        <p:grpSpPr>
          <a:xfrm>
            <a:off x="80765" y="643788"/>
            <a:ext cx="1147140" cy="980797"/>
            <a:chOff x="113769" y="634753"/>
            <a:chExt cx="1147140" cy="980797"/>
          </a:xfrm>
        </p:grpSpPr>
        <p:pic>
          <p:nvPicPr>
            <p:cNvPr id="7" name="Image 6">
              <a:extLst>
                <a:ext uri="{FF2B5EF4-FFF2-40B4-BE49-F238E27FC236}">
                  <a16:creationId xmlns:a16="http://schemas.microsoft.com/office/drawing/2014/main" id="{38C42113-FF86-53FD-7BFC-AB98CD34F51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FD2FFE6-636F-9CFF-9C86-1669EFC5370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5">
            <a:extLst>
              <a:ext uri="{FF2B5EF4-FFF2-40B4-BE49-F238E27FC236}">
                <a16:creationId xmlns:a16="http://schemas.microsoft.com/office/drawing/2014/main" id="{5D5D6B12-8B6C-8099-EB69-C53BE727FC77}"/>
              </a:ext>
            </a:extLst>
          </p:cNvPr>
          <p:cNvSpPr txBox="1">
            <a:spLocks/>
          </p:cNvSpPr>
          <p:nvPr/>
        </p:nvSpPr>
        <p:spPr>
          <a:xfrm>
            <a:off x="1664399" y="777385"/>
            <a:ext cx="7069843"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85000"/>
                    <a:lumOff val="15000"/>
                  </a:prstClr>
                </a:solidFill>
                <a:effectLst/>
                <a:uLnTx/>
                <a:uFillTx/>
                <a:latin typeface="Dosis Medium" pitchFamily="2" charset="0"/>
                <a:ea typeface="+mn-ea"/>
                <a:cs typeface="+mn-cs"/>
              </a:rPr>
              <a:t>La bonne réponse est : «  Sami a visité un musée ». Qui veut lire et expliquer la réponse ? </a:t>
            </a:r>
          </a:p>
        </p:txBody>
      </p:sp>
      <p:pic>
        <p:nvPicPr>
          <p:cNvPr id="4" name="Image 3">
            <a:extLst>
              <a:ext uri="{FF2B5EF4-FFF2-40B4-BE49-F238E27FC236}">
                <a16:creationId xmlns:a16="http://schemas.microsoft.com/office/drawing/2014/main" id="{8256E87A-0849-7A0C-ECDE-7C458EC08676}"/>
              </a:ext>
            </a:extLst>
          </p:cNvPr>
          <p:cNvPicPr>
            <a:picLocks noChangeAspect="1"/>
          </p:cNvPicPr>
          <p:nvPr/>
        </p:nvPicPr>
        <p:blipFill>
          <a:blip r:embed="rId4"/>
          <a:stretch>
            <a:fillRect/>
          </a:stretch>
        </p:blipFill>
        <p:spPr>
          <a:xfrm>
            <a:off x="555832" y="2560253"/>
            <a:ext cx="8169007" cy="2260702"/>
          </a:xfrm>
          <a:prstGeom prst="rect">
            <a:avLst/>
          </a:prstGeom>
        </p:spPr>
      </p:pic>
      <p:pic>
        <p:nvPicPr>
          <p:cNvPr id="11" name="Image 10" descr="Une image contenant orange, conception&#10;&#10;Le contenu généré par l’IA peut être incorrect.">
            <a:extLst>
              <a:ext uri="{FF2B5EF4-FFF2-40B4-BE49-F238E27FC236}">
                <a16:creationId xmlns:a16="http://schemas.microsoft.com/office/drawing/2014/main" id="{8BD8AC66-B314-813D-C0D9-3435F1739E8C}"/>
              </a:ext>
            </a:extLst>
          </p:cNvPr>
          <p:cNvPicPr>
            <a:picLocks noChangeAspect="1"/>
          </p:cNvPicPr>
          <p:nvPr/>
        </p:nvPicPr>
        <p:blipFill>
          <a:blip r:embed="rId5"/>
          <a:stretch>
            <a:fillRect/>
          </a:stretch>
        </p:blipFill>
        <p:spPr>
          <a:xfrm>
            <a:off x="504027" y="3096392"/>
            <a:ext cx="399030" cy="1465447"/>
          </a:xfrm>
          <a:prstGeom prst="rect">
            <a:avLst/>
          </a:prstGeom>
        </p:spPr>
      </p:pic>
      <p:sp>
        <p:nvSpPr>
          <p:cNvPr id="12" name="ZoneTexte 11">
            <a:extLst>
              <a:ext uri="{FF2B5EF4-FFF2-40B4-BE49-F238E27FC236}">
                <a16:creationId xmlns:a16="http://schemas.microsoft.com/office/drawing/2014/main" id="{60B5ABEC-BD9A-4061-1366-62FDAC8877E2}"/>
              </a:ext>
            </a:extLst>
          </p:cNvPr>
          <p:cNvSpPr txBox="1"/>
          <p:nvPr/>
        </p:nvSpPr>
        <p:spPr>
          <a:xfrm>
            <a:off x="4690025" y="3885929"/>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3697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Lecture de mots.</a:t>
            </a:r>
          </a:p>
          <a:p>
            <a:pPr>
              <a:lnSpc>
                <a:spcPct val="150000"/>
              </a:lnSpc>
              <a:defRPr/>
            </a:pPr>
            <a:r>
              <a:rPr lang="fr-FR" dirty="0">
                <a:solidFill>
                  <a:schemeClr val="bg1">
                    <a:lumMod val="50000"/>
                  </a:schemeClr>
                </a:solidFill>
              </a:rPr>
              <a:t>Lecture et compréhension de phrases.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2E04A594-F6CE-A286-DF82-D20E8B0687C1}"/>
              </a:ext>
            </a:extLst>
          </p:cNvPr>
          <p:cNvPicPr>
            <a:picLocks noChangeAspect="1"/>
          </p:cNvPicPr>
          <p:nvPr/>
        </p:nvPicPr>
        <p:blipFill>
          <a:blip r:embed="rId4"/>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2D5AF5F9-73CD-49BB-4F7B-076027548B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Titre 3">
            <a:extLst>
              <a:ext uri="{FF2B5EF4-FFF2-40B4-BE49-F238E27FC236}">
                <a16:creationId xmlns:a16="http://schemas.microsoft.com/office/drawing/2014/main" id="{B5442971-DB15-4BB2-58B1-BA687102E2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le texte silencieusement sur votre livret.  </a:t>
            </a:r>
          </a:p>
        </p:txBody>
      </p:sp>
      <p:pic>
        <p:nvPicPr>
          <p:cNvPr id="2" name="Image 1">
            <a:extLst>
              <a:ext uri="{FF2B5EF4-FFF2-40B4-BE49-F238E27FC236}">
                <a16:creationId xmlns:a16="http://schemas.microsoft.com/office/drawing/2014/main" id="{D8DAFC84-8107-0937-17FF-4657A270E656}"/>
              </a:ext>
            </a:extLst>
          </p:cNvPr>
          <p:cNvPicPr>
            <a:picLocks noChangeAspect="1"/>
          </p:cNvPicPr>
          <p:nvPr/>
        </p:nvPicPr>
        <p:blipFill>
          <a:blip r:embed="rId3"/>
          <a:stretch>
            <a:fillRect/>
          </a:stretch>
        </p:blipFill>
        <p:spPr>
          <a:xfrm>
            <a:off x="1013551" y="2085218"/>
            <a:ext cx="7298675" cy="3818168"/>
          </a:xfrm>
          <a:prstGeom prst="rect">
            <a:avLst/>
          </a:prstGeom>
        </p:spPr>
      </p:pic>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71E2085E-BD13-6012-03A0-F6A73BCC58C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 Je vais désigner plusieurs élèves. Chacun va lire un passage.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01D8A43A-E391-E85B-B794-B597122F5B4F}"/>
              </a:ext>
            </a:extLst>
          </p:cNvPr>
          <p:cNvPicPr>
            <a:picLocks noChangeAspect="1"/>
          </p:cNvPicPr>
          <p:nvPr/>
        </p:nvPicPr>
        <p:blipFill>
          <a:blip r:embed="rId3"/>
          <a:stretch>
            <a:fillRect/>
          </a:stretch>
        </p:blipFill>
        <p:spPr>
          <a:xfrm>
            <a:off x="922662" y="2024625"/>
            <a:ext cx="7298675" cy="3818168"/>
          </a:xfrm>
          <a:prstGeom prst="rect">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C262-E40E-01D1-2434-FD2D5737E87F}"/>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B06E4416-0B2A-C73A-6C47-FF09112D69C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A5948A1-7AA4-92CC-0015-643138B209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ABA6B2-33EA-6A34-7C09-E1F0CD06752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3">
            <a:extLst>
              <a:ext uri="{FF2B5EF4-FFF2-40B4-BE49-F238E27FC236}">
                <a16:creationId xmlns:a16="http://schemas.microsoft.com/office/drawing/2014/main" id="{6CF6F4FE-22BA-6AF8-321B-752F8A14841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ardoises. On va répondre à des questions de compréhension. </a:t>
            </a:r>
          </a:p>
        </p:txBody>
      </p:sp>
      <p:pic>
        <p:nvPicPr>
          <p:cNvPr id="10" name="Espace réservé pour une image  3" descr="Une image contenant capture d’écran, Rectangle, carré&#10;&#10;Le contenu généré par l’IA peut être incorrect.">
            <a:extLst>
              <a:ext uri="{FF2B5EF4-FFF2-40B4-BE49-F238E27FC236}">
                <a16:creationId xmlns:a16="http://schemas.microsoft.com/office/drawing/2014/main" id="{1851B8EF-15D0-0249-A035-610559F45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152256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426D-C701-43F1-0DA9-6F14DDE5E929}"/>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31DD5619-DF80-81C3-947C-A4848F3B83F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8615DA6-86C1-1A76-06E1-43D8AC62250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F3959D2-405B-1906-BF61-FA439B544A6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D906FDB-1CEF-BBA9-A845-D4975E2E7B2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Dans notre société, il existe beaucoup de métiers non importants. Écrivez vrai ou faux sur vos ardoises. Cherchez la réponse dans le texte. </a:t>
            </a:r>
          </a:p>
        </p:txBody>
      </p:sp>
      <p:sp>
        <p:nvSpPr>
          <p:cNvPr id="4" name="ZoneTexte 3">
            <a:extLst>
              <a:ext uri="{FF2B5EF4-FFF2-40B4-BE49-F238E27FC236}">
                <a16:creationId xmlns:a16="http://schemas.microsoft.com/office/drawing/2014/main" id="{AFA0335E-3901-E8FF-DC89-4455D546ADFE}"/>
              </a:ext>
            </a:extLst>
          </p:cNvPr>
          <p:cNvSpPr txBox="1"/>
          <p:nvPr/>
        </p:nvSpPr>
        <p:spPr>
          <a:xfrm>
            <a:off x="7171905" y="1755213"/>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10" name="ZoneTexte 9">
            <a:extLst>
              <a:ext uri="{FF2B5EF4-FFF2-40B4-BE49-F238E27FC236}">
                <a16:creationId xmlns:a16="http://schemas.microsoft.com/office/drawing/2014/main" id="{02EDFECC-63DE-D05C-3171-9A219C3D3A92}"/>
              </a:ext>
            </a:extLst>
          </p:cNvPr>
          <p:cNvSpPr txBox="1"/>
          <p:nvPr/>
        </p:nvSpPr>
        <p:spPr>
          <a:xfrm>
            <a:off x="594013" y="1851393"/>
            <a:ext cx="7089662" cy="400110"/>
          </a:xfrm>
          <a:prstGeom prst="rect">
            <a:avLst/>
          </a:prstGeom>
          <a:noFill/>
        </p:spPr>
        <p:txBody>
          <a:bodyPr wrap="square">
            <a:spAutoFit/>
          </a:bodyPr>
          <a:lstStyle/>
          <a:p>
            <a:r>
              <a:rPr lang="fr-FR" sz="2000" dirty="0">
                <a:latin typeface="Dosis SemiBold" pitchFamily="2" charset="0"/>
              </a:rPr>
              <a:t> Dans notre société, il existe beaucoup de métiers non importants.</a:t>
            </a:r>
          </a:p>
        </p:txBody>
      </p:sp>
      <p:pic>
        <p:nvPicPr>
          <p:cNvPr id="2" name="Image 1">
            <a:extLst>
              <a:ext uri="{FF2B5EF4-FFF2-40B4-BE49-F238E27FC236}">
                <a16:creationId xmlns:a16="http://schemas.microsoft.com/office/drawing/2014/main" id="{28EF9B88-86BD-D6B1-9AFD-8FE5988EA3D1}"/>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30316346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8206-AFDE-ACF0-C2D4-3D3FDF7A0F7B}"/>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40C60034-0B01-AFB0-E4BE-FCD5725ABA1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1EE88AF-1E73-5172-3E8C-DB79D743436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953E0F-0001-5B96-7CCE-4DC744EC2F9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FAC78153-0068-734C-FD70-8B782C663E9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vos ardoises. La bonne </a:t>
            </a:r>
            <a:r>
              <a:rPr lang="fr-FR" dirty="0">
                <a:solidFill>
                  <a:prstClr val="black">
                    <a:lumMod val="65000"/>
                    <a:lumOff val="35000"/>
                  </a:prstClr>
                </a:solidFill>
                <a:latin typeface="Dosis Medium" pitchFamily="2" charset="0"/>
              </a:rPr>
              <a:t>réponse est : faux.  Dans notre société, il existe beaucoup de métiers importants.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sp>
        <p:nvSpPr>
          <p:cNvPr id="4" name="ZoneTexte 3">
            <a:extLst>
              <a:ext uri="{FF2B5EF4-FFF2-40B4-BE49-F238E27FC236}">
                <a16:creationId xmlns:a16="http://schemas.microsoft.com/office/drawing/2014/main" id="{C4001874-25D3-3EAC-AA11-22328568663A}"/>
              </a:ext>
            </a:extLst>
          </p:cNvPr>
          <p:cNvSpPr txBox="1"/>
          <p:nvPr/>
        </p:nvSpPr>
        <p:spPr>
          <a:xfrm>
            <a:off x="7317690" y="1826072"/>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000" b="1" dirty="0">
                <a:solidFill>
                  <a:srgbClr val="C00000"/>
                </a:solidFill>
                <a:latin typeface="Dosis "/>
              </a:rPr>
              <a:t>F</a:t>
            </a:r>
            <a:r>
              <a:rPr kumimoji="0" lang="fr-FR" sz="2000" b="1" i="0" u="none" strike="noStrike" kern="1200" cap="none" spc="0" normalizeH="0" baseline="0" noProof="0" dirty="0">
                <a:ln>
                  <a:noFill/>
                </a:ln>
                <a:solidFill>
                  <a:srgbClr val="C00000"/>
                </a:solidFill>
                <a:effectLst/>
                <a:uLnTx/>
                <a:uFillTx/>
                <a:latin typeface="Dosis "/>
                <a:ea typeface="+mn-ea"/>
                <a:cs typeface="+mn-cs"/>
              </a:rPr>
              <a:t>aux  </a:t>
            </a:r>
          </a:p>
        </p:txBody>
      </p:sp>
      <p:sp>
        <p:nvSpPr>
          <p:cNvPr id="5" name="ZoneTexte 4">
            <a:extLst>
              <a:ext uri="{FF2B5EF4-FFF2-40B4-BE49-F238E27FC236}">
                <a16:creationId xmlns:a16="http://schemas.microsoft.com/office/drawing/2014/main" id="{E1D79D9F-CEF4-F643-F0FF-DFE3029A0631}"/>
              </a:ext>
            </a:extLst>
          </p:cNvPr>
          <p:cNvSpPr txBox="1"/>
          <p:nvPr/>
        </p:nvSpPr>
        <p:spPr>
          <a:xfrm>
            <a:off x="971749" y="1922252"/>
            <a:ext cx="7089662" cy="400110"/>
          </a:xfrm>
          <a:prstGeom prst="rect">
            <a:avLst/>
          </a:prstGeom>
          <a:noFill/>
        </p:spPr>
        <p:txBody>
          <a:bodyPr wrap="square">
            <a:spAutoFit/>
          </a:bodyPr>
          <a:lstStyle/>
          <a:p>
            <a:r>
              <a:rPr lang="fr-FR" sz="2000" dirty="0">
                <a:latin typeface="Dosis SemiBold" pitchFamily="2" charset="0"/>
              </a:rPr>
              <a:t> Dans notre société, il existe beaucoup de métiers non importants.</a:t>
            </a:r>
          </a:p>
        </p:txBody>
      </p:sp>
      <p:pic>
        <p:nvPicPr>
          <p:cNvPr id="3" name="Image 2">
            <a:extLst>
              <a:ext uri="{FF2B5EF4-FFF2-40B4-BE49-F238E27FC236}">
                <a16:creationId xmlns:a16="http://schemas.microsoft.com/office/drawing/2014/main" id="{17DC433A-B873-A810-D941-C6B2855BAC0D}"/>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9950703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07FD-B44A-4DF3-D879-F908F294E0A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59F22EE-6567-2849-0A1D-36E80E57E59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8796A03-927F-8D2F-1516-A739230AFA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C8CCDF-FB65-7E1F-DF1A-C62F444843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CCCF3035-7B75-0830-7B64-DA71ECE428FD}"/>
              </a:ext>
            </a:extLst>
          </p:cNvPr>
          <p:cNvSpPr txBox="1">
            <a:spLocks/>
          </p:cNvSpPr>
          <p:nvPr/>
        </p:nvSpPr>
        <p:spPr>
          <a:xfrm>
            <a:off x="1681333" y="777385"/>
            <a:ext cx="6840000" cy="61200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Certains métiers sont liés à la créativité et à la technologie. Écrivez vrai ou faux sur vos ardoises. Cherchez la réponse dans le texte. </a:t>
            </a:r>
          </a:p>
        </p:txBody>
      </p:sp>
      <p:sp>
        <p:nvSpPr>
          <p:cNvPr id="4" name="ZoneTexte 3">
            <a:extLst>
              <a:ext uri="{FF2B5EF4-FFF2-40B4-BE49-F238E27FC236}">
                <a16:creationId xmlns:a16="http://schemas.microsoft.com/office/drawing/2014/main" id="{F712297E-785F-5D17-E7C8-8486B85DAB56}"/>
              </a:ext>
            </a:extLst>
          </p:cNvPr>
          <p:cNvSpPr txBox="1"/>
          <p:nvPr/>
        </p:nvSpPr>
        <p:spPr>
          <a:xfrm>
            <a:off x="6827474" y="1704319"/>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A2A4DD84-1FF6-456C-F593-5DB1F4876B91}"/>
              </a:ext>
            </a:extLst>
          </p:cNvPr>
          <p:cNvSpPr txBox="1"/>
          <p:nvPr/>
        </p:nvSpPr>
        <p:spPr>
          <a:xfrm>
            <a:off x="1390649" y="1831277"/>
            <a:ext cx="5786005"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Certains métiers sont liés à la créativité et à la technologie</a:t>
            </a:r>
            <a:r>
              <a:rPr kumimoji="0" lang="fr-FR" sz="1800" b="0" i="0" u="none" strike="noStrike" kern="1200" cap="none" spc="0" normalizeH="0" baseline="0" noProof="0" dirty="0">
                <a:ln>
                  <a:noFill/>
                </a:ln>
                <a:solidFill>
                  <a:prstClr val="black">
                    <a:lumMod val="65000"/>
                    <a:lumOff val="35000"/>
                  </a:prstClr>
                </a:solidFill>
                <a:effectLst/>
                <a:uLnTx/>
                <a:uFillTx/>
                <a:latin typeface="Dosis SemiBold" pitchFamily="2" charset="0"/>
              </a:rPr>
              <a:t>. </a:t>
            </a:r>
            <a:endParaRPr lang="fr-FR" dirty="0">
              <a:latin typeface="Dosis SemiBold" pitchFamily="2" charset="0"/>
            </a:endParaRPr>
          </a:p>
        </p:txBody>
      </p:sp>
      <p:pic>
        <p:nvPicPr>
          <p:cNvPr id="3" name="Image 2">
            <a:extLst>
              <a:ext uri="{FF2B5EF4-FFF2-40B4-BE49-F238E27FC236}">
                <a16:creationId xmlns:a16="http://schemas.microsoft.com/office/drawing/2014/main" id="{85B001B9-6DD7-76AE-061F-B9381564D2F6}"/>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26679987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8882-FFC6-E183-B834-9B227C451DC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C38B0BD-0A06-F6A3-6AF5-BBEFB86ED55F}"/>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316CAFD-DC85-11AD-74C2-BBB38B9539B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1EF2BA-D734-A041-E2DE-349C92782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C23F75F-B00E-6065-3074-19D7F3C01A8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Certains métiers sont liés à la créativité et à la technologie. </a:t>
            </a:r>
          </a:p>
        </p:txBody>
      </p:sp>
      <p:sp>
        <p:nvSpPr>
          <p:cNvPr id="4" name="ZoneTexte 3">
            <a:extLst>
              <a:ext uri="{FF2B5EF4-FFF2-40B4-BE49-F238E27FC236}">
                <a16:creationId xmlns:a16="http://schemas.microsoft.com/office/drawing/2014/main" id="{4F2A97C5-BF6C-2421-8857-B2086D28D574}"/>
              </a:ext>
            </a:extLst>
          </p:cNvPr>
          <p:cNvSpPr txBox="1"/>
          <p:nvPr/>
        </p:nvSpPr>
        <p:spPr>
          <a:xfrm>
            <a:off x="6634679" y="1938935"/>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err="1">
                <a:ln>
                  <a:noFill/>
                </a:ln>
                <a:solidFill>
                  <a:srgbClr val="C00000"/>
                </a:solidFill>
                <a:effectLst/>
                <a:uLnTx/>
                <a:uFillTx/>
                <a:latin typeface="Dosis "/>
                <a:ea typeface="+mn-ea"/>
                <a:cs typeface="+mn-cs"/>
              </a:rPr>
              <a:t>Vra</a:t>
            </a:r>
            <a:r>
              <a:rPr lang="fr-FR" sz="2000" b="1" dirty="0">
                <a:solidFill>
                  <a:srgbClr val="C00000"/>
                </a:solidFill>
                <a:latin typeface="Dosis "/>
              </a:rPr>
              <a:t>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5" name="ZoneTexte 4">
            <a:extLst>
              <a:ext uri="{FF2B5EF4-FFF2-40B4-BE49-F238E27FC236}">
                <a16:creationId xmlns:a16="http://schemas.microsoft.com/office/drawing/2014/main" id="{0AA6A61D-A91C-DDCB-8E28-E0C93DE93BA9}"/>
              </a:ext>
            </a:extLst>
          </p:cNvPr>
          <p:cNvSpPr txBox="1"/>
          <p:nvPr/>
        </p:nvSpPr>
        <p:spPr>
          <a:xfrm>
            <a:off x="1527368" y="2065893"/>
            <a:ext cx="5786005"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Certains métiers sont liés à la créativité et à la technologie</a:t>
            </a:r>
            <a:r>
              <a:rPr kumimoji="0" lang="fr-FR" sz="1800" b="0" i="0" u="none" strike="noStrike" kern="1200" cap="none" spc="0" normalizeH="0" baseline="0" noProof="0" dirty="0">
                <a:ln>
                  <a:noFill/>
                </a:ln>
                <a:solidFill>
                  <a:prstClr val="black">
                    <a:lumMod val="65000"/>
                    <a:lumOff val="35000"/>
                  </a:prstClr>
                </a:solidFill>
                <a:effectLst/>
                <a:uLnTx/>
                <a:uFillTx/>
                <a:latin typeface="Dosis SemiBold" pitchFamily="2" charset="0"/>
              </a:rPr>
              <a:t>. </a:t>
            </a:r>
            <a:endParaRPr lang="fr-FR" dirty="0">
              <a:latin typeface="Dosis SemiBold" pitchFamily="2" charset="0"/>
            </a:endParaRPr>
          </a:p>
        </p:txBody>
      </p:sp>
      <p:pic>
        <p:nvPicPr>
          <p:cNvPr id="3" name="Image 2">
            <a:extLst>
              <a:ext uri="{FF2B5EF4-FFF2-40B4-BE49-F238E27FC236}">
                <a16:creationId xmlns:a16="http://schemas.microsoft.com/office/drawing/2014/main" id="{32C79A38-AA46-D494-4E0F-6BE37BB053D3}"/>
              </a:ext>
            </a:extLst>
          </p:cNvPr>
          <p:cNvPicPr>
            <a:picLocks noChangeAspect="1"/>
          </p:cNvPicPr>
          <p:nvPr/>
        </p:nvPicPr>
        <p:blipFill>
          <a:blip r:embed="rId4"/>
          <a:stretch>
            <a:fillRect/>
          </a:stretch>
        </p:blipFill>
        <p:spPr>
          <a:xfrm>
            <a:off x="963976" y="2513692"/>
            <a:ext cx="7298675" cy="3818168"/>
          </a:xfrm>
          <a:prstGeom prst="rect">
            <a:avLst/>
          </a:prstGeom>
        </p:spPr>
      </p:pic>
    </p:spTree>
    <p:extLst>
      <p:ext uri="{BB962C8B-B14F-4D97-AF65-F5344CB8AC3E}">
        <p14:creationId xmlns:p14="http://schemas.microsoft.com/office/powerpoint/2010/main" val="11057947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D9738-ECAE-8C53-5285-87085D660496}"/>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B4A0455B-7680-CFA2-8C7F-D135BDD72F09}"/>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128FE322-D90D-D8CD-B1FB-3A83FFB40C8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CE23DD0-F220-72CE-51E3-91BE47260B3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0CBE1B72-CDB9-80A8-96B5-47C7C6B822C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 métier de vétérinaire concerne les gens. Écrivez vrai ou faux sur vos ardoises. Cherchez  la réponse dans le texte. </a:t>
            </a:r>
          </a:p>
        </p:txBody>
      </p:sp>
      <p:sp>
        <p:nvSpPr>
          <p:cNvPr id="4" name="ZoneTexte 3">
            <a:extLst>
              <a:ext uri="{FF2B5EF4-FFF2-40B4-BE49-F238E27FC236}">
                <a16:creationId xmlns:a16="http://schemas.microsoft.com/office/drawing/2014/main" id="{45A27815-61F6-14D8-8970-3DA390E23EDE}"/>
              </a:ext>
            </a:extLst>
          </p:cNvPr>
          <p:cNvSpPr txBox="1"/>
          <p:nvPr/>
        </p:nvSpPr>
        <p:spPr>
          <a:xfrm>
            <a:off x="6491458" y="1684607"/>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D7E40304-AA19-F706-BA7F-576A2EBA335F}"/>
              </a:ext>
            </a:extLst>
          </p:cNvPr>
          <p:cNvSpPr txBox="1"/>
          <p:nvPr/>
        </p:nvSpPr>
        <p:spPr>
          <a:xfrm>
            <a:off x="2286000" y="1785713"/>
            <a:ext cx="4572000"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Le métier de vétérinaire concerne les gens. </a:t>
            </a:r>
            <a:endParaRPr lang="fr-FR" b="1" dirty="0">
              <a:latin typeface="Dosis SemiBold" pitchFamily="2" charset="0"/>
            </a:endParaRPr>
          </a:p>
        </p:txBody>
      </p:sp>
      <p:pic>
        <p:nvPicPr>
          <p:cNvPr id="3" name="Image 2">
            <a:extLst>
              <a:ext uri="{FF2B5EF4-FFF2-40B4-BE49-F238E27FC236}">
                <a16:creationId xmlns:a16="http://schemas.microsoft.com/office/drawing/2014/main" id="{E5AD6B14-DAA3-D023-6EF0-FCB545ED9F44}"/>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29699838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0515-9796-B187-76B8-209D7195A92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0DA6A11E-3F0E-E771-1172-16A8800DC96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38DFEB5-2085-87AC-F723-A6989E282F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D13B82-241C-6521-4172-66CE5ED851F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B98183E2-6556-DB00-9654-05A39D5BDB4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faux. D’autres métiers concernent les animaux : le vétérinaire soigne les vaches, les moutons.</a:t>
            </a:r>
          </a:p>
        </p:txBody>
      </p:sp>
      <p:sp>
        <p:nvSpPr>
          <p:cNvPr id="2" name="ZoneTexte 1">
            <a:extLst>
              <a:ext uri="{FF2B5EF4-FFF2-40B4-BE49-F238E27FC236}">
                <a16:creationId xmlns:a16="http://schemas.microsoft.com/office/drawing/2014/main" id="{6328AA81-0732-F656-5D94-67CBAA9F32BF}"/>
              </a:ext>
            </a:extLst>
          </p:cNvPr>
          <p:cNvSpPr txBox="1"/>
          <p:nvPr/>
        </p:nvSpPr>
        <p:spPr>
          <a:xfrm>
            <a:off x="6050783" y="1658755"/>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84234"/>
                </a:solidFill>
                <a:effectLst/>
                <a:uLnTx/>
                <a:uFillTx/>
                <a:latin typeface="Dosis "/>
                <a:ea typeface="+mn-ea"/>
                <a:cs typeface="+mn-cs"/>
              </a:rPr>
              <a:t>Faux </a:t>
            </a:r>
          </a:p>
        </p:txBody>
      </p:sp>
      <p:sp>
        <p:nvSpPr>
          <p:cNvPr id="5" name="ZoneTexte 4">
            <a:extLst>
              <a:ext uri="{FF2B5EF4-FFF2-40B4-BE49-F238E27FC236}">
                <a16:creationId xmlns:a16="http://schemas.microsoft.com/office/drawing/2014/main" id="{0AC487A3-3199-8718-CE6D-0629A4B2F822}"/>
              </a:ext>
            </a:extLst>
          </p:cNvPr>
          <p:cNvSpPr txBox="1"/>
          <p:nvPr/>
        </p:nvSpPr>
        <p:spPr>
          <a:xfrm>
            <a:off x="2286000" y="1785713"/>
            <a:ext cx="4572000"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Le métier de vétérinaire concerne les gens. </a:t>
            </a:r>
            <a:endParaRPr lang="fr-FR" b="1" dirty="0">
              <a:latin typeface="Dosis SemiBold" pitchFamily="2" charset="0"/>
            </a:endParaRPr>
          </a:p>
        </p:txBody>
      </p:sp>
      <p:pic>
        <p:nvPicPr>
          <p:cNvPr id="6" name="Image 5">
            <a:extLst>
              <a:ext uri="{FF2B5EF4-FFF2-40B4-BE49-F238E27FC236}">
                <a16:creationId xmlns:a16="http://schemas.microsoft.com/office/drawing/2014/main" id="{45AF5CE5-CE14-AF6C-FB9F-8F2C2344CC78}"/>
              </a:ext>
            </a:extLst>
          </p:cNvPr>
          <p:cNvPicPr>
            <a:picLocks noChangeAspect="1"/>
          </p:cNvPicPr>
          <p:nvPr/>
        </p:nvPicPr>
        <p:blipFill>
          <a:blip r:embed="rId4"/>
          <a:stretch>
            <a:fillRect/>
          </a:stretch>
        </p:blipFill>
        <p:spPr>
          <a:xfrm>
            <a:off x="966730" y="2369157"/>
            <a:ext cx="7298675" cy="3818168"/>
          </a:xfrm>
          <a:prstGeom prst="rect">
            <a:avLst/>
          </a:prstGeom>
        </p:spPr>
      </p:pic>
    </p:spTree>
    <p:extLst>
      <p:ext uri="{BB962C8B-B14F-4D97-AF65-F5344CB8AC3E}">
        <p14:creationId xmlns:p14="http://schemas.microsoft.com/office/powerpoint/2010/main" val="17359586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du mot « travail ». Écrivez la réponse sur vos ardoises. </a:t>
            </a:r>
          </a:p>
        </p:txBody>
      </p:sp>
      <p:sp>
        <p:nvSpPr>
          <p:cNvPr id="2" name="ZoneTexte 1">
            <a:extLst>
              <a:ext uri="{FF2B5EF4-FFF2-40B4-BE49-F238E27FC236}">
                <a16:creationId xmlns:a16="http://schemas.microsoft.com/office/drawing/2014/main" id="{0966B29B-CD3A-3718-CEC6-9CB24F00F6AD}"/>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  </a:t>
            </a:r>
            <a:r>
              <a:rPr kumimoji="0" lang="fr-FR" sz="2800" b="1" i="0" u="none" strike="noStrike" kern="1200" cap="none" spc="0" normalizeH="0" baseline="0" noProof="0" dirty="0">
                <a:ln>
                  <a:noFill/>
                </a:ln>
                <a:effectLst/>
                <a:uLnTx/>
                <a:uFillTx/>
                <a:latin typeface="Dosis SemiBold" pitchFamily="2" charset="0"/>
              </a:rPr>
              <a:t>  </a:t>
            </a:r>
          </a:p>
        </p:txBody>
      </p:sp>
      <p:pic>
        <p:nvPicPr>
          <p:cNvPr id="4" name="Image 3">
            <a:extLst>
              <a:ext uri="{FF2B5EF4-FFF2-40B4-BE49-F238E27FC236}">
                <a16:creationId xmlns:a16="http://schemas.microsoft.com/office/drawing/2014/main" id="{67D51066-4344-1A47-D7F4-5AA7F77EF352}"/>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2522152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métier.</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5F405FC2-9285-4CA6-6699-6F71AF93509E}"/>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a:t>
            </a:r>
            <a:r>
              <a:rPr lang="fr-FR" sz="2800" b="1" dirty="0">
                <a:solidFill>
                  <a:srgbClr val="2196B1"/>
                </a:solidFill>
                <a:latin typeface="Dosis SemiBold" pitchFamily="2" charset="0"/>
              </a:rPr>
              <a:t>métier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pic>
        <p:nvPicPr>
          <p:cNvPr id="3" name="Image 2">
            <a:extLst>
              <a:ext uri="{FF2B5EF4-FFF2-40B4-BE49-F238E27FC236}">
                <a16:creationId xmlns:a16="http://schemas.microsoft.com/office/drawing/2014/main" id="{9BEB37F9-B025-008E-98BF-1307F184F0B6}"/>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122120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9B0A43FF-5ED0-4EF7-5A6B-023DFA12F7EC}"/>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Passé  ≠……………  </a:t>
            </a:r>
            <a:r>
              <a:rPr kumimoji="0" lang="fr-FR" sz="2800" b="1" i="0" u="none" strike="noStrike" kern="1200" cap="none" spc="0" normalizeH="0" baseline="0" noProof="0" dirty="0">
                <a:ln>
                  <a:noFill/>
                </a:ln>
                <a:effectLst/>
                <a:uLnTx/>
                <a:uFillTx/>
                <a:latin typeface="Dosis SemiBold" pitchFamily="2" charset="0"/>
              </a:rPr>
              <a:t>  </a:t>
            </a:r>
          </a:p>
        </p:txBody>
      </p:sp>
      <p:sp>
        <p:nvSpPr>
          <p:cNvPr id="6" name="Titre 5">
            <a:extLst>
              <a:ext uri="{FF2B5EF4-FFF2-40B4-BE49-F238E27FC236}">
                <a16:creationId xmlns:a16="http://schemas.microsoft.com/office/drawing/2014/main" id="{628B8264-5986-76EE-0F6D-9816E449A5D5}"/>
              </a:ext>
            </a:extLst>
          </p:cNvPr>
          <p:cNvSpPr txBox="1">
            <a:spLocks/>
          </p:cNvSpPr>
          <p:nvPr/>
        </p:nvSpPr>
        <p:spPr>
          <a:xfrm>
            <a:off x="1681332" y="777385"/>
            <a:ext cx="708258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contraire du mot « passé ». Écrivez la réponse sur vos ardoises. </a:t>
            </a:r>
          </a:p>
        </p:txBody>
      </p:sp>
      <p:pic>
        <p:nvPicPr>
          <p:cNvPr id="2" name="Image 1">
            <a:extLst>
              <a:ext uri="{FF2B5EF4-FFF2-40B4-BE49-F238E27FC236}">
                <a16:creationId xmlns:a16="http://schemas.microsoft.com/office/drawing/2014/main" id="{5E951FC9-15BC-E44E-2AB3-8C2A730F03E9}"/>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8164633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avenir</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26573296-7251-206E-6350-7CC3BA23F6C9}"/>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Passé  ≠  </a:t>
            </a:r>
            <a:r>
              <a:rPr lang="fr-FR" sz="2800" b="1" dirty="0">
                <a:solidFill>
                  <a:srgbClr val="2196B1"/>
                </a:solidFill>
                <a:latin typeface="Dosis SemiBold" pitchFamily="2" charset="0"/>
              </a:rPr>
              <a:t>avenir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pic>
        <p:nvPicPr>
          <p:cNvPr id="3" name="Image 2">
            <a:extLst>
              <a:ext uri="{FF2B5EF4-FFF2-40B4-BE49-F238E27FC236}">
                <a16:creationId xmlns:a16="http://schemas.microsoft.com/office/drawing/2014/main" id="{BCCA29E8-AE67-04BA-7AED-9947337E1141}"/>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1998207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90F50-817A-C92B-C8B4-33AAFBDF4483}"/>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CF27C23-0703-3333-E956-A576CF3F5A30}"/>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04DC215-1AE3-56D1-D8D8-B5243F7139C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45FBFD-FFEC-7680-63B1-72F6F030710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3">
            <a:extLst>
              <a:ext uri="{FF2B5EF4-FFF2-40B4-BE49-F238E27FC236}">
                <a16:creationId xmlns:a16="http://schemas.microsoft.com/office/drawing/2014/main" id="{965E8E67-B24C-11F8-3DCE-797ACF0D5E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7" name="Image 6">
            <a:extLst>
              <a:ext uri="{FF2B5EF4-FFF2-40B4-BE49-F238E27FC236}">
                <a16:creationId xmlns:a16="http://schemas.microsoft.com/office/drawing/2014/main" id="{E7C0A0D2-4CBF-4F1E-A446-E37A43F32A76}"/>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190450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B8B6C-0FC7-ABC2-F25D-33592FC44B5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F81BF0B-0B5B-A9EC-9962-4C946647EAB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8409642F-6860-3C36-2ABF-80FCF648059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8047408-CF0E-A36F-1F9C-689486668E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10347596-CEBA-0A46-E5EA-821F0D2AF61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8" name="ZoneTexte 7">
            <a:extLst>
              <a:ext uri="{FF2B5EF4-FFF2-40B4-BE49-F238E27FC236}">
                <a16:creationId xmlns:a16="http://schemas.microsoft.com/office/drawing/2014/main" id="{B2631A4D-39D1-82C0-EC42-65F91AD5292F}"/>
              </a:ext>
            </a:extLst>
          </p:cNvPr>
          <p:cNvSpPr txBox="1"/>
          <p:nvPr/>
        </p:nvSpPr>
        <p:spPr>
          <a:xfrm>
            <a:off x="2611237" y="1624017"/>
            <a:ext cx="3921526"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Que fait le vétérinaire ?      </a:t>
            </a:r>
            <a:endParaRPr kumimoji="0" lang="fr-FR" sz="2800" b="1" i="0" u="none" strike="noStrike" kern="1200" cap="none" spc="0" normalizeH="0" baseline="0" noProof="0" dirty="0">
              <a:ln>
                <a:noFill/>
              </a:ln>
              <a:effectLst/>
              <a:uLnTx/>
              <a:uFillTx/>
              <a:latin typeface="Dosis SemiBold" pitchFamily="2" charset="0"/>
            </a:endParaRPr>
          </a:p>
        </p:txBody>
      </p:sp>
      <p:pic>
        <p:nvPicPr>
          <p:cNvPr id="6" name="Image 5">
            <a:extLst>
              <a:ext uri="{FF2B5EF4-FFF2-40B4-BE49-F238E27FC236}">
                <a16:creationId xmlns:a16="http://schemas.microsoft.com/office/drawing/2014/main" id="{AD0AF373-2EE7-0A3F-85B1-6DC098677F3A}"/>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35880266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D65E-F993-7A46-9F9A-E9219FD6F4EA}"/>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F79E546-E09E-3ECB-7FBE-ECC392BB3E15}"/>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2957D24-3AA9-1C27-F78A-6EE8DA67112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EA1C31ED-E6E5-5BA7-80D7-2DD44045609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2619202"/>
            <a:ext cx="3424188" cy="2521619"/>
          </a:xfrm>
          <a:prstGeom prst="roundRect">
            <a:avLst>
              <a:gd name="adj" fmla="val 6988"/>
            </a:avLst>
          </a:prstGeom>
        </p:spPr>
      </p:pic>
      <p:sp>
        <p:nvSpPr>
          <p:cNvPr id="2" name="ZoneTexte 1">
            <a:extLst>
              <a:ext uri="{FF2B5EF4-FFF2-40B4-BE49-F238E27FC236}">
                <a16:creationId xmlns:a16="http://schemas.microsoft.com/office/drawing/2014/main" id="{84C67192-4A07-5BBE-857B-2358FD0B326F}"/>
              </a:ext>
            </a:extLst>
          </p:cNvPr>
          <p:cNvSpPr txBox="1"/>
          <p:nvPr/>
        </p:nvSpPr>
        <p:spPr>
          <a:xfrm>
            <a:off x="2611237" y="1624017"/>
            <a:ext cx="3921526"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Que fait le vétérinaire ?      </a:t>
            </a:r>
            <a:endParaRPr kumimoji="0" lang="fr-FR" sz="28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1998954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9B52E-A7DA-2665-890A-11F9735426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092E679E-2C05-340B-B7A1-6B65C4AB899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CF4625FB-5B6D-5CC0-F642-C51A1EC08B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D4011D-ED9E-1BED-75B2-64114DF6A73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3784FFAD-62BD-1D17-E37E-831B3A22C72B}"/>
              </a:ext>
            </a:extLst>
          </p:cNvPr>
          <p:cNvSpPr txBox="1"/>
          <p:nvPr/>
        </p:nvSpPr>
        <p:spPr>
          <a:xfrm>
            <a:off x="678873" y="3032028"/>
            <a:ext cx="8246919" cy="577081"/>
          </a:xfrm>
          <a:prstGeom prst="rect">
            <a:avLst/>
          </a:prstGeom>
          <a:noFill/>
        </p:spPr>
        <p:txBody>
          <a:bodyPr wrap="square">
            <a:spAutoFit/>
          </a:bodyPr>
          <a:lstStyle/>
          <a:p>
            <a:pPr lvl="0" algn="ctr">
              <a:lnSpc>
                <a:spcPct val="150000"/>
              </a:lnSpc>
              <a:defRPr/>
            </a:pPr>
            <a:r>
              <a:rPr lang="fr-FR" sz="2400" dirty="0">
                <a:solidFill>
                  <a:srgbClr val="E84234"/>
                </a:solidFill>
                <a:latin typeface="Dosis Medium" pitchFamily="2" charset="0"/>
              </a:rPr>
              <a:t>Le vétérinaire soigne les animaux, les vaches, les moutons.</a:t>
            </a:r>
            <a:endParaRPr kumimoji="0" lang="fr-FR" sz="2400" b="1" i="0" u="none" strike="noStrike" kern="1200" cap="none" spc="0" normalizeH="0" baseline="0" noProof="0" dirty="0">
              <a:ln>
                <a:noFill/>
              </a:ln>
              <a:solidFill>
                <a:srgbClr val="E84234"/>
              </a:solidFill>
              <a:effectLst/>
              <a:uLnTx/>
              <a:uFillTx/>
              <a:latin typeface="Dosis "/>
              <a:ea typeface="+mn-ea"/>
              <a:cs typeface="+mn-cs"/>
            </a:endParaRPr>
          </a:p>
        </p:txBody>
      </p:sp>
      <p:grpSp>
        <p:nvGrpSpPr>
          <p:cNvPr id="4" name="Groupe 3">
            <a:extLst>
              <a:ext uri="{FF2B5EF4-FFF2-40B4-BE49-F238E27FC236}">
                <a16:creationId xmlns:a16="http://schemas.microsoft.com/office/drawing/2014/main" id="{4183755F-0ECD-5578-8385-51A167287FB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CBEA1A57-8BCE-7D78-BA52-8081D07A05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062DA25-8A23-996E-8E2E-A93556E35CE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3">
            <a:extLst>
              <a:ext uri="{FF2B5EF4-FFF2-40B4-BE49-F238E27FC236}">
                <a16:creationId xmlns:a16="http://schemas.microsoft.com/office/drawing/2014/main" id="{343BC9B7-6661-3115-01D2-2EF336BCC787}"/>
              </a:ext>
            </a:extLst>
          </p:cNvPr>
          <p:cNvSpPr>
            <a:spLocks noGrp="1"/>
          </p:cNvSpPr>
          <p:nvPr>
            <p:ph type="title"/>
          </p:nvPr>
        </p:nvSpPr>
        <p:spPr>
          <a:xfrm>
            <a:off x="1691999" y="756000"/>
            <a:ext cx="7102144" cy="612000"/>
          </a:xfrm>
        </p:spPr>
        <p:txBody>
          <a:bodyPr>
            <a:normAutofit/>
          </a:bodyPr>
          <a:lstStyle/>
          <a:p>
            <a:r>
              <a:rPr lang="fr-FR" dirty="0">
                <a:solidFill>
                  <a:schemeClr val="tx1">
                    <a:lumMod val="65000"/>
                    <a:lumOff val="35000"/>
                  </a:schemeClr>
                </a:solidFill>
                <a:latin typeface="Dosis Medium" pitchFamily="2" charset="0"/>
              </a:rPr>
              <a:t>La question est : Que fait le vétérinaire ? Je cherche un verbe</a:t>
            </a:r>
            <a:r>
              <a:rPr lang="fr-FR" dirty="0">
                <a:solidFill>
                  <a:schemeClr val="tx1">
                    <a:lumMod val="65000"/>
                    <a:lumOff val="35000"/>
                  </a:schemeClr>
                </a:solidFill>
              </a:rPr>
              <a:t> </a:t>
            </a:r>
            <a:r>
              <a:rPr lang="fr-FR" dirty="0">
                <a:solidFill>
                  <a:schemeClr val="tx1">
                    <a:lumMod val="65000"/>
                    <a:lumOff val="35000"/>
                  </a:schemeClr>
                </a:solidFill>
                <a:latin typeface="Dosis Medium" pitchFamily="2" charset="0"/>
              </a:rPr>
              <a:t>dans le texte. La réponse  est : « Le vétérinaire soigne les animaux, les vaches, les moutons. »</a:t>
            </a:r>
          </a:p>
        </p:txBody>
      </p:sp>
      <p:sp>
        <p:nvSpPr>
          <p:cNvPr id="3" name="ZoneTexte 2">
            <a:extLst>
              <a:ext uri="{FF2B5EF4-FFF2-40B4-BE49-F238E27FC236}">
                <a16:creationId xmlns:a16="http://schemas.microsoft.com/office/drawing/2014/main" id="{69C8D039-A8B8-2EDE-1CF0-1C079932DFEB}"/>
              </a:ext>
            </a:extLst>
          </p:cNvPr>
          <p:cNvSpPr txBox="1"/>
          <p:nvPr/>
        </p:nvSpPr>
        <p:spPr>
          <a:xfrm>
            <a:off x="2715146" y="1821419"/>
            <a:ext cx="3713708"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chemeClr val="tx1">
                    <a:lumMod val="65000"/>
                    <a:lumOff val="35000"/>
                  </a:schemeClr>
                </a:solidFill>
                <a:latin typeface="Dosis Medium" pitchFamily="2" charset="0"/>
              </a:rPr>
              <a:t>Que fait le vétérinaire ?      </a:t>
            </a:r>
          </a:p>
        </p:txBody>
      </p:sp>
    </p:spTree>
    <p:extLst>
      <p:ext uri="{BB962C8B-B14F-4D97-AF65-F5344CB8AC3E}">
        <p14:creationId xmlns:p14="http://schemas.microsoft.com/office/powerpoint/2010/main" val="1947960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525FD-6B48-B7D6-280F-1AB15C13DA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6D2A5A9-4F8D-61A9-AE20-9C19BAB8D6B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C2B0C53E-6DC8-EA43-4122-BF46BFD46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C0339E-5A30-C227-2ABC-4F01DCC226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708558D9-8007-EA01-D98C-03F992E79CC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9" name="ZoneTexte 8">
            <a:extLst>
              <a:ext uri="{FF2B5EF4-FFF2-40B4-BE49-F238E27FC236}">
                <a16:creationId xmlns:a16="http://schemas.microsoft.com/office/drawing/2014/main" id="{9F1BFABB-D7D9-AC54-7C1E-748EF5368F7C}"/>
              </a:ext>
            </a:extLst>
          </p:cNvPr>
          <p:cNvSpPr txBox="1"/>
          <p:nvPr/>
        </p:nvSpPr>
        <p:spPr>
          <a:xfrm>
            <a:off x="1916647" y="1902789"/>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pic>
        <p:nvPicPr>
          <p:cNvPr id="7" name="Image 6">
            <a:extLst>
              <a:ext uri="{FF2B5EF4-FFF2-40B4-BE49-F238E27FC236}">
                <a16:creationId xmlns:a16="http://schemas.microsoft.com/office/drawing/2014/main" id="{424FFDC8-CF70-F975-DB1A-554E3CA09BB6}"/>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2848439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BED0-E975-BFF4-FA46-375F781EA2A0}"/>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D0D33B2A-54CF-4573-A16A-546D9EB788F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EEDC48-840B-0B69-63E8-4D2C140317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0915044E-0620-41D4-AC23-B800CD34DB57}"/>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2822402"/>
            <a:ext cx="3424188" cy="2521619"/>
          </a:xfrm>
          <a:prstGeom prst="roundRect">
            <a:avLst>
              <a:gd name="adj" fmla="val 6988"/>
            </a:avLst>
          </a:prstGeom>
        </p:spPr>
      </p:pic>
      <p:sp>
        <p:nvSpPr>
          <p:cNvPr id="2" name="ZoneTexte 1">
            <a:extLst>
              <a:ext uri="{FF2B5EF4-FFF2-40B4-BE49-F238E27FC236}">
                <a16:creationId xmlns:a16="http://schemas.microsoft.com/office/drawing/2014/main" id="{77E6D01D-11F4-ECA3-765C-E5CDB5CF86E2}"/>
              </a:ext>
            </a:extLst>
          </p:cNvPr>
          <p:cNvSpPr txBox="1"/>
          <p:nvPr/>
        </p:nvSpPr>
        <p:spPr>
          <a:xfrm>
            <a:off x="1916647" y="2046005"/>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spTree>
    <p:extLst>
      <p:ext uri="{BB962C8B-B14F-4D97-AF65-F5344CB8AC3E}">
        <p14:creationId xmlns:p14="http://schemas.microsoft.com/office/powerpoint/2010/main" val="40449962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6AA6-59FF-1547-0858-33FCDF264283}"/>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ABF79AA-4C9E-304A-2724-9B4790E902A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 est ? Je cherche un </a:t>
            </a:r>
            <a:r>
              <a:rPr lang="fr-FR" dirty="0">
                <a:solidFill>
                  <a:prstClr val="black">
                    <a:lumMod val="65000"/>
                    <a:lumOff val="35000"/>
                  </a:prstClr>
                </a:solidFill>
                <a:latin typeface="Dosis Medium" pitchFamily="2" charset="0"/>
              </a:rPr>
              <a:t>métier</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le maître d’école enseigne et accompagne les enfants.</a:t>
            </a:r>
          </a:p>
        </p:txBody>
      </p:sp>
      <p:grpSp>
        <p:nvGrpSpPr>
          <p:cNvPr id="9" name="Groupe 8">
            <a:extLst>
              <a:ext uri="{FF2B5EF4-FFF2-40B4-BE49-F238E27FC236}">
                <a16:creationId xmlns:a16="http://schemas.microsoft.com/office/drawing/2014/main" id="{FD45BFD0-F4E4-EEA1-695A-932D947B411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EB4BED-DB28-312E-FCB7-2919D804FD1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303FD3-8CEA-E14E-1CBE-21AF57C46F7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F7C2131-92C8-3864-5374-11D996FA2F09}"/>
              </a:ext>
            </a:extLst>
          </p:cNvPr>
          <p:cNvSpPr txBox="1"/>
          <p:nvPr/>
        </p:nvSpPr>
        <p:spPr>
          <a:xfrm>
            <a:off x="1078645" y="3071957"/>
            <a:ext cx="6986709"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L</a:t>
            </a:r>
            <a:r>
              <a:rPr kumimoji="0" lang="fr-FR" sz="2400" b="1" i="0" u="none" strike="noStrike" kern="1200" cap="none" spc="0" normalizeH="0" baseline="0" noProof="0" dirty="0">
                <a:ln>
                  <a:noFill/>
                </a:ln>
                <a:solidFill>
                  <a:srgbClr val="C00000"/>
                </a:solidFill>
                <a:effectLst/>
                <a:uLnTx/>
                <a:uFillTx/>
                <a:latin typeface="Dosis "/>
                <a:ea typeface="+mn-ea"/>
                <a:cs typeface="+mn-cs"/>
              </a:rPr>
              <a:t>e maître d’école enseigne et accompagne les enfants.</a:t>
            </a:r>
          </a:p>
        </p:txBody>
      </p:sp>
      <p:sp>
        <p:nvSpPr>
          <p:cNvPr id="4" name="ZoneTexte 3">
            <a:extLst>
              <a:ext uri="{FF2B5EF4-FFF2-40B4-BE49-F238E27FC236}">
                <a16:creationId xmlns:a16="http://schemas.microsoft.com/office/drawing/2014/main" id="{82F89226-177D-6FBC-AD8D-22478E081A43}"/>
              </a:ext>
            </a:extLst>
          </p:cNvPr>
          <p:cNvSpPr txBox="1"/>
          <p:nvPr/>
        </p:nvSpPr>
        <p:spPr>
          <a:xfrm>
            <a:off x="1916647" y="2046005"/>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spTree>
    <p:extLst>
      <p:ext uri="{BB962C8B-B14F-4D97-AF65-F5344CB8AC3E}">
        <p14:creationId xmlns:p14="http://schemas.microsoft.com/office/powerpoint/2010/main" val="23365825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B9D9-82A4-EE61-6A21-1C834390EA6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2BB3A1E-0951-553E-7294-B4F1FC0E9BD7}"/>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EC6F351-4CCD-44BE-34BF-414DBAD505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D00D1B-6B35-A538-7CE7-070E7141A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83969BB-A5C6-9583-4736-F9602653A339}"/>
              </a:ext>
            </a:extLst>
          </p:cNvPr>
          <p:cNvSpPr>
            <a:spLocks noGrp="1"/>
          </p:cNvSpPr>
          <p:nvPr>
            <p:ph type="title"/>
          </p:nvPr>
        </p:nvSpPr>
        <p:spPr>
          <a:xfrm>
            <a:off x="1614888" y="756000"/>
            <a:ext cx="724268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560F9DAF-B61B-B699-85B1-4EA937B83065}"/>
              </a:ext>
            </a:extLst>
          </p:cNvPr>
          <p:cNvSpPr txBox="1"/>
          <p:nvPr/>
        </p:nvSpPr>
        <p:spPr>
          <a:xfrm>
            <a:off x="937362" y="1739699"/>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pic>
        <p:nvPicPr>
          <p:cNvPr id="8" name="Image 7">
            <a:extLst>
              <a:ext uri="{FF2B5EF4-FFF2-40B4-BE49-F238E27FC236}">
                <a16:creationId xmlns:a16="http://schemas.microsoft.com/office/drawing/2014/main" id="{9367BE6A-C6F2-F86E-572B-056F5ED82025}"/>
              </a:ext>
            </a:extLst>
          </p:cNvPr>
          <p:cNvPicPr>
            <a:picLocks noChangeAspect="1"/>
          </p:cNvPicPr>
          <p:nvPr/>
        </p:nvPicPr>
        <p:blipFill>
          <a:blip r:embed="rId4"/>
          <a:stretch>
            <a:fillRect/>
          </a:stretch>
        </p:blipFill>
        <p:spPr>
          <a:xfrm>
            <a:off x="1013552" y="2502227"/>
            <a:ext cx="7298675" cy="3818168"/>
          </a:xfrm>
          <a:prstGeom prst="rect">
            <a:avLst/>
          </a:prstGeom>
        </p:spPr>
      </p:pic>
    </p:spTree>
    <p:extLst>
      <p:ext uri="{BB962C8B-B14F-4D97-AF65-F5344CB8AC3E}">
        <p14:creationId xmlns:p14="http://schemas.microsoft.com/office/powerpoint/2010/main" val="26549646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28F-07D9-ED9B-9DEC-BA302D4DDDF7}"/>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92499A86-FCC7-2D90-2C74-1F541717482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CF9367-FC91-9673-C8FB-3836FA00A5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7130DB5-C1AA-9347-AF37-CBFC8B5AF1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BD199333-8F34-914F-E78D-E0F7E07B843D}"/>
              </a:ext>
            </a:extLst>
          </p:cNvPr>
          <p:cNvSpPr txBox="1"/>
          <p:nvPr/>
        </p:nvSpPr>
        <p:spPr>
          <a:xfrm>
            <a:off x="1043550" y="1838089"/>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spTree>
    <p:extLst>
      <p:ext uri="{BB962C8B-B14F-4D97-AF65-F5344CB8AC3E}">
        <p14:creationId xmlns:p14="http://schemas.microsoft.com/office/powerpoint/2010/main" val="231513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32C6-A05D-8F4D-F629-6636E6E5FFCA}"/>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87BFE73B-4A48-FFCC-9BD8-7CF8F35F9E81}"/>
              </a:ext>
            </a:extLst>
          </p:cNvPr>
          <p:cNvSpPr txBox="1">
            <a:spLocks/>
          </p:cNvSpPr>
          <p:nvPr/>
        </p:nvSpPr>
        <p:spPr>
          <a:xfrm>
            <a:off x="1612314" y="805816"/>
            <a:ext cx="6986351"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defRPr/>
            </a:pP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Quels sont </a:t>
            </a:r>
            <a:r>
              <a:rPr kumimoji="0" lang="fr-FR" sz="14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les métiers ….?  </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Je cherche le nom de différents métiers dans le texte. La réponse est : </a:t>
            </a:r>
            <a:r>
              <a:rPr lang="fr-FR" sz="1400" dirty="0">
                <a:solidFill>
                  <a:prstClr val="black">
                    <a:lumMod val="65000"/>
                    <a:lumOff val="35000"/>
                  </a:prstClr>
                </a:solidFill>
                <a:latin typeface="Dosis Medium" pitchFamily="2" charset="0"/>
              </a:rPr>
              <a:t>Au port, on trouve les marins, pêcheurs, mécaniciens, vendeurs et douaniers.</a:t>
            </a:r>
          </a:p>
        </p:txBody>
      </p:sp>
      <p:grpSp>
        <p:nvGrpSpPr>
          <p:cNvPr id="9" name="Groupe 8">
            <a:extLst>
              <a:ext uri="{FF2B5EF4-FFF2-40B4-BE49-F238E27FC236}">
                <a16:creationId xmlns:a16="http://schemas.microsoft.com/office/drawing/2014/main" id="{2BACF8F8-E5C8-A068-4FD2-CC362CCF462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28011C9-840B-C209-C678-94CF23537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05C94-B493-6CC7-353F-F4AB862914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B2DB91D1-71D0-DF44-C69B-9B92E929B444}"/>
              </a:ext>
            </a:extLst>
          </p:cNvPr>
          <p:cNvSpPr txBox="1"/>
          <p:nvPr/>
        </p:nvSpPr>
        <p:spPr>
          <a:xfrm>
            <a:off x="652487" y="3170104"/>
            <a:ext cx="7839021" cy="1304203"/>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fr-FR" sz="2800" b="1" dirty="0">
                <a:solidFill>
                  <a:srgbClr val="C00000"/>
                </a:solidFill>
                <a:latin typeface="Dosis SemiBold" pitchFamily="2" charset="0"/>
              </a:rPr>
              <a:t>Au port, on trouve les marins, pêcheurs, mécaniciens, vendeurs et douaniers</a:t>
            </a:r>
            <a:r>
              <a:rPr kumimoji="0" lang="fr-FR" sz="2800" b="1" i="0" u="none" strike="noStrike" kern="1200" cap="none" spc="0" normalizeH="0" baseline="0" noProof="0" dirty="0">
                <a:ln>
                  <a:noFill/>
                </a:ln>
                <a:solidFill>
                  <a:srgbClr val="C00000"/>
                </a:solidFill>
                <a:effectLst/>
                <a:uLnTx/>
                <a:uFillTx/>
                <a:latin typeface="Dosis SemiBold" pitchFamily="2" charset="0"/>
              </a:rPr>
              <a:t>.</a:t>
            </a:r>
          </a:p>
        </p:txBody>
      </p:sp>
      <p:sp>
        <p:nvSpPr>
          <p:cNvPr id="4" name="ZoneTexte 3">
            <a:extLst>
              <a:ext uri="{FF2B5EF4-FFF2-40B4-BE49-F238E27FC236}">
                <a16:creationId xmlns:a16="http://schemas.microsoft.com/office/drawing/2014/main" id="{28A1CB37-0AAE-7013-885F-BD3D803E06B8}"/>
              </a:ext>
            </a:extLst>
          </p:cNvPr>
          <p:cNvSpPr txBox="1"/>
          <p:nvPr/>
        </p:nvSpPr>
        <p:spPr>
          <a:xfrm>
            <a:off x="795669" y="1868920"/>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spTree>
    <p:extLst>
      <p:ext uri="{BB962C8B-B14F-4D97-AF65-F5344CB8AC3E}">
        <p14:creationId xmlns:p14="http://schemas.microsoft.com/office/powerpoint/2010/main" val="2670260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pic>
        <p:nvPicPr>
          <p:cNvPr id="8" name="Image 7">
            <a:extLst>
              <a:ext uri="{FF2B5EF4-FFF2-40B4-BE49-F238E27FC236}">
                <a16:creationId xmlns:a16="http://schemas.microsoft.com/office/drawing/2014/main" id="{E235F664-1161-B81C-5904-089D328DE915}"/>
              </a:ext>
            </a:extLst>
          </p:cNvPr>
          <p:cNvPicPr>
            <a:picLocks noChangeAspect="1"/>
          </p:cNvPicPr>
          <p:nvPr/>
        </p:nvPicPr>
        <p:blipFill>
          <a:blip r:embed="rId4"/>
          <a:stretch>
            <a:fillRect/>
          </a:stretch>
        </p:blipFill>
        <p:spPr>
          <a:xfrm>
            <a:off x="1008043" y="2437757"/>
            <a:ext cx="7298675" cy="3818168"/>
          </a:xfrm>
          <a:prstGeom prst="rect">
            <a:avLst/>
          </a:prstGeom>
        </p:spPr>
      </p:pic>
    </p:spTree>
    <p:extLst>
      <p:ext uri="{BB962C8B-B14F-4D97-AF65-F5344CB8AC3E}">
        <p14:creationId xmlns:p14="http://schemas.microsoft.com/office/powerpoint/2010/main" val="7303255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CC042CFA-1159-8B8E-E13A-B0C149D2240E}"/>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spTree>
    <p:extLst>
      <p:ext uri="{BB962C8B-B14F-4D97-AF65-F5344CB8AC3E}">
        <p14:creationId xmlns:p14="http://schemas.microsoft.com/office/powerpoint/2010/main" val="24252541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quelle est ? Je cherche une matière dans le texte. La réponse </a:t>
            </a:r>
          </a:p>
          <a:p>
            <a:pPr>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est : </a:t>
            </a:r>
            <a:r>
              <a:rPr lang="fr-FR" dirty="0">
                <a:solidFill>
                  <a:prstClr val="black">
                    <a:lumMod val="65000"/>
                    <a:lumOff val="35000"/>
                  </a:prstClr>
                </a:solidFill>
                <a:latin typeface="Dosis Medium" pitchFamily="2" charset="0"/>
              </a:rPr>
              <a:t>Le métier de créateurs de jeux vidéo est lié à la créativité et à la technologie.</a:t>
            </a:r>
            <a:endParaRPr lang="fr-FR" b="1" dirty="0">
              <a:solidFill>
                <a:srgbClr val="C00000"/>
              </a:solidFill>
              <a:latin typeface="Dosis SemiBold" pitchFamily="2" charset="0"/>
            </a:endParaRP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1106632" y="3043409"/>
            <a:ext cx="7425368" cy="1131079"/>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SemiBold" pitchFamily="2" charset="0"/>
              </a:rPr>
              <a:t>Le métier de créateurs de jeux vidéo est lié à la créativité et à la technologie</a:t>
            </a:r>
            <a:r>
              <a:rPr kumimoji="0" lang="fr-FR" sz="2400" b="1" i="0" u="none" strike="noStrike" kern="1200" cap="none" spc="0" normalizeH="0" baseline="0" noProof="0" dirty="0">
                <a:ln>
                  <a:noFill/>
                </a:ln>
                <a:solidFill>
                  <a:srgbClr val="C00000"/>
                </a:solidFill>
                <a:effectLst/>
                <a:uLnTx/>
                <a:uFillTx/>
                <a:latin typeface="Dosis SemiBold" pitchFamily="2" charset="0"/>
              </a:rPr>
              <a:t>.</a:t>
            </a:r>
          </a:p>
        </p:txBody>
      </p:sp>
      <p:sp>
        <p:nvSpPr>
          <p:cNvPr id="3" name="ZoneTexte 2">
            <a:extLst>
              <a:ext uri="{FF2B5EF4-FFF2-40B4-BE49-F238E27FC236}">
                <a16:creationId xmlns:a16="http://schemas.microsoft.com/office/drawing/2014/main" id="{AA38B089-576E-3610-ABBB-C489FFC5C7FF}"/>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spTree>
    <p:extLst>
      <p:ext uri="{BB962C8B-B14F-4D97-AF65-F5344CB8AC3E}">
        <p14:creationId xmlns:p14="http://schemas.microsoft.com/office/powerpoint/2010/main" val="32315396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0DA05BF-E6EE-31CE-715F-52A7BF8C56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1865" y="1789992"/>
            <a:ext cx="2961042" cy="4541830"/>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relisez le texte et faites l’activité 4.</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489372" y="4930048"/>
            <a:ext cx="2737693" cy="96263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Appareils électroniques, ordinateur, capture d’écran&#10;&#10;Le contenu généré par l’IA peut être incorrect.">
            <a:extLst>
              <a:ext uri="{FF2B5EF4-FFF2-40B4-BE49-F238E27FC236}">
                <a16:creationId xmlns:a16="http://schemas.microsoft.com/office/drawing/2014/main" id="{31713246-6B30-C5A3-7582-8B1D5715B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9" y="1215844"/>
            <a:ext cx="3190039" cy="4922522"/>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L’aéroport – Un chauffeur – L’opticienne – Un laboratoire – Les planètes.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descr="Une image contenant ciel, véhicule, capture d’écran, avion&#10;&#10;Le contenu généré par l’IA peut être incorrect.">
            <a:extLst>
              <a:ext uri="{FF2B5EF4-FFF2-40B4-BE49-F238E27FC236}">
                <a16:creationId xmlns:a16="http://schemas.microsoft.com/office/drawing/2014/main" id="{2F5068A3-D6FB-625F-E242-80555D068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7778" y="3999620"/>
            <a:ext cx="1421778" cy="1555278"/>
          </a:xfrm>
          <a:prstGeom prst="rect">
            <a:avLst/>
          </a:prstGeom>
        </p:spPr>
      </p:pic>
      <p:pic>
        <p:nvPicPr>
          <p:cNvPr id="3" name="Image 2" descr="Une image contenant dessin humoristique, sourire, véhicule, personne&#10;&#10;Le contenu généré par l’IA peut être incorrect.">
            <a:extLst>
              <a:ext uri="{FF2B5EF4-FFF2-40B4-BE49-F238E27FC236}">
                <a16:creationId xmlns:a16="http://schemas.microsoft.com/office/drawing/2014/main" id="{8D2E3ADC-23EA-3771-4A20-86331FD42A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6869" y="1868529"/>
            <a:ext cx="1533463" cy="1677450"/>
          </a:xfrm>
          <a:prstGeom prst="rect">
            <a:avLst/>
          </a:prstGeom>
        </p:spPr>
      </p:pic>
      <p:pic>
        <p:nvPicPr>
          <p:cNvPr id="4" name="Image 3" descr="Une image contenant mur, dessin humoristique, habits, meubles&#10;&#10;Le contenu généré par l’IA peut être incorrect.">
            <a:extLst>
              <a:ext uri="{FF2B5EF4-FFF2-40B4-BE49-F238E27FC236}">
                <a16:creationId xmlns:a16="http://schemas.microsoft.com/office/drawing/2014/main" id="{669DA147-663D-AFB7-4D3D-3E0A974AB8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6698" y="4084108"/>
            <a:ext cx="1386301" cy="1386301"/>
          </a:xfrm>
          <a:prstGeom prst="rect">
            <a:avLst/>
          </a:prstGeom>
        </p:spPr>
      </p:pic>
      <p:pic>
        <p:nvPicPr>
          <p:cNvPr id="10" name="Image 9" descr="Une image contenant intérieur, Cabinet, mur, Comptoir&#10;&#10;Le contenu généré par l’IA peut être incorrect.">
            <a:extLst>
              <a:ext uri="{FF2B5EF4-FFF2-40B4-BE49-F238E27FC236}">
                <a16:creationId xmlns:a16="http://schemas.microsoft.com/office/drawing/2014/main" id="{29D9A615-BCE7-70C1-D039-D38B504F6A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0146" y="1925111"/>
            <a:ext cx="1440310" cy="1440310"/>
          </a:xfrm>
          <a:prstGeom prst="rect">
            <a:avLst/>
          </a:prstGeom>
        </p:spPr>
      </p:pic>
      <p:pic>
        <p:nvPicPr>
          <p:cNvPr id="11" name="Image 10">
            <a:extLst>
              <a:ext uri="{FF2B5EF4-FFF2-40B4-BE49-F238E27FC236}">
                <a16:creationId xmlns:a16="http://schemas.microsoft.com/office/drawing/2014/main" id="{A8462A47-7DEC-7041-3D4A-B129AFD7CF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6526" y="1911888"/>
            <a:ext cx="1386748" cy="1517112"/>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789244"/>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Le vétérinaire soigne un chat. Le pharmacien vend des médicaments. L'infirmière aide le malade. Le footballeur marque un joli but. Le pilote accueille les passagers.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58EE5075-5503-45A5-FFD5-492652A3F26C}"/>
              </a:ext>
            </a:extLst>
          </p:cNvPr>
          <p:cNvPicPr>
            <a:picLocks noChangeAspect="1"/>
          </p:cNvPicPr>
          <p:nvPr/>
        </p:nvPicPr>
        <p:blipFill>
          <a:blip r:embed="rId5"/>
          <a:stretch>
            <a:fillRect/>
          </a:stretch>
        </p:blipFill>
        <p:spPr>
          <a:xfrm>
            <a:off x="1424619" y="1835686"/>
            <a:ext cx="6294762" cy="4196508"/>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met-le dans une phrase .</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C185855A-F0D8-FA7F-0E67-C75E5C661690}"/>
              </a:ext>
            </a:extLst>
          </p:cNvPr>
          <p:cNvPicPr>
            <a:picLocks noChangeAspect="1"/>
          </p:cNvPicPr>
          <p:nvPr/>
        </p:nvPicPr>
        <p:blipFill>
          <a:blip r:embed="rId5"/>
          <a:stretch>
            <a:fillRect/>
          </a:stretch>
        </p:blipFill>
        <p:spPr>
          <a:xfrm>
            <a:off x="1243975" y="193837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50897D29-2294-7FF5-FD62-ED1393AAC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7551" y="1938376"/>
            <a:ext cx="1580283" cy="1728667"/>
          </a:xfrm>
          <a:prstGeom prst="rect">
            <a:avLst/>
          </a:prstGeom>
        </p:spPr>
      </p:pic>
      <p:pic>
        <p:nvPicPr>
          <p:cNvPr id="9" name="Image 8" descr="Une image contenant avion, transport, Transport aérien, avion de ligne&#10;&#10;Le contenu généré par l’IA peut être incorrect.">
            <a:extLst>
              <a:ext uri="{FF2B5EF4-FFF2-40B4-BE49-F238E27FC236}">
                <a16:creationId xmlns:a16="http://schemas.microsoft.com/office/drawing/2014/main" id="{54C3FF90-F77E-9FF6-F767-76D8D43F87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3626" y="4218250"/>
            <a:ext cx="1556863" cy="1703047"/>
          </a:xfrm>
          <a:prstGeom prst="rect">
            <a:avLst/>
          </a:prstGeom>
        </p:spPr>
      </p:pic>
      <p:pic>
        <p:nvPicPr>
          <p:cNvPr id="10" name="Image 9" descr="Une image contenant ciel, capture d’écran, plante&#10;&#10;Le contenu généré par l’IA peut être incorrect.">
            <a:extLst>
              <a:ext uri="{FF2B5EF4-FFF2-40B4-BE49-F238E27FC236}">
                <a16:creationId xmlns:a16="http://schemas.microsoft.com/office/drawing/2014/main" id="{4E78D2F8-5A30-D59F-A528-E9A5F521FF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8336" y="1986774"/>
            <a:ext cx="1962059" cy="1526046"/>
          </a:xfrm>
          <a:prstGeom prst="rect">
            <a:avLst/>
          </a:prstGeom>
        </p:spPr>
      </p:pic>
      <p:pic>
        <p:nvPicPr>
          <p:cNvPr id="11" name="Image 10" descr="Une image contenant table, intérieur, mur, bouteille&#10;&#10;Le contenu généré par l’IA peut être incorrect.">
            <a:extLst>
              <a:ext uri="{FF2B5EF4-FFF2-40B4-BE49-F238E27FC236}">
                <a16:creationId xmlns:a16="http://schemas.microsoft.com/office/drawing/2014/main" id="{0C78D6CF-4181-C939-B9B4-B409A44FDA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61960" y="4237420"/>
            <a:ext cx="1435591" cy="143559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Qu’est-ce que vous avez fait la semaine dernière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a:t>
            </a:r>
            <a:r>
              <a:rPr lang="fr-FR" sz="2000" b="1" dirty="0">
                <a:ln w="0"/>
                <a:solidFill>
                  <a:srgbClr val="44546A"/>
                </a:solidFill>
                <a:latin typeface="Dosis SemiBold" pitchFamily="2" charset="0"/>
              </a:rPr>
              <a:t>un avion</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2000" b="1" dirty="0">
                <a:ln w="0"/>
                <a:solidFill>
                  <a:srgbClr val="44546A"/>
                </a:solidFill>
                <a:latin typeface="Dosis SemiBold" pitchFamily="2" charset="0"/>
              </a:rPr>
              <a:t>Que fait l’ingénieur</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l’astronaute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4" name="ZoneTexte 3">
            <a:extLst>
              <a:ext uri="{FF2B5EF4-FFF2-40B4-BE49-F238E27FC236}">
                <a16:creationId xmlns:a16="http://schemas.microsoft.com/office/drawing/2014/main" id="{CC1DF21D-28AB-899B-7C7F-A7219380DE28}"/>
              </a:ext>
            </a:extLst>
          </p:cNvPr>
          <p:cNvSpPr txBox="1"/>
          <p:nvPr/>
        </p:nvSpPr>
        <p:spPr>
          <a:xfrm>
            <a:off x="3657600" y="2953401"/>
            <a:ext cx="25146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laboratoire </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 pharmacie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352952" y="5065519"/>
            <a:ext cx="16764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48100" y="5140247"/>
            <a:ext cx="18292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barrage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320175" y="5178448"/>
            <a:ext cx="158302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théâtre</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243975" y="4072891"/>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conducteur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402080"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L’écrivain écrit une belle histoire.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Majd</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souhaiterait explorer les planètes.</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2814617"/>
          </a:xfrm>
          <a:prstGeom prst="rect">
            <a:avLst/>
          </a:prstGeom>
          <a:noFill/>
        </p:spPr>
        <p:txBody>
          <a:bodyPr wrap="square">
            <a:spAutoFit/>
          </a:bodyPr>
          <a:lstStyle/>
          <a:p>
            <a:pPr algn="just">
              <a:lnSpc>
                <a:spcPct val="150000"/>
              </a:lnSpc>
            </a:pPr>
            <a:r>
              <a:rPr lang="fr-FR" sz="2000" dirty="0">
                <a:solidFill>
                  <a:srgbClr val="424D7B"/>
                </a:solidFill>
                <a:latin typeface="Dosis SemiBold" pitchFamily="2" charset="0"/>
              </a:rPr>
              <a:t>Il y a tant de métiers importants !</a:t>
            </a:r>
          </a:p>
          <a:p>
            <a:pPr algn="just">
              <a:lnSpc>
                <a:spcPct val="150000"/>
              </a:lnSpc>
            </a:pPr>
            <a:r>
              <a:rPr lang="fr-FR" sz="2000" dirty="0">
                <a:solidFill>
                  <a:srgbClr val="424D7B"/>
                </a:solidFill>
                <a:latin typeface="Dosis SemiBold" pitchFamily="2" charset="0"/>
              </a:rPr>
              <a:t>L’écrivain invente des mondes, le pilote d’avion traverse les nuages, et la pharmacienne prépare des médicaments au laboratoire. Le chanteur chante des mélodies, tandis que l’ingénieur construit des barrages. Le maître, lui, nous parle des planètes lointaines. 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Props1.xml><?xml version="1.0" encoding="utf-8"?>
<ds:datastoreItem xmlns:ds="http://schemas.openxmlformats.org/officeDocument/2006/customXml" ds:itemID="{585CEAA0-D1C8-4DC2-851D-999B99AC9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240E0F-DF93-4C36-BC45-2DAFA8BBE7B1}">
  <ds:schemaRefs>
    <ds:schemaRef ds:uri="http://schemas.microsoft.com/sharepoint/v3/contenttype/forms"/>
  </ds:schemaRefs>
</ds:datastoreItem>
</file>

<file path=customXml/itemProps3.xml><?xml version="1.0" encoding="utf-8"?>
<ds:datastoreItem xmlns:ds="http://schemas.openxmlformats.org/officeDocument/2006/customXml" ds:itemID="{54C3CB95-93A6-4E83-BB17-CE3BB4E6557B}">
  <ds:schemaRefs>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d8db30b5-515f-47c2-aaaa-9e753899d7f9"/>
    <ds:schemaRef ds:uri="7276290a-b6fc-4cea-887e-88482890cd96"/>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8665</TotalTime>
  <Words>2183</Words>
  <Application>Microsoft Office PowerPoint</Application>
  <PresentationFormat>Affichage à l'écran (4:3)</PresentationFormat>
  <Paragraphs>233</Paragraphs>
  <Slides>70</Slides>
  <Notes>2</Notes>
  <HiddenSlides>0</HiddenSlides>
  <MMClips>5</MMClips>
  <ScaleCrop>false</ScaleCrop>
  <HeadingPairs>
    <vt:vector size="6" baseType="variant">
      <vt:variant>
        <vt:lpstr>Polices utilisées</vt:lpstr>
      </vt:variant>
      <vt:variant>
        <vt:i4>11</vt:i4>
      </vt:variant>
      <vt:variant>
        <vt:lpstr>Thème</vt:lpstr>
      </vt:variant>
      <vt:variant>
        <vt:i4>11</vt:i4>
      </vt:variant>
      <vt:variant>
        <vt:lpstr>Titres des diapositives</vt:lpstr>
      </vt:variant>
      <vt:variant>
        <vt:i4>70</vt:i4>
      </vt:variant>
    </vt:vector>
  </HeadingPairs>
  <TitlesOfParts>
    <vt:vector size="92" baseType="lpstr">
      <vt:lpstr>Dosis ExtraBold</vt:lpstr>
      <vt:lpstr>Wingdings</vt:lpstr>
      <vt:lpstr>Arial</vt:lpstr>
      <vt:lpstr>Dosis Medium</vt:lpstr>
      <vt:lpstr>Calibri</vt:lpstr>
      <vt:lpstr>Dosis SemiBold</vt:lpstr>
      <vt:lpstr>Aptos Display</vt:lpstr>
      <vt:lpstr>Dosis</vt:lpstr>
      <vt:lpstr>Mistral</vt:lpstr>
      <vt:lpstr>Dosis </vt:lpstr>
      <vt:lpstr>Aptos</vt:lpstr>
      <vt:lpstr>2_Conception personnalisée</vt:lpstr>
      <vt:lpstr>00_Env-Enseignant</vt:lpstr>
      <vt:lpstr>Révision</vt:lpstr>
      <vt:lpstr>Vocab_01- Présentation</vt:lpstr>
      <vt:lpstr>Vocab_03- Appropriation</vt:lpstr>
      <vt:lpstr>Vocab_04- Entrainement livret</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Lisez ces mots en silence.</vt:lpstr>
      <vt:lpstr>Qui veut lire à voix haute ? </vt:lpstr>
      <vt:lpstr>Lisez ces mots en silence.</vt:lpstr>
      <vt:lpstr>Qui veut lire à voix haute ? </vt:lpstr>
      <vt:lpstr>Lisez ces phrases silencieusement. </vt:lpstr>
      <vt:lpstr>Qui veut lire à voix haute ?</vt:lpstr>
      <vt:lpstr>Présentation PowerPoint</vt:lpstr>
      <vt:lpstr>Prenez vos ardoises.</vt:lpstr>
      <vt:lpstr>Présentation PowerPoint</vt:lpstr>
      <vt:lpstr>Levez vos ardoises. </vt:lpstr>
      <vt:lpstr>Présentation PowerPoint</vt:lpstr>
      <vt:lpstr>Plan de la séance</vt:lpstr>
      <vt:lpstr>Maintenant, nous allons faire de la lecture. </vt:lpstr>
      <vt:lpstr>Lisez le texte silencieusement sur votre livret.  </vt:lpstr>
      <vt:lpstr>Qui veut lire le texte ? Je vais désigner plusieurs élèves. Chacun va lire un passage. </vt:lpstr>
      <vt:lpstr>Prenez vos ardoises. On va répondre à des questions de compréhension.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Prenez vos cahiers.</vt:lpstr>
      <vt:lpstr>Répondez à cette question sur vos cahiers. Je vais passer entre les rangs pour vous aider. </vt:lpstr>
      <vt:lpstr>Qui veut lire sa réponse ?</vt:lpstr>
      <vt:lpstr>La question est : Que fait le vétérinaire ? Je cherche un verbe dans le texte. La réponse  est : « Le vétérinaire soigne les animaux, les vaches, les moutons. »</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La séance d’aujourd’hui est terminée. À la maison, relisez le texte et faites l’activité 4.</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L’aéroport – Un chauffeur – L’opticienne – Un laboratoire – Les planètes.</vt:lpstr>
      <vt:lpstr>Présentation PowerPoint</vt:lpstr>
      <vt:lpstr>Regarde les images. Je vais te dire des phrases  et tu vas me montrer les images qui correspondent :  Le vétérinaire soigne un chat. Le pharmacien vend des médicaments. L'infirmière aide le malade. Le footballeur marque un joli but. Le pilote accueille les passagers. </vt:lpstr>
      <vt:lpstr>Présentation PowerPoint</vt:lpstr>
      <vt:lpstr>Mets ton doigt sur chaque image, dis-moi le mot en français et met-le dans une phrase .</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40</cp:revision>
  <cp:lastPrinted>2025-08-13T10:11:39Z</cp:lastPrinted>
  <dcterms:created xsi:type="dcterms:W3CDTF">2025-08-01T12:31:49Z</dcterms:created>
  <dcterms:modified xsi:type="dcterms:W3CDTF">2026-03-03T20:15:08Z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