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86" r:id="rId11"/>
    <p:sldMasterId id="2147483798" r:id="rId12"/>
    <p:sldMasterId id="2147483808" r:id="rId13"/>
    <p:sldMasterId id="2147483818" r:id="rId14"/>
    <p:sldMasterId id="2147483831" r:id="rId15"/>
  </p:sldMasterIdLst>
  <p:notesMasterIdLst>
    <p:notesMasterId r:id="rId79"/>
  </p:notesMasterIdLst>
  <p:sldIdLst>
    <p:sldId id="257" r:id="rId16"/>
    <p:sldId id="1029" r:id="rId17"/>
    <p:sldId id="951" r:id="rId18"/>
    <p:sldId id="1208" r:id="rId19"/>
    <p:sldId id="728" r:id="rId20"/>
    <p:sldId id="1098" r:id="rId21"/>
    <p:sldId id="1184" r:id="rId22"/>
    <p:sldId id="1147" r:id="rId23"/>
    <p:sldId id="681" r:id="rId24"/>
    <p:sldId id="1302" r:id="rId25"/>
    <p:sldId id="1303" r:id="rId26"/>
    <p:sldId id="1300" r:id="rId27"/>
    <p:sldId id="1159" r:id="rId28"/>
    <p:sldId id="1293" r:id="rId29"/>
    <p:sldId id="1249" r:id="rId30"/>
    <p:sldId id="1250" r:id="rId31"/>
    <p:sldId id="1124" r:id="rId32"/>
    <p:sldId id="1301" r:id="rId33"/>
    <p:sldId id="1292" r:id="rId34"/>
    <p:sldId id="1289" r:id="rId35"/>
    <p:sldId id="1265" r:id="rId36"/>
    <p:sldId id="1095" r:id="rId37"/>
    <p:sldId id="1126" r:id="rId38"/>
    <p:sldId id="1102" r:id="rId39"/>
    <p:sldId id="1101" r:id="rId40"/>
    <p:sldId id="1129" r:id="rId41"/>
    <p:sldId id="1148" r:id="rId42"/>
    <p:sldId id="1092" r:id="rId43"/>
    <p:sldId id="1156" r:id="rId44"/>
    <p:sldId id="1035" r:id="rId45"/>
    <p:sldId id="1308" r:id="rId46"/>
    <p:sldId id="1309" r:id="rId47"/>
    <p:sldId id="1310" r:id="rId48"/>
    <p:sldId id="1088" r:id="rId49"/>
    <p:sldId id="1311" r:id="rId50"/>
    <p:sldId id="1272" r:id="rId51"/>
    <p:sldId id="1312" r:id="rId52"/>
    <p:sldId id="1313" r:id="rId53"/>
    <p:sldId id="1314" r:id="rId54"/>
    <p:sldId id="1315" r:id="rId55"/>
    <p:sldId id="715" r:id="rId56"/>
    <p:sldId id="1205" r:id="rId57"/>
    <p:sldId id="1103" r:id="rId58"/>
    <p:sldId id="1212" r:id="rId59"/>
    <p:sldId id="1104" r:id="rId60"/>
    <p:sldId id="1216" r:id="rId61"/>
    <p:sldId id="1034" r:id="rId62"/>
    <p:sldId id="1316" r:id="rId63"/>
    <p:sldId id="1278" r:id="rId64"/>
    <p:sldId id="1186" r:id="rId65"/>
    <p:sldId id="1279" r:id="rId66"/>
    <p:sldId id="1187" r:id="rId67"/>
    <p:sldId id="1036" r:id="rId68"/>
    <p:sldId id="1280" r:id="rId69"/>
    <p:sldId id="1051" r:id="rId70"/>
    <p:sldId id="1281" r:id="rId71"/>
    <p:sldId id="1267" r:id="rId72"/>
    <p:sldId id="1282" r:id="rId73"/>
    <p:sldId id="1304" r:id="rId74"/>
    <p:sldId id="1056" r:id="rId75"/>
    <p:sldId id="1305" r:id="rId76"/>
    <p:sldId id="1057" r:id="rId77"/>
    <p:sldId id="689" r:id="rId78"/>
  </p:sldIdLst>
  <p:sldSz cx="9144000" cy="6858000" type="screen4x3"/>
  <p:notesSz cx="6735763" cy="9866313"/>
  <p:embeddedFontLst>
    <p:embeddedFont>
      <p:font typeface="Dosis" pitchFamily="2" charset="0"/>
      <p:regular r:id="rId80"/>
      <p:bold r:id="rId81"/>
    </p:embeddedFont>
    <p:embeddedFont>
      <p:font typeface="Dosis ExtraBold" pitchFamily="2" charset="0"/>
      <p:bold r:id="rId82"/>
    </p:embeddedFont>
    <p:embeddedFont>
      <p:font typeface="Dosis Medium" pitchFamily="2" charset="0"/>
      <p:regular r:id="rId83"/>
    </p:embeddedFont>
    <p:embeddedFont>
      <p:font typeface="Dosis SemiBold" pitchFamily="2" charset="0"/>
      <p:bold r:id="rId84"/>
    </p:embeddedFont>
    <p:embeddedFont>
      <p:font typeface="Mistral" panose="03090702030407020403" pitchFamily="66" charset="0"/>
      <p:regular r:id="rId8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E1C46"/>
    <a:srgbClr val="E84234"/>
    <a:srgbClr val="F26553"/>
    <a:srgbClr val="2196B1"/>
    <a:srgbClr val="4B5377"/>
    <a:srgbClr val="424D7B"/>
    <a:srgbClr val="565F88"/>
    <a:srgbClr val="2AB6D7"/>
    <a:srgbClr val="55B7DE"/>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91F605-CD3F-4DD2-98CA-2506B6421DFB}" v="15" dt="2026-03-19T07:52:44.33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5363" autoAdjust="0"/>
  </p:normalViewPr>
  <p:slideViewPr>
    <p:cSldViewPr snapToGrid="0">
      <p:cViewPr varScale="1">
        <p:scale>
          <a:sx n="77" d="100"/>
          <a:sy n="77" d="100"/>
        </p:scale>
        <p:origin x="264" y="45"/>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slide" Target="slides/slide61.xml"/><Relationship Id="rId84" Type="http://schemas.openxmlformats.org/officeDocument/2006/relationships/font" Target="fonts/font5.fntdata"/><Relationship Id="rId89"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notesMaster" Target="notesMasters/notesMaster1.xml"/><Relationship Id="rId87"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font" Target="fonts/font3.fntdata"/><Relationship Id="rId90" Type="http://schemas.microsoft.com/office/2015/10/relationships/revisionInfo" Target="revisionInfo.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font" Target="fonts/font1.fntdata"/><Relationship Id="rId85"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font" Target="fonts/font4.fntdata"/><Relationship Id="rId88" Type="http://schemas.openxmlformats.org/officeDocument/2006/relationships/theme" Target="theme/theme1.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font" Target="fonts/font2.fntdata"/><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0:01.6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07.56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31T15:01:47.11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20/03/2026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53E9-10A7-4137-8756-2E7D33D159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5F3F9-032C-F460-8565-49C8E28F16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D33519-585A-132D-1FBC-B9DB7AA9ADD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897B9B9-70DA-D487-8EF4-5E2A3F1D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191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FCB1-15A5-7D2C-BC79-FAE4BA756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1ECFB-C3BF-E97C-FC0D-D90715995A9D}"/>
              </a:ext>
            </a:extLst>
          </p:cNvPr>
          <p:cNvSpPr>
            <a:spLocks noGrp="1" noRot="1" noChangeAspect="1"/>
          </p:cNvSpPr>
          <p:nvPr>
            <p:ph type="sldImg"/>
          </p:nvPr>
        </p:nvSpPr>
        <p:spPr/>
        <p:txBody>
          <a:bodyPr/>
          <a:lstStyle/>
          <a:p>
            <a:endParaRPr lang="fr-MA" dirty="0"/>
          </a:p>
        </p:txBody>
      </p:sp>
      <p:sp>
        <p:nvSpPr>
          <p:cNvPr id="3" name="Espace réservé des notes 2">
            <a:extLst>
              <a:ext uri="{FF2B5EF4-FFF2-40B4-BE49-F238E27FC236}">
                <a16:creationId xmlns:a16="http://schemas.microsoft.com/office/drawing/2014/main" id="{38E9E3EE-1648-9034-A56A-24B6819B784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2D378F36-F288-2BBD-44A8-58A24D9005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867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5835949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996155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08463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9809282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325630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529579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86295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4340649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9929899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260766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4524737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20/03/2026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2454680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334394"/>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706151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039695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99108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305815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6851212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03412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550658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208577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320310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051507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341803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91259098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010740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107146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32403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5380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958863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25073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9265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251264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7530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0.png"/><Relationship Id="rId2" Type="http://schemas.openxmlformats.org/officeDocument/2006/relationships/slideLayout" Target="../slideLayouts/slideLayout14.xml"/><Relationship Id="rId16" Type="http://schemas.openxmlformats.org/officeDocument/2006/relationships/image" Target="../media/image9.jp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image" Target="../media/image11.png"/><Relationship Id="rId4" Type="http://schemas.openxmlformats.org/officeDocument/2006/relationships/slideLayout" Target="../slideLayouts/slideLayout30.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image" Target="../media/image10.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6.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5.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image" Target="../media/image14.jpg"/><Relationship Id="rId2" Type="http://schemas.openxmlformats.org/officeDocument/2006/relationships/slideLayout" Target="../slideLayouts/slideLayout40.xml"/><Relationship Id="rId16" Type="http://schemas.openxmlformats.org/officeDocument/2006/relationships/image" Target="../media/image18.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7.xml"/><Relationship Id="rId5" Type="http://schemas.openxmlformats.org/officeDocument/2006/relationships/slideLayout" Target="../slideLayouts/slideLayout43.xml"/><Relationship Id="rId15" Type="http://schemas.openxmlformats.org/officeDocument/2006/relationships/image" Target="../media/image17.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image" Target="../media/image16.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15.png"/><Relationship Id="rId5" Type="http://schemas.openxmlformats.org/officeDocument/2006/relationships/slideLayout" Target="../slideLayouts/slideLayout53.xml"/><Relationship Id="rId10" Type="http://schemas.openxmlformats.org/officeDocument/2006/relationships/image" Target="../media/image14.jpg"/><Relationship Id="rId4" Type="http://schemas.openxmlformats.org/officeDocument/2006/relationships/slideLayout" Target="../slideLayouts/slideLayout52.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5.png"/><Relationship Id="rId5" Type="http://schemas.openxmlformats.org/officeDocument/2006/relationships/slideLayout" Target="../slideLayouts/slideLayout61.xml"/><Relationship Id="rId10" Type="http://schemas.openxmlformats.org/officeDocument/2006/relationships/image" Target="../media/image14.jpg"/><Relationship Id="rId4" Type="http://schemas.openxmlformats.org/officeDocument/2006/relationships/slideLayout" Target="../slideLayouts/slideLayout60.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17.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16.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image" Target="../media/image15.png"/><Relationship Id="rId5" Type="http://schemas.openxmlformats.org/officeDocument/2006/relationships/slideLayout" Target="../slideLayouts/slideLayout69.xml"/><Relationship Id="rId10" Type="http://schemas.openxmlformats.org/officeDocument/2006/relationships/image" Target="../media/image14.jpg"/><Relationship Id="rId4" Type="http://schemas.openxmlformats.org/officeDocument/2006/relationships/slideLayout" Target="../slideLayouts/slideLayout68.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1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4.jpg"/><Relationship Id="rId5" Type="http://schemas.openxmlformats.org/officeDocument/2006/relationships/slideLayout" Target="../slideLayouts/slideLayout88.xml"/><Relationship Id="rId10" Type="http://schemas.openxmlformats.org/officeDocument/2006/relationships/theme" Target="../theme/theme12.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image" Target="../media/image10.png"/><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image" Target="../media/image9.jpg"/><Relationship Id="rId5" Type="http://schemas.openxmlformats.org/officeDocument/2006/relationships/slideLayout" Target="../slideLayouts/slideLayout97.xml"/><Relationship Id="rId10" Type="http://schemas.openxmlformats.org/officeDocument/2006/relationships/theme" Target="../theme/theme13.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image" Target="../media/image11.png"/><Relationship Id="rId2" Type="http://schemas.openxmlformats.org/officeDocument/2006/relationships/slideLayout" Target="../slideLayouts/slideLayout103.xml"/><Relationship Id="rId16" Type="http://schemas.openxmlformats.org/officeDocument/2006/relationships/image" Target="../media/image12.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0.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9.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image" Target="../media/image12.pn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9.jpg"/><Relationship Id="rId5" Type="http://schemas.openxmlformats.org/officeDocument/2006/relationships/slideLayout" Target="../slideLayouts/slideLayout118.xml"/><Relationship Id="rId10" Type="http://schemas.openxmlformats.org/officeDocument/2006/relationships/theme" Target="../theme/theme15.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2545439"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283343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Révision</a:t>
            </a:r>
          </a:p>
        </p:txBody>
      </p:sp>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5109315"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5407759"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20/03/2026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275813977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
        <p:nvSpPr>
          <p:cNvPr id="9" name="ZoneTexte 8">
            <a:extLst>
              <a:ext uri="{FF2B5EF4-FFF2-40B4-BE49-F238E27FC236}">
                <a16:creationId xmlns:a16="http://schemas.microsoft.com/office/drawing/2014/main" id="{70E475D1-3C3D-105F-70AF-39B2DD05AD97}"/>
              </a:ext>
            </a:extLst>
          </p:cNvPr>
          <p:cNvSpPr txBox="1"/>
          <p:nvPr userDrawn="1"/>
        </p:nvSpPr>
        <p:spPr>
          <a:xfrm>
            <a:off x="3187491" y="174640"/>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R2VISION </a:t>
            </a:r>
          </a:p>
        </p:txBody>
      </p:sp>
      <p:sp>
        <p:nvSpPr>
          <p:cNvPr id="15" name="ZoneTexte 14">
            <a:extLst>
              <a:ext uri="{FF2B5EF4-FFF2-40B4-BE49-F238E27FC236}">
                <a16:creationId xmlns:a16="http://schemas.microsoft.com/office/drawing/2014/main" id="{78387D66-D67F-007F-9A03-274347535585}"/>
              </a:ext>
            </a:extLst>
          </p:cNvPr>
          <p:cNvSpPr txBox="1"/>
          <p:nvPr userDrawn="1"/>
        </p:nvSpPr>
        <p:spPr>
          <a:xfrm>
            <a:off x="5747950" y="177498"/>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offerte </a:t>
            </a:r>
          </a:p>
        </p:txBody>
      </p:sp>
      <p:pic>
        <p:nvPicPr>
          <p:cNvPr id="2" name="Image 1">
            <a:extLst>
              <a:ext uri="{FF2B5EF4-FFF2-40B4-BE49-F238E27FC236}">
                <a16:creationId xmlns:a16="http://schemas.microsoft.com/office/drawing/2014/main" id="{CE12F176-5044-B2CA-7AFB-598382263CFA}"/>
              </a:ext>
            </a:extLst>
          </p:cNvPr>
          <p:cNvPicPr>
            <a:picLocks noChangeAspect="1"/>
          </p:cNvPicPr>
          <p:nvPr userDrawn="1"/>
        </p:nvPicPr>
        <p:blipFill>
          <a:blip r:embed="rId12">
            <a:alphaModFix/>
            <a:extLst>
              <a:ext uri="{28A0092B-C50C-407E-A947-70E740481C1C}">
                <a14:useLocalDpi xmlns:a14="http://schemas.microsoft.com/office/drawing/2010/main" val="0"/>
              </a:ext>
            </a:extLst>
          </a:blip>
          <a:srcRect/>
          <a:stretch/>
        </p:blipFill>
        <p:spPr>
          <a:xfrm>
            <a:off x="5179874" y="233099"/>
            <a:ext cx="243310" cy="243310"/>
          </a:xfrm>
          <a:prstGeom prst="rect">
            <a:avLst/>
          </a:prstGeom>
          <a:ln>
            <a:noFill/>
          </a:ln>
        </p:spPr>
      </p:pic>
      <p:pic>
        <p:nvPicPr>
          <p:cNvPr id="4" name="Image 3">
            <a:extLst>
              <a:ext uri="{FF2B5EF4-FFF2-40B4-BE49-F238E27FC236}">
                <a16:creationId xmlns:a16="http://schemas.microsoft.com/office/drawing/2014/main" id="{3614FBDE-F6BA-7DF8-3842-E1F97D3349FA}"/>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2771634" y="241965"/>
            <a:ext cx="243310" cy="243310"/>
          </a:xfrm>
          <a:prstGeom prst="rect">
            <a:avLst/>
          </a:prstGeom>
          <a:ln>
            <a:noFill/>
          </a:ln>
        </p:spPr>
      </p:pic>
    </p:spTree>
    <p:extLst>
      <p:ext uri="{BB962C8B-B14F-4D97-AF65-F5344CB8AC3E}">
        <p14:creationId xmlns:p14="http://schemas.microsoft.com/office/powerpoint/2010/main" val="22132329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12.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7.jpg"/><Relationship Id="rId7" Type="http://schemas.openxmlformats.org/officeDocument/2006/relationships/image" Target="../media/image61.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jpg"/></Relationships>
</file>

<file path=ppt/slides/_rels/slide1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image" Target="../media/image22.png"/><Relationship Id="rId1" Type="http://schemas.openxmlformats.org/officeDocument/2006/relationships/slideLayout" Target="../slideLayouts/slideLayout109.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1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6.jpg"/></Relationships>
</file>

<file path=ppt/slides/_rels/slide16.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65.jpg"/><Relationship Id="rId7" Type="http://schemas.openxmlformats.org/officeDocument/2006/relationships/image" Target="../media/image75.jpg"/><Relationship Id="rId2" Type="http://schemas.openxmlformats.org/officeDocument/2006/relationships/image" Target="../media/image22.png"/><Relationship Id="rId1" Type="http://schemas.openxmlformats.org/officeDocument/2006/relationships/slideLayout" Target="../slideLayouts/slideLayout21.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19.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65.jpg"/><Relationship Id="rId7" Type="http://schemas.openxmlformats.org/officeDocument/2006/relationships/image" Target="../media/image75.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20.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65.jpg"/><Relationship Id="rId7" Type="http://schemas.openxmlformats.org/officeDocument/2006/relationships/image" Target="../media/image75.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21.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65.jpg"/><Relationship Id="rId7" Type="http://schemas.openxmlformats.org/officeDocument/2006/relationships/image" Target="../media/image75.jp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22.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customXml" Target="../ink/ink1.xml"/><Relationship Id="rId1" Type="http://schemas.openxmlformats.org/officeDocument/2006/relationships/slideLayout" Target="../slideLayouts/slideLayout24.xml"/><Relationship Id="rId6" Type="http://schemas.openxmlformats.org/officeDocument/2006/relationships/image" Target="../media/image77.png"/><Relationship Id="rId5" Type="http://schemas.openxmlformats.org/officeDocument/2006/relationships/image" Target="../media/image370.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3.xml"/><Relationship Id="rId1" Type="http://schemas.openxmlformats.org/officeDocument/2006/relationships/slideLayout" Target="../slideLayouts/slideLayout24.xml"/><Relationship Id="rId6" Type="http://schemas.openxmlformats.org/officeDocument/2006/relationships/image" Target="../media/image77.png"/><Relationship Id="rId5" Type="http://schemas.openxmlformats.org/officeDocument/2006/relationships/image" Target="../media/image400.png"/><Relationship Id="rId4" Type="http://schemas.openxmlformats.org/officeDocument/2006/relationships/customXml" Target="../ink/ink4.xml"/></Relationships>
</file>

<file path=ppt/slides/_rels/slide24.xml.rels><?xml version="1.0" encoding="UTF-8" standalone="yes"?>
<Relationships xmlns="http://schemas.openxmlformats.org/package/2006/relationships"><Relationship Id="rId7" Type="http://schemas.openxmlformats.org/officeDocument/2006/relationships/image" Target="../media/image77.png"/><Relationship Id="rId2" Type="http://schemas.openxmlformats.org/officeDocument/2006/relationships/customXml" Target="../ink/ink5.xml"/><Relationship Id="rId1" Type="http://schemas.openxmlformats.org/officeDocument/2006/relationships/slideLayout" Target="../slideLayouts/slideLayout24.xml"/><Relationship Id="rId6" Type="http://schemas.openxmlformats.org/officeDocument/2006/relationships/customXml" Target="../ink/ink6.xml"/><Relationship Id="rId5" Type="http://schemas.openxmlformats.org/officeDocument/2006/relationships/image" Target="../media/image370.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0.xml"/><Relationship Id="rId2" Type="http://schemas.openxmlformats.org/officeDocument/2006/relationships/customXml" Target="../ink/ink7.xml"/><Relationship Id="rId1" Type="http://schemas.openxmlformats.org/officeDocument/2006/relationships/slideLayout" Target="../slideLayouts/slideLayout24.xml"/><Relationship Id="rId6" Type="http://schemas.openxmlformats.org/officeDocument/2006/relationships/customXml" Target="../ink/ink9.xml"/><Relationship Id="rId5" Type="http://schemas.openxmlformats.org/officeDocument/2006/relationships/image" Target="../media/image370.png"/><Relationship Id="rId4" Type="http://schemas.openxmlformats.org/officeDocument/2006/relationships/customXml" Target="../ink/ink8.xml"/><Relationship Id="rId9" Type="http://schemas.openxmlformats.org/officeDocument/2006/relationships/image" Target="../media/image36.png"/></Relationships>
</file>

<file path=ppt/slides/_rels/slide26.xml.rels><?xml version="1.0" encoding="UTF-8" standalone="yes"?>
<Relationships xmlns="http://schemas.openxmlformats.org/package/2006/relationships"><Relationship Id="rId7" Type="http://schemas.openxmlformats.org/officeDocument/2006/relationships/image" Target="../media/image77.png"/><Relationship Id="rId2" Type="http://schemas.openxmlformats.org/officeDocument/2006/relationships/customXml" Target="../ink/ink11.xml"/><Relationship Id="rId1" Type="http://schemas.openxmlformats.org/officeDocument/2006/relationships/slideLayout" Target="../slideLayouts/slideLayout24.xml"/><Relationship Id="rId6" Type="http://schemas.openxmlformats.org/officeDocument/2006/relationships/customXml" Target="../ink/ink12.xml"/><Relationship Id="rId5" Type="http://schemas.openxmlformats.org/officeDocument/2006/relationships/image" Target="../media/image370.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0.png"/><Relationship Id="rId7" Type="http://schemas.openxmlformats.org/officeDocument/2006/relationships/customXml" Target="../ink/ink16.xml"/><Relationship Id="rId2" Type="http://schemas.openxmlformats.org/officeDocument/2006/relationships/customXml" Target="../ink/ink13.xml"/><Relationship Id="rId1" Type="http://schemas.openxmlformats.org/officeDocument/2006/relationships/slideLayout" Target="../slideLayouts/slideLayout24.xml"/><Relationship Id="rId6" Type="http://schemas.openxmlformats.org/officeDocument/2006/relationships/customXml" Target="../ink/ink15.xml"/><Relationship Id="rId5" Type="http://schemas.openxmlformats.org/officeDocument/2006/relationships/image" Target="../media/image370.png"/><Relationship Id="rId4" Type="http://schemas.openxmlformats.org/officeDocument/2006/relationships/customXml" Target="../ink/ink14.xml"/><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4.xml"/><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9.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0.xml"/><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0.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1.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2.gif"/><Relationship Id="rId5" Type="http://schemas.openxmlformats.org/officeDocument/2006/relationships/image" Target="../media/image23.png"/><Relationship Id="rId4" Type="http://schemas.openxmlformats.org/officeDocument/2006/relationships/notesSlide" Target="../notesSlides/notesSlide3.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5.xml"/><Relationship Id="rId4" Type="http://schemas.openxmlformats.org/officeDocument/2006/relationships/image" Target="../media/image8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2.gif"/><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7.png"/></Relationships>
</file>

<file path=ppt/slides/_rels/slide5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89.png"/></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0.png"/></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1.png"/></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2.png"/></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4.png"/></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5.png"/></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96.png"/></Relationships>
</file>

<file path=ppt/slides/_rels/slide63.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2.mp4"/><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7.png"/><Relationship Id="rId5" Type="http://schemas.openxmlformats.org/officeDocument/2006/relationships/slideLayout" Target="../slideLayouts/slideLayout2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C044F7EC-BD4C-9E91-F6BF-94F90C436F8F}"/>
              </a:ext>
            </a:extLst>
          </p:cNvPr>
          <p:cNvPicPr>
            <a:picLocks noChangeAspect="1"/>
          </p:cNvPicPr>
          <p:nvPr/>
        </p:nvPicPr>
        <p:blipFill>
          <a:blip r:embed="rId2">
            <a:extLst>
              <a:ext uri="{28A0092B-C50C-407E-A947-70E740481C1C}">
                <a14:useLocalDpi xmlns:a14="http://schemas.microsoft.com/office/drawing/2010/main" val="0"/>
              </a:ext>
            </a:extLst>
          </a:blip>
          <a:srcRect t="3278" b="2990"/>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84F3-D799-44A3-6890-E12EECD40782}"/>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D5B14CB7-DF56-F9ED-81ED-1C41AA2D107C}"/>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79C4A71E-6CBA-61F0-8C68-CBC8C764F059}"/>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5ADEC6A7-04DF-1F3C-3B87-BC6897C22AC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FB39C44-A888-992B-8DCA-081AFF191A8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C43B02B-4BDC-E85A-7757-30C42AF40C2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7" name="Groupe 6">
            <a:extLst>
              <a:ext uri="{FF2B5EF4-FFF2-40B4-BE49-F238E27FC236}">
                <a16:creationId xmlns:a16="http://schemas.microsoft.com/office/drawing/2014/main" id="{0C2C3EEC-7B38-A071-236E-6362221BCB71}"/>
              </a:ext>
            </a:extLst>
          </p:cNvPr>
          <p:cNvGrpSpPr/>
          <p:nvPr/>
        </p:nvGrpSpPr>
        <p:grpSpPr>
          <a:xfrm>
            <a:off x="288934" y="2629408"/>
            <a:ext cx="8551196" cy="2625762"/>
            <a:chOff x="288934" y="2781972"/>
            <a:chExt cx="8054348" cy="2473198"/>
          </a:xfrm>
        </p:grpSpPr>
        <p:pic>
          <p:nvPicPr>
            <p:cNvPr id="8" name="Image 7">
              <a:extLst>
                <a:ext uri="{FF2B5EF4-FFF2-40B4-BE49-F238E27FC236}">
                  <a16:creationId xmlns:a16="http://schemas.microsoft.com/office/drawing/2014/main" id="{BCF25227-3542-033F-C6E9-67EBFACC11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6628" y="2781972"/>
              <a:ext cx="1610269" cy="2469930"/>
            </a:xfrm>
            <a:prstGeom prst="rect">
              <a:avLst/>
            </a:prstGeom>
          </p:spPr>
        </p:pic>
        <p:pic>
          <p:nvPicPr>
            <p:cNvPr id="9" name="Image 8">
              <a:extLst>
                <a:ext uri="{FF2B5EF4-FFF2-40B4-BE49-F238E27FC236}">
                  <a16:creationId xmlns:a16="http://schemas.microsoft.com/office/drawing/2014/main" id="{5EA7D49C-4C9B-4595-2291-DF67D8CCF2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34" y="2785240"/>
              <a:ext cx="1610269" cy="2469930"/>
            </a:xfrm>
            <a:prstGeom prst="rect">
              <a:avLst/>
            </a:prstGeom>
          </p:spPr>
        </p:pic>
        <p:pic>
          <p:nvPicPr>
            <p:cNvPr id="11" name="Image 10">
              <a:extLst>
                <a:ext uri="{FF2B5EF4-FFF2-40B4-BE49-F238E27FC236}">
                  <a16:creationId xmlns:a16="http://schemas.microsoft.com/office/drawing/2014/main" id="{5F9EB05A-4F94-AF64-14B0-51B5E74BA2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2127" y="2785239"/>
              <a:ext cx="1610268" cy="2469929"/>
            </a:xfrm>
            <a:prstGeom prst="rect">
              <a:avLst/>
            </a:prstGeom>
          </p:spPr>
        </p:pic>
        <p:pic>
          <p:nvPicPr>
            <p:cNvPr id="12" name="Image 11">
              <a:extLst>
                <a:ext uri="{FF2B5EF4-FFF2-40B4-BE49-F238E27FC236}">
                  <a16:creationId xmlns:a16="http://schemas.microsoft.com/office/drawing/2014/main" id="{335DF806-2852-1C2C-000A-7BDBA08BD3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3013" y="2781972"/>
              <a:ext cx="1610269" cy="2469930"/>
            </a:xfrm>
            <a:prstGeom prst="rect">
              <a:avLst/>
            </a:prstGeom>
          </p:spPr>
        </p:pic>
        <p:pic>
          <p:nvPicPr>
            <p:cNvPr id="13" name="Image 12">
              <a:extLst>
                <a:ext uri="{FF2B5EF4-FFF2-40B4-BE49-F238E27FC236}">
                  <a16:creationId xmlns:a16="http://schemas.microsoft.com/office/drawing/2014/main" id="{BC97DB48-84BB-5353-B483-D1BA54BA7D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9821" y="2781972"/>
              <a:ext cx="1610268" cy="2469929"/>
            </a:xfrm>
            <a:prstGeom prst="rect">
              <a:avLst/>
            </a:prstGeom>
          </p:spPr>
        </p:pic>
      </p:grpSp>
    </p:spTree>
    <p:extLst>
      <p:ext uri="{BB962C8B-B14F-4D97-AF65-F5344CB8AC3E}">
        <p14:creationId xmlns:p14="http://schemas.microsoft.com/office/powerpoint/2010/main" val="2984935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57" name="Espace réservé du texte 56">
            <a:extLst>
              <a:ext uri="{FF2B5EF4-FFF2-40B4-BE49-F238E27FC236}">
                <a16:creationId xmlns:a16="http://schemas.microsoft.com/office/drawing/2014/main" id="{2EBB0BBB-FC01-177F-9635-BAC4A1C8585E}"/>
              </a:ext>
            </a:extLst>
          </p:cNvPr>
          <p:cNvSpPr>
            <a:spLocks noGrp="1"/>
          </p:cNvSpPr>
          <p:nvPr>
            <p:ph type="body" sz="quarter" idx="11"/>
          </p:nvPr>
        </p:nvSpPr>
        <p:spPr/>
        <p:txBody>
          <a:bodyPr/>
          <a:lstStyle/>
          <a:p>
            <a:endParaRPr lang="fr-MA" dirty="0"/>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2</a:t>
            </a:r>
          </a:p>
          <a:p>
            <a:pPr marL="269875" indent="-269875">
              <a:lnSpc>
                <a:spcPct val="100000"/>
              </a:lnSpc>
              <a:spcBef>
                <a:spcPts val="300"/>
              </a:spcBef>
              <a:buFont typeface="Wingdings" panose="05000000000000000000" pitchFamily="2" charset="2"/>
              <a:buChar char="m"/>
            </a:pPr>
            <a:r>
              <a:rPr lang="fr-FR" dirty="0"/>
              <a:t>Ecrit – Point de langue 2</a:t>
            </a:r>
          </a:p>
          <a:p>
            <a:pPr marL="269875" indent="-269875">
              <a:lnSpc>
                <a:spcPct val="100000"/>
              </a:lnSpc>
              <a:spcBef>
                <a:spcPts val="300"/>
              </a:spcBef>
              <a:buFont typeface="Wingdings" panose="05000000000000000000" pitchFamily="2" charset="2"/>
              <a:buChar char="m"/>
            </a:pPr>
            <a:r>
              <a:rPr lang="fr-FR" dirty="0"/>
              <a:t>Lecture – Phrases</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895736" y="239528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Dialogue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texte  (fluidité et compréhension)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Acte de parole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 – Point de langue 1</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Lecture – Mots avec difficultés </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587584"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Oral –  Prise de parole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Ecriture – Texte </a:t>
            </a:r>
          </a:p>
        </p:txBody>
      </p:sp>
      <p:sp>
        <p:nvSpPr>
          <p:cNvPr id="24" name="Titre 1">
            <a:extLst>
              <a:ext uri="{FF2B5EF4-FFF2-40B4-BE49-F238E27FC236}">
                <a16:creationId xmlns:a16="http://schemas.microsoft.com/office/drawing/2014/main" id="{E30FF5E5-2A03-9C55-FE58-1A60B18806B2}"/>
              </a:ext>
            </a:extLst>
          </p:cNvPr>
          <p:cNvSpPr>
            <a:spLocks noGrp="1"/>
          </p:cNvSpPr>
          <p:nvPr>
            <p:ph type="title"/>
          </p:nvPr>
        </p:nvSpPr>
        <p:spPr>
          <a:xfrm>
            <a:off x="555219" y="1067138"/>
            <a:ext cx="7886700" cy="720000"/>
          </a:xfrm>
        </p:spPr>
        <p:txBody>
          <a:bodyPr/>
          <a:lstStyle/>
          <a:p>
            <a:r>
              <a:rPr lang="fr-MA" sz="3200" dirty="0"/>
              <a:t>Organisation de la semaine</a:t>
            </a:r>
          </a:p>
        </p:txBody>
      </p:sp>
      <p:grpSp>
        <p:nvGrpSpPr>
          <p:cNvPr id="8" name="Groupe 7">
            <a:extLst>
              <a:ext uri="{FF2B5EF4-FFF2-40B4-BE49-F238E27FC236}">
                <a16:creationId xmlns:a16="http://schemas.microsoft.com/office/drawing/2014/main" id="{89D549B6-AD2E-6C40-345C-BE2E1EF01B4F}"/>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09F35E8-8EF4-77BB-E633-7805B9C766B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8F44902-1F21-A533-063B-C2C07D67D5F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Titre 53">
              <a:extLst>
                <a:ext uri="{FF2B5EF4-FFF2-40B4-BE49-F238E27FC236}">
                  <a16:creationId xmlns:a16="http://schemas.microsoft.com/office/drawing/2014/main" id="{1BA6C605-8D0E-9FDA-A9AC-27E17BBB73FE}"/>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12" name="Image 11">
            <a:extLst>
              <a:ext uri="{FF2B5EF4-FFF2-40B4-BE49-F238E27FC236}">
                <a16:creationId xmlns:a16="http://schemas.microsoft.com/office/drawing/2014/main" id="{F7ED17C7-1763-2B8B-348F-B42DA7ADE774}"/>
              </a:ext>
            </a:extLst>
          </p:cNvPr>
          <p:cNvPicPr>
            <a:picLocks noChangeAspect="1"/>
          </p:cNvPicPr>
          <p:nvPr/>
        </p:nvPicPr>
        <p:blipFill>
          <a:blip r:embed="rId2"/>
          <a:stretch>
            <a:fillRect/>
          </a:stretch>
        </p:blipFill>
        <p:spPr>
          <a:xfrm>
            <a:off x="4742277" y="4993413"/>
            <a:ext cx="3828620" cy="1365622"/>
          </a:xfrm>
          <a:prstGeom prst="rect">
            <a:avLst/>
          </a:prstGeom>
        </p:spPr>
      </p:pic>
      <p:sp>
        <p:nvSpPr>
          <p:cNvPr id="13" name="ZoneTexte 12">
            <a:extLst>
              <a:ext uri="{FF2B5EF4-FFF2-40B4-BE49-F238E27FC236}">
                <a16:creationId xmlns:a16="http://schemas.microsoft.com/office/drawing/2014/main" id="{06A9D204-A0F3-C7E2-9D46-02097E58CFA7}"/>
              </a:ext>
            </a:extLst>
          </p:cNvPr>
          <p:cNvSpPr txBox="1"/>
          <p:nvPr/>
        </p:nvSpPr>
        <p:spPr>
          <a:xfrm>
            <a:off x="5020709" y="5584455"/>
            <a:ext cx="3831420" cy="500137"/>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rPr>
              <a:t>Révision </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lang="fr-FR" sz="1200" b="1" dirty="0">
                <a:solidFill>
                  <a:srgbClr val="565F88"/>
                </a:solidFill>
                <a:latin typeface="Dosis SemiBold" pitchFamily="2" charset="0"/>
              </a:rPr>
              <a:t>Lecture offerte</a:t>
            </a:r>
            <a:endParaRPr kumimoji="0" lang="fr-FR" sz="12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
        <p:nvSpPr>
          <p:cNvPr id="15" name="Organigramme : Terminateur 14">
            <a:extLst>
              <a:ext uri="{FF2B5EF4-FFF2-40B4-BE49-F238E27FC236}">
                <a16:creationId xmlns:a16="http://schemas.microsoft.com/office/drawing/2014/main" id="{8DA228D0-7657-8D64-0E1F-D94DDA2F7560}"/>
              </a:ext>
            </a:extLst>
          </p:cNvPr>
          <p:cNvSpPr/>
          <p:nvPr/>
        </p:nvSpPr>
        <p:spPr>
          <a:xfrm>
            <a:off x="4946587" y="4991583"/>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grpSp>
        <p:nvGrpSpPr>
          <p:cNvPr id="19" name="Groupe 18">
            <a:extLst>
              <a:ext uri="{FF2B5EF4-FFF2-40B4-BE49-F238E27FC236}">
                <a16:creationId xmlns:a16="http://schemas.microsoft.com/office/drawing/2014/main" id="{F8018BB3-AC7E-2C29-F121-217F17C61637}"/>
              </a:ext>
            </a:extLst>
          </p:cNvPr>
          <p:cNvGrpSpPr/>
          <p:nvPr/>
        </p:nvGrpSpPr>
        <p:grpSpPr>
          <a:xfrm>
            <a:off x="648000" y="1944000"/>
            <a:ext cx="3780000" cy="1332000"/>
            <a:chOff x="648000" y="1944000"/>
            <a:chExt cx="3780000" cy="1332000"/>
          </a:xfrm>
        </p:grpSpPr>
        <p:sp>
          <p:nvSpPr>
            <p:cNvPr id="21" name="Rectangle : coins arrondis 20">
              <a:extLst>
                <a:ext uri="{FF2B5EF4-FFF2-40B4-BE49-F238E27FC236}">
                  <a16:creationId xmlns:a16="http://schemas.microsoft.com/office/drawing/2014/main" id="{20C2EFDD-D49E-18CD-515B-E47512F24E59}"/>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rganigramme : Terminateur 21">
              <a:extLst>
                <a:ext uri="{FF2B5EF4-FFF2-40B4-BE49-F238E27FC236}">
                  <a16:creationId xmlns:a16="http://schemas.microsoft.com/office/drawing/2014/main" id="{5B92482C-FCDB-5589-C99C-ACF2230446F3}"/>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5" name="Espace réservé du texte 5">
              <a:extLst>
                <a:ext uri="{FF2B5EF4-FFF2-40B4-BE49-F238E27FC236}">
                  <a16:creationId xmlns:a16="http://schemas.microsoft.com/office/drawing/2014/main" id="{780EA24D-55FD-E206-F151-A747F6C6558D}"/>
                </a:ext>
              </a:extLst>
            </p:cNvPr>
            <p:cNvSpPr txBox="1">
              <a:spLocks/>
            </p:cNvSpPr>
            <p:nvPr/>
          </p:nvSpPr>
          <p:spPr>
            <a:xfrm>
              <a:off x="864000" y="2381614"/>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Présentation du vocabulaire </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Exploitation du 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 sur livret</a:t>
              </a:r>
            </a:p>
          </p:txBody>
        </p:sp>
      </p:grpSp>
    </p:spTree>
    <p:extLst>
      <p:ext uri="{BB962C8B-B14F-4D97-AF65-F5344CB8AC3E}">
        <p14:creationId xmlns:p14="http://schemas.microsoft.com/office/powerpoint/2010/main" val="4228070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EC6E-D1C1-BF6E-5268-6A94DAA263B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F8BA6E4-2622-3699-410A-E8992F5C8F45}"/>
              </a:ext>
            </a:extLst>
          </p:cNvPr>
          <p:cNvPicPr>
            <a:picLocks noChangeAspect="1"/>
          </p:cNvPicPr>
          <p:nvPr/>
        </p:nvPicPr>
        <p:blipFill>
          <a:blip r:embed="rId2"/>
          <a:srcRect l="1542" t="8381" r="3284" b="18195"/>
          <a:stretch>
            <a:fillRect/>
          </a:stretch>
        </p:blipFill>
        <p:spPr>
          <a:xfrm>
            <a:off x="1371564" y="2400072"/>
            <a:ext cx="6290145" cy="155982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243C22EC-9EA2-3AFD-D199-6C24A8C12843}"/>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60" r="-7560"/>
          <a:stretch>
            <a:fillRect/>
          </a:stretch>
        </p:blipFill>
        <p:spPr/>
      </p:pic>
      <p:sp>
        <p:nvSpPr>
          <p:cNvPr id="8" name="Espace réservé du texte 4">
            <a:extLst>
              <a:ext uri="{FF2B5EF4-FFF2-40B4-BE49-F238E27FC236}">
                <a16:creationId xmlns:a16="http://schemas.microsoft.com/office/drawing/2014/main" id="{D93409DE-34D5-7219-782F-93AD7CE6A999}"/>
              </a:ext>
            </a:extLst>
          </p:cNvPr>
          <p:cNvSpPr txBox="1">
            <a:spLocks/>
          </p:cNvSpPr>
          <p:nvPr/>
        </p:nvSpPr>
        <p:spPr>
          <a:xfrm>
            <a:off x="2272851" y="3013480"/>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Écrire </a:t>
            </a:r>
            <a:r>
              <a:rPr lang="fr-FR" dirty="0">
                <a:solidFill>
                  <a:srgbClr val="565F88"/>
                </a:solidFill>
              </a:rPr>
              <a:t>un paragraphe</a:t>
            </a: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rPr>
              <a:t>Répondre à des questions en rafales. </a:t>
            </a:r>
          </a:p>
        </p:txBody>
      </p:sp>
      <p:sp>
        <p:nvSpPr>
          <p:cNvPr id="9" name="Espace réservé du texte 2">
            <a:extLst>
              <a:ext uri="{FF2B5EF4-FFF2-40B4-BE49-F238E27FC236}">
                <a16:creationId xmlns:a16="http://schemas.microsoft.com/office/drawing/2014/main" id="{DEFACC03-860C-9984-9815-3F76CAB91FD7}"/>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Histoire :</a:t>
            </a:r>
            <a:r>
              <a:rPr lang="fr-FR" dirty="0">
                <a:solidFill>
                  <a:prstClr val="white">
                    <a:lumMod val="65000"/>
                  </a:prstClr>
                </a:solidFill>
              </a:rPr>
              <a:t> La mission verte</a:t>
            </a: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a:t>
            </a:r>
          </a:p>
        </p:txBody>
      </p:sp>
      <p:pic>
        <p:nvPicPr>
          <p:cNvPr id="6" name="Espace réservé pour une image  12" descr="Une image contenant horloge, cercle, symbole, logo&#10;&#10;Le contenu généré par l’IA peut être incorrect.">
            <a:extLst>
              <a:ext uri="{FF2B5EF4-FFF2-40B4-BE49-F238E27FC236}">
                <a16:creationId xmlns:a16="http://schemas.microsoft.com/office/drawing/2014/main" id="{213D2324-B25C-C203-3683-F0E34C67AE8A}"/>
              </a:ext>
            </a:extLst>
          </p:cNvPr>
          <p:cNvPicPr>
            <a:picLocks noChangeAspect="1"/>
          </p:cNvPicPr>
          <p:nvPr/>
        </p:nvPicPr>
        <p:blipFill rotWithShape="1">
          <a:blip r:embed="rId4">
            <a:extLst>
              <a:ext uri="{28A0092B-C50C-407E-A947-70E740481C1C}">
                <a14:useLocalDpi xmlns:a14="http://schemas.microsoft.com/office/drawing/2010/main" val="0"/>
              </a:ext>
            </a:extLst>
          </a:blip>
          <a:srcRect l="-7526" r="-7526"/>
          <a:stretch>
            <a:fillRect/>
          </a:stretch>
        </p:blipFill>
        <p:spPr>
          <a:xfrm>
            <a:off x="7249369" y="2358099"/>
            <a:ext cx="540000" cy="540000"/>
          </a:xfrm>
          <a:prstGeom prst="rect">
            <a:avLst/>
          </a:prstGeom>
          <a:noFill/>
        </p:spPr>
      </p:pic>
      <p:sp>
        <p:nvSpPr>
          <p:cNvPr id="4" name="ZoneTexte 3">
            <a:extLst>
              <a:ext uri="{FF2B5EF4-FFF2-40B4-BE49-F238E27FC236}">
                <a16:creationId xmlns:a16="http://schemas.microsoft.com/office/drawing/2014/main" id="{C44F1F40-7A98-66AE-6289-6227E952D07D}"/>
              </a:ext>
            </a:extLst>
          </p:cNvPr>
          <p:cNvSpPr txBox="1"/>
          <p:nvPr/>
        </p:nvSpPr>
        <p:spPr>
          <a:xfrm>
            <a:off x="2192890" y="2515185"/>
            <a:ext cx="10534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Révision</a:t>
            </a:r>
          </a:p>
        </p:txBody>
      </p:sp>
      <p:sp>
        <p:nvSpPr>
          <p:cNvPr id="7" name="Titre 8">
            <a:extLst>
              <a:ext uri="{FF2B5EF4-FFF2-40B4-BE49-F238E27FC236}">
                <a16:creationId xmlns:a16="http://schemas.microsoft.com/office/drawing/2014/main" id="{414FA7BF-2D56-D1EE-6935-F8BA50608CC4}"/>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10" name="Groupe 9">
            <a:extLst>
              <a:ext uri="{FF2B5EF4-FFF2-40B4-BE49-F238E27FC236}">
                <a16:creationId xmlns:a16="http://schemas.microsoft.com/office/drawing/2014/main" id="{E882059B-64E2-F8C6-22C9-66CB5FC376E6}"/>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5F9DF72F-2C3C-3A7E-1A2E-DF74BD04D721}"/>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9409FF-B48F-67E2-4880-C215FF64F23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itre 53">
              <a:extLst>
                <a:ext uri="{FF2B5EF4-FFF2-40B4-BE49-F238E27FC236}">
                  <a16:creationId xmlns:a16="http://schemas.microsoft.com/office/drawing/2014/main" id="{EC957C89-8083-0DDA-22FB-C25C5943F969}"/>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2350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586386"/>
            <a:ext cx="6801287" cy="2524629"/>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08641" y="1490183"/>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564352" y="2725316"/>
            <a:ext cx="5330719" cy="224676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Reconnaitre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les mots de vocabulaire.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un texte.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Ecrire</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 un paragraphe.</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Répondre spontanément </a:t>
            </a:r>
            <a:r>
              <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rPr>
              <a:t>à des questions sur le contenu de la semaine. </a:t>
            </a:r>
          </a:p>
        </p:txBody>
      </p:sp>
      <p:sp>
        <p:nvSpPr>
          <p:cNvPr id="32" name="ZoneTexte 31">
            <a:extLst>
              <a:ext uri="{FF2B5EF4-FFF2-40B4-BE49-F238E27FC236}">
                <a16:creationId xmlns:a16="http://schemas.microsoft.com/office/drawing/2014/main" id="{18C8C5DC-7BDC-A408-9DE6-5E9ECC078095}"/>
              </a:ext>
            </a:extLst>
          </p:cNvPr>
          <p:cNvSpPr txBox="1"/>
          <p:nvPr/>
        </p:nvSpPr>
        <p:spPr>
          <a:xfrm>
            <a:off x="1564352" y="5376221"/>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454617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solidFill>
                  <a:schemeClr val="tx1">
                    <a:lumMod val="65000"/>
                    <a:lumOff val="35000"/>
                  </a:schemeClr>
                </a:solidFill>
              </a:rPr>
              <a:t>Bonjour les enfants. Aujourd’hui, nous allons réviser les leçons de la semaine qui s’achève.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Le médecin – L’infirmière – La pharmacienne – L’opticienne – Des médicaments – L’hôpital. </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6CC8378A-5C3F-173B-1DAD-1AAB048D0915}"/>
              </a:ext>
            </a:extLst>
          </p:cNvPr>
          <p:cNvSpPr>
            <a:spLocks noGrp="1"/>
          </p:cNvSpPr>
          <p:nvPr>
            <p:ph type="body" sz="quarter" idx="11"/>
          </p:nvPr>
        </p:nvSpPr>
        <p:spPr>
          <a:xfrm>
            <a:off x="1125126" y="3433141"/>
            <a:ext cx="1682818" cy="342703"/>
          </a:xfrm>
        </p:spPr>
        <p:txBody>
          <a:bodyPr/>
          <a:lstStyle/>
          <a:p>
            <a:r>
              <a:rPr lang="fr-FR" dirty="0">
                <a:solidFill>
                  <a:srgbClr val="0070C0"/>
                </a:solidFill>
                <a:latin typeface="Dosis SemiBold" pitchFamily="2" charset="0"/>
              </a:rPr>
              <a:t>Le</a:t>
            </a:r>
            <a:r>
              <a:rPr lang="fr-MA" dirty="0">
                <a:solidFill>
                  <a:srgbClr val="424D7B"/>
                </a:solidFill>
                <a:latin typeface="Dosis SemiBold" pitchFamily="2" charset="0"/>
              </a:rPr>
              <a:t> médecin</a:t>
            </a:r>
          </a:p>
        </p:txBody>
      </p:sp>
      <p:sp>
        <p:nvSpPr>
          <p:cNvPr id="9" name="Espace réservé du texte 8">
            <a:extLst>
              <a:ext uri="{FF2B5EF4-FFF2-40B4-BE49-F238E27FC236}">
                <a16:creationId xmlns:a16="http://schemas.microsoft.com/office/drawing/2014/main" id="{F552E9BF-2977-70AC-509E-4E8DA4A8055A}"/>
              </a:ext>
            </a:extLst>
          </p:cNvPr>
          <p:cNvSpPr>
            <a:spLocks noGrp="1"/>
          </p:cNvSpPr>
          <p:nvPr>
            <p:ph type="body" sz="quarter" idx="23"/>
          </p:nvPr>
        </p:nvSpPr>
        <p:spPr>
          <a:xfrm>
            <a:off x="3678939" y="3433141"/>
            <a:ext cx="1800000" cy="342703"/>
          </a:xfrm>
        </p:spPr>
        <p:txBody>
          <a:bodyPr/>
          <a:lstStyle/>
          <a:p>
            <a:r>
              <a:rPr lang="fr-FR" dirty="0">
                <a:solidFill>
                  <a:srgbClr val="424D7B"/>
                </a:solidFill>
                <a:latin typeface="Dosis SemiBold" pitchFamily="2" charset="0"/>
              </a:rPr>
              <a:t>L’</a:t>
            </a:r>
            <a:r>
              <a:rPr lang="fr-MA" dirty="0">
                <a:solidFill>
                  <a:srgbClr val="424D7B"/>
                </a:solidFill>
                <a:latin typeface="Dosis SemiBold" pitchFamily="2" charset="0"/>
              </a:rPr>
              <a:t>infirmière </a:t>
            </a:r>
          </a:p>
        </p:txBody>
      </p:sp>
      <p:sp>
        <p:nvSpPr>
          <p:cNvPr id="11" name="Espace réservé du texte 10">
            <a:extLst>
              <a:ext uri="{FF2B5EF4-FFF2-40B4-BE49-F238E27FC236}">
                <a16:creationId xmlns:a16="http://schemas.microsoft.com/office/drawing/2014/main" id="{9D6102A7-6F8A-0554-FADD-DC32B569C6FF}"/>
              </a:ext>
            </a:extLst>
          </p:cNvPr>
          <p:cNvSpPr>
            <a:spLocks noGrp="1"/>
          </p:cNvSpPr>
          <p:nvPr>
            <p:ph type="body" sz="quarter" idx="24"/>
          </p:nvPr>
        </p:nvSpPr>
        <p:spPr>
          <a:xfrm>
            <a:off x="5888181" y="3207826"/>
            <a:ext cx="2605317" cy="784359"/>
          </a:xfrm>
        </p:spPr>
        <p:txBody>
          <a:bodyPr/>
          <a:lstStyle/>
          <a:p>
            <a:r>
              <a:rPr lang="fr-FR" dirty="0">
                <a:solidFill>
                  <a:srgbClr val="0070C0"/>
                </a:solidFill>
                <a:latin typeface="Dosis SemiBold" pitchFamily="2" charset="0"/>
              </a:rPr>
              <a:t>La</a:t>
            </a:r>
            <a:r>
              <a:rPr lang="fr-MA" dirty="0">
                <a:solidFill>
                  <a:srgbClr val="424D7B"/>
                </a:solidFill>
                <a:latin typeface="Dosis SemiBold" pitchFamily="2" charset="0"/>
              </a:rPr>
              <a:t> pharmacienne</a:t>
            </a:r>
          </a:p>
        </p:txBody>
      </p:sp>
      <p:sp>
        <p:nvSpPr>
          <p:cNvPr id="15" name="Espace réservé du texte 14">
            <a:extLst>
              <a:ext uri="{FF2B5EF4-FFF2-40B4-BE49-F238E27FC236}">
                <a16:creationId xmlns:a16="http://schemas.microsoft.com/office/drawing/2014/main" id="{6BDB094B-1AA5-0CC2-FC78-655EF1DF39F9}"/>
              </a:ext>
            </a:extLst>
          </p:cNvPr>
          <p:cNvSpPr>
            <a:spLocks noGrp="1"/>
          </p:cNvSpPr>
          <p:nvPr>
            <p:ph type="body" sz="quarter" idx="25"/>
          </p:nvPr>
        </p:nvSpPr>
        <p:spPr>
          <a:xfrm>
            <a:off x="1155615" y="5787239"/>
            <a:ext cx="1800000" cy="360000"/>
          </a:xfrm>
        </p:spPr>
        <p:txBody>
          <a:bodyPr/>
          <a:lstStyle/>
          <a:p>
            <a:r>
              <a:rPr lang="fr-MA" dirty="0">
                <a:solidFill>
                  <a:srgbClr val="424D7B"/>
                </a:solidFill>
                <a:latin typeface="Dosis SemiBold" pitchFamily="2" charset="0"/>
              </a:rPr>
              <a:t>L’opticienne</a:t>
            </a:r>
          </a:p>
        </p:txBody>
      </p:sp>
      <p:pic>
        <p:nvPicPr>
          <p:cNvPr id="5" name="Image 4">
            <a:extLst>
              <a:ext uri="{FF2B5EF4-FFF2-40B4-BE49-F238E27FC236}">
                <a16:creationId xmlns:a16="http://schemas.microsoft.com/office/drawing/2014/main" id="{CB65B55C-E8D1-0A7E-19A4-3BD62A6438E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F9A284D6-4390-4550-940F-995C1043E98F}"/>
              </a:ext>
            </a:extLst>
          </p:cNvPr>
          <p:cNvSpPr txBox="1">
            <a:spLocks/>
          </p:cNvSpPr>
          <p:nvPr/>
        </p:nvSpPr>
        <p:spPr>
          <a:xfrm>
            <a:off x="3562285" y="5661239"/>
            <a:ext cx="2409026"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lang="fr-FR" dirty="0">
                <a:solidFill>
                  <a:srgbClr val="424D7B"/>
                </a:solidFill>
                <a:latin typeface="Dosis SemiBold" pitchFamily="2" charset="0"/>
              </a:rPr>
              <a:t>Des m</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édicaments</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C10CC2F9-F9DD-DB1A-9583-2FF10A6A9530}"/>
              </a:ext>
            </a:extLst>
          </p:cNvPr>
          <p:cNvSpPr txBox="1"/>
          <p:nvPr/>
        </p:nvSpPr>
        <p:spPr>
          <a:xfrm>
            <a:off x="6721978" y="5736406"/>
            <a:ext cx="1535331" cy="424732"/>
          </a:xfrm>
          <a:prstGeom prst="rect">
            <a:avLst/>
          </a:prstGeom>
          <a:noFill/>
        </p:spPr>
        <p:txBody>
          <a:bodyPr wrap="square">
            <a:spAutoFit/>
          </a:bodyPr>
          <a:lstStyle/>
          <a:p>
            <a:pPr marR="0" lvl="0" algn="ctr" defTabSz="514337" fontAlgn="auto">
              <a:lnSpc>
                <a:spcPct val="90000"/>
              </a:lnSpc>
              <a:spcBef>
                <a:spcPts val="563"/>
              </a:spcBef>
              <a:spcAft>
                <a:spcPts val="0"/>
              </a:spcAft>
              <a:buClrTx/>
              <a:buSzTx/>
              <a:tabLst/>
              <a:defRPr/>
            </a:pPr>
            <a:r>
              <a:rPr lang="fr-FR" sz="2400" b="1" dirty="0">
                <a:ln w="0"/>
                <a:solidFill>
                  <a:srgbClr val="424D7B"/>
                </a:solidFill>
                <a:latin typeface="Dosis SemiBold" pitchFamily="2" charset="0"/>
              </a:rPr>
              <a:t>L’hôpital</a:t>
            </a:r>
            <a:endParaRPr lang="fr-MA" sz="2400" b="1" dirty="0">
              <a:ln w="0"/>
              <a:solidFill>
                <a:srgbClr val="424D7B"/>
              </a:solidFill>
              <a:latin typeface="Dosis SemiBold" pitchFamily="2" charset="0"/>
            </a:endParaRPr>
          </a:p>
        </p:txBody>
      </p:sp>
      <p:pic>
        <p:nvPicPr>
          <p:cNvPr id="3" name="Image 2" descr="Une image contenant dessin humoristique, intérieur, mur, meubles&#10;&#10;Le contenu généré par l’IA peut être incorrect.">
            <a:extLst>
              <a:ext uri="{FF2B5EF4-FFF2-40B4-BE49-F238E27FC236}">
                <a16:creationId xmlns:a16="http://schemas.microsoft.com/office/drawing/2014/main" id="{84BC31B7-FA44-5635-530C-03D32E503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264" y="1980207"/>
            <a:ext cx="1351431" cy="1351431"/>
          </a:xfrm>
          <a:prstGeom prst="rect">
            <a:avLst/>
          </a:prstGeom>
        </p:spPr>
      </p:pic>
      <p:pic>
        <p:nvPicPr>
          <p:cNvPr id="6" name="Image 5" descr="Une image contenant dessin humoristique, habits, meubles, intérieur&#10;&#10;Le contenu généré par l’IA peut être incorrect.">
            <a:extLst>
              <a:ext uri="{FF2B5EF4-FFF2-40B4-BE49-F238E27FC236}">
                <a16:creationId xmlns:a16="http://schemas.microsoft.com/office/drawing/2014/main" id="{CFF91C6F-19F6-4345-F7FE-777CDEF59A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3223" y="1953603"/>
            <a:ext cx="1351431" cy="1351431"/>
          </a:xfrm>
          <a:prstGeom prst="rect">
            <a:avLst/>
          </a:prstGeom>
        </p:spPr>
      </p:pic>
      <p:pic>
        <p:nvPicPr>
          <p:cNvPr id="10" name="Image 9" descr="Une image contenant ordinateur, intérieur, bureau, Visage humain&#10;&#10;Le contenu généré par l’IA peut être incorrect.">
            <a:extLst>
              <a:ext uri="{FF2B5EF4-FFF2-40B4-BE49-F238E27FC236}">
                <a16:creationId xmlns:a16="http://schemas.microsoft.com/office/drawing/2014/main" id="{4A0EC0E6-4DC1-FEE1-D6C5-9705E68453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5123" y="1953602"/>
            <a:ext cx="1351432" cy="1351432"/>
          </a:xfrm>
          <a:prstGeom prst="rect">
            <a:avLst/>
          </a:prstGeom>
        </p:spPr>
      </p:pic>
      <p:pic>
        <p:nvPicPr>
          <p:cNvPr id="14" name="Image 13" descr="Une image contenant mur, dessin humoristique, habits, meubles&#10;&#10;Le contenu généré par l’IA peut être incorrect.">
            <a:extLst>
              <a:ext uri="{FF2B5EF4-FFF2-40B4-BE49-F238E27FC236}">
                <a16:creationId xmlns:a16="http://schemas.microsoft.com/office/drawing/2014/main" id="{1C92F527-FD0D-B83C-B5FE-D93073F45B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0834" y="4238863"/>
            <a:ext cx="1386301" cy="1386301"/>
          </a:xfrm>
          <a:prstGeom prst="rect">
            <a:avLst/>
          </a:prstGeom>
        </p:spPr>
      </p:pic>
      <p:pic>
        <p:nvPicPr>
          <p:cNvPr id="17" name="Image 16" descr="Une image contenant table, intérieur, mur, bouteille&#10;&#10;Le contenu généré par l’IA peut être incorrect.">
            <a:extLst>
              <a:ext uri="{FF2B5EF4-FFF2-40B4-BE49-F238E27FC236}">
                <a16:creationId xmlns:a16="http://schemas.microsoft.com/office/drawing/2014/main" id="{22D06BFD-F30A-1B8B-B5B9-F588D8C21B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5704" y="4246060"/>
            <a:ext cx="1275928" cy="1275928"/>
          </a:xfrm>
          <a:prstGeom prst="rect">
            <a:avLst/>
          </a:prstGeom>
        </p:spPr>
      </p:pic>
      <p:pic>
        <p:nvPicPr>
          <p:cNvPr id="19" name="Image 18" descr="Une image contenant ciel, arbre, plante, bâtiment&#10;&#10;Le contenu généré par l’IA peut être incorrect.">
            <a:extLst>
              <a:ext uri="{FF2B5EF4-FFF2-40B4-BE49-F238E27FC236}">
                <a16:creationId xmlns:a16="http://schemas.microsoft.com/office/drawing/2014/main" id="{04331F97-295B-D556-C5EF-63E0E8A45E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12469" y="4245845"/>
            <a:ext cx="1640478" cy="1275928"/>
          </a:xfrm>
          <a:prstGeom prst="rect">
            <a:avLst/>
          </a:prstGeom>
        </p:spPr>
      </p:pic>
    </p:spTree>
    <p:extLst>
      <p:ext uri="{BB962C8B-B14F-4D97-AF65-F5344CB8AC3E}">
        <p14:creationId xmlns:p14="http://schemas.microsoft.com/office/powerpoint/2010/main" val="20732440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C543-A8AD-F22B-8B6B-B51B341583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BEB464-C067-173B-597A-9C09C148642C}"/>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a:t>
            </a:r>
            <a:r>
              <a:rPr lang="fr-FR" dirty="0">
                <a:latin typeface="Dosis" pitchFamily="2" charset="0"/>
              </a:rPr>
              <a:t> </a:t>
            </a:r>
            <a:r>
              <a:rPr lang="fr-FR" dirty="0">
                <a:solidFill>
                  <a:schemeClr val="tx1">
                    <a:lumMod val="65000"/>
                    <a:lumOff val="35000"/>
                  </a:schemeClr>
                </a:solidFill>
              </a:rPr>
              <a:t>La pharmacie – Des lunettes – Une clinique – Un laboratoire – Une ordonnance – Une technicienne de laboratoire.</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0CBC92BB-9599-0F10-7678-6D87B58DEF20}"/>
              </a:ext>
            </a:extLst>
          </p:cNvPr>
          <p:cNvSpPr>
            <a:spLocks noGrp="1"/>
          </p:cNvSpPr>
          <p:nvPr>
            <p:ph type="body" sz="quarter" idx="11"/>
          </p:nvPr>
        </p:nvSpPr>
        <p:spPr>
          <a:xfrm>
            <a:off x="843638" y="3368117"/>
            <a:ext cx="2101028" cy="342703"/>
          </a:xfrm>
        </p:spPr>
        <p:txBody>
          <a:bodyPr/>
          <a:lstStyle/>
          <a:p>
            <a:r>
              <a:rPr lang="fr-MA" dirty="0">
                <a:solidFill>
                  <a:srgbClr val="C42677"/>
                </a:solidFill>
                <a:latin typeface="Dosis SemiBold" pitchFamily="2" charset="0"/>
              </a:rPr>
              <a:t>La</a:t>
            </a:r>
            <a:r>
              <a:rPr lang="fr-MA" dirty="0">
                <a:solidFill>
                  <a:srgbClr val="424D7B"/>
                </a:solidFill>
                <a:latin typeface="Dosis SemiBold" pitchFamily="2" charset="0"/>
              </a:rPr>
              <a:t> pharmacie</a:t>
            </a:r>
          </a:p>
        </p:txBody>
      </p:sp>
      <p:sp>
        <p:nvSpPr>
          <p:cNvPr id="9" name="Espace réservé du texte 8">
            <a:extLst>
              <a:ext uri="{FF2B5EF4-FFF2-40B4-BE49-F238E27FC236}">
                <a16:creationId xmlns:a16="http://schemas.microsoft.com/office/drawing/2014/main" id="{BFC38AF6-9462-4195-7CA4-16A74095F1DD}"/>
              </a:ext>
            </a:extLst>
          </p:cNvPr>
          <p:cNvSpPr>
            <a:spLocks noGrp="1"/>
          </p:cNvSpPr>
          <p:nvPr>
            <p:ph type="body" sz="quarter" idx="23"/>
          </p:nvPr>
        </p:nvSpPr>
        <p:spPr>
          <a:xfrm>
            <a:off x="3864214" y="3395570"/>
            <a:ext cx="1800000" cy="342703"/>
          </a:xfrm>
        </p:spPr>
        <p:txBody>
          <a:bodyPr/>
          <a:lstStyle/>
          <a:p>
            <a:r>
              <a:rPr lang="fr-FR" dirty="0">
                <a:solidFill>
                  <a:srgbClr val="424D7B"/>
                </a:solidFill>
                <a:latin typeface="Dosis SemiBold" pitchFamily="2" charset="0"/>
              </a:rPr>
              <a:t>Des</a:t>
            </a:r>
            <a:r>
              <a:rPr lang="fr-MA" dirty="0">
                <a:solidFill>
                  <a:srgbClr val="424D7B"/>
                </a:solidFill>
                <a:latin typeface="Dosis SemiBold" pitchFamily="2" charset="0"/>
              </a:rPr>
              <a:t> lunettes</a:t>
            </a:r>
          </a:p>
        </p:txBody>
      </p:sp>
      <p:sp>
        <p:nvSpPr>
          <p:cNvPr id="11" name="Espace réservé du texte 10">
            <a:extLst>
              <a:ext uri="{FF2B5EF4-FFF2-40B4-BE49-F238E27FC236}">
                <a16:creationId xmlns:a16="http://schemas.microsoft.com/office/drawing/2014/main" id="{D12BF1FC-F46F-4ED2-5183-016B2FB6243E}"/>
              </a:ext>
            </a:extLst>
          </p:cNvPr>
          <p:cNvSpPr>
            <a:spLocks noGrp="1"/>
          </p:cNvSpPr>
          <p:nvPr>
            <p:ph type="body" sz="quarter" idx="24"/>
          </p:nvPr>
        </p:nvSpPr>
        <p:spPr>
          <a:xfrm>
            <a:off x="6204120" y="3297785"/>
            <a:ext cx="2437764" cy="612000"/>
          </a:xfrm>
        </p:spPr>
        <p:txBody>
          <a:bodyPr/>
          <a:lstStyle/>
          <a:p>
            <a:r>
              <a:rPr lang="fr-MA" dirty="0">
                <a:solidFill>
                  <a:srgbClr val="C42677"/>
                </a:solidFill>
                <a:latin typeface="Dosis SemiBold" pitchFamily="2" charset="0"/>
              </a:rPr>
              <a:t>Une</a:t>
            </a:r>
            <a:r>
              <a:rPr lang="fr-MA" dirty="0">
                <a:solidFill>
                  <a:srgbClr val="424D7B"/>
                </a:solidFill>
                <a:latin typeface="Dosis SemiBold" pitchFamily="2" charset="0"/>
              </a:rPr>
              <a:t> clinique</a:t>
            </a:r>
          </a:p>
        </p:txBody>
      </p:sp>
      <p:sp>
        <p:nvSpPr>
          <p:cNvPr id="15" name="Espace réservé du texte 14">
            <a:extLst>
              <a:ext uri="{FF2B5EF4-FFF2-40B4-BE49-F238E27FC236}">
                <a16:creationId xmlns:a16="http://schemas.microsoft.com/office/drawing/2014/main" id="{35F12D89-735C-1940-2210-15F2F6018D1F}"/>
              </a:ext>
            </a:extLst>
          </p:cNvPr>
          <p:cNvSpPr>
            <a:spLocks noGrp="1"/>
          </p:cNvSpPr>
          <p:nvPr>
            <p:ph type="body" sz="quarter" idx="25"/>
          </p:nvPr>
        </p:nvSpPr>
        <p:spPr>
          <a:xfrm>
            <a:off x="870327" y="5688203"/>
            <a:ext cx="2101028" cy="360000"/>
          </a:xfrm>
        </p:spPr>
        <p:txBody>
          <a:bodyPr/>
          <a:lstStyle/>
          <a:p>
            <a:r>
              <a:rPr lang="fr-FR" dirty="0">
                <a:solidFill>
                  <a:srgbClr val="0070C0"/>
                </a:solidFill>
                <a:latin typeface="Dosis SemiBold" pitchFamily="2" charset="0"/>
              </a:rPr>
              <a:t>Un</a:t>
            </a:r>
            <a:r>
              <a:rPr lang="fr-MA" dirty="0">
                <a:solidFill>
                  <a:srgbClr val="424D7B"/>
                </a:solidFill>
                <a:latin typeface="Dosis SemiBold" pitchFamily="2" charset="0"/>
              </a:rPr>
              <a:t> laboratoire</a:t>
            </a:r>
          </a:p>
        </p:txBody>
      </p:sp>
      <p:pic>
        <p:nvPicPr>
          <p:cNvPr id="5" name="Image 4">
            <a:extLst>
              <a:ext uri="{FF2B5EF4-FFF2-40B4-BE49-F238E27FC236}">
                <a16:creationId xmlns:a16="http://schemas.microsoft.com/office/drawing/2014/main" id="{9BF92271-A8D7-C644-C221-1986F794336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C10C358D-A8DA-FE77-57C5-F213E729C162}"/>
              </a:ext>
            </a:extLst>
          </p:cNvPr>
          <p:cNvSpPr txBox="1">
            <a:spLocks/>
          </p:cNvSpPr>
          <p:nvPr/>
        </p:nvSpPr>
        <p:spPr>
          <a:xfrm>
            <a:off x="3675962" y="5535011"/>
            <a:ext cx="2357461" cy="612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C42677"/>
                </a:solidFill>
                <a:effectLst/>
                <a:uLnTx/>
                <a:uFillTx/>
                <a:latin typeface="Dosis SemiBold" pitchFamily="2" charset="0"/>
                <a:ea typeface="+mn-ea"/>
                <a:cs typeface="+mn-cs"/>
              </a:rPr>
              <a:t>Une</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ordonnance</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sp>
        <p:nvSpPr>
          <p:cNvPr id="4" name="ZoneTexte 3">
            <a:extLst>
              <a:ext uri="{FF2B5EF4-FFF2-40B4-BE49-F238E27FC236}">
                <a16:creationId xmlns:a16="http://schemas.microsoft.com/office/drawing/2014/main" id="{15217EBF-6612-BA8D-761A-9A948D453F57}"/>
              </a:ext>
            </a:extLst>
          </p:cNvPr>
          <p:cNvSpPr txBox="1"/>
          <p:nvPr/>
        </p:nvSpPr>
        <p:spPr>
          <a:xfrm>
            <a:off x="6272382" y="5665093"/>
            <a:ext cx="2437764"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2400" b="0" i="0" u="none" strike="noStrike" kern="1200" cap="none" spc="0" normalizeH="0" baseline="0" noProof="0" dirty="0">
                <a:ln>
                  <a:noFill/>
                </a:ln>
                <a:solidFill>
                  <a:srgbClr val="C42677"/>
                </a:solidFill>
                <a:effectLst/>
                <a:uLnTx/>
                <a:uFillTx/>
                <a:latin typeface="Dosis SemiBold" pitchFamily="2" charset="0"/>
                <a:ea typeface="+mn-ea"/>
                <a:cs typeface="+mn-cs"/>
              </a:rPr>
              <a:t>Une</a:t>
            </a: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 </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technicienne de laboratoire</a:t>
            </a:r>
            <a:endParaRPr kumimoji="0" lang="fr-MA" sz="2400" b="1" i="0" u="none" strike="noStrike" kern="1200" cap="none" spc="0" normalizeH="0" baseline="0" noProof="0" dirty="0">
              <a:ln w="0"/>
              <a:solidFill>
                <a:srgbClr val="424D7B"/>
              </a:solidFill>
              <a:effectLst/>
              <a:uLnTx/>
              <a:uFillTx/>
              <a:latin typeface="Dosis SemiBold" pitchFamily="2" charset="0"/>
              <a:ea typeface="+mn-ea"/>
              <a:cs typeface="+mn-cs"/>
            </a:endParaRPr>
          </a:p>
        </p:txBody>
      </p:sp>
      <p:pic>
        <p:nvPicPr>
          <p:cNvPr id="3" name="Image 2" descr="Une image contenant ciel, capture d’écran, plante&#10;&#10;Le contenu généré par l’IA peut être incorrect.">
            <a:extLst>
              <a:ext uri="{FF2B5EF4-FFF2-40B4-BE49-F238E27FC236}">
                <a16:creationId xmlns:a16="http://schemas.microsoft.com/office/drawing/2014/main" id="{F71F6D94-BFFA-C892-DE43-5B1345EF6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912" y="1866335"/>
            <a:ext cx="1640479" cy="1275928"/>
          </a:xfrm>
          <a:prstGeom prst="rect">
            <a:avLst/>
          </a:prstGeom>
        </p:spPr>
      </p:pic>
      <p:pic>
        <p:nvPicPr>
          <p:cNvPr id="8" name="Image 7" descr="Une image contenant lunettes, spectacles, accessoire, lunettes de soleil&#10;&#10;Le contenu généré par l’IA peut être incorrect.">
            <a:extLst>
              <a:ext uri="{FF2B5EF4-FFF2-40B4-BE49-F238E27FC236}">
                <a16:creationId xmlns:a16="http://schemas.microsoft.com/office/drawing/2014/main" id="{41ABE801-1E31-1A46-5933-A9E15F9BD0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7055" y="1866335"/>
            <a:ext cx="1366662" cy="1275928"/>
          </a:xfrm>
          <a:prstGeom prst="rect">
            <a:avLst/>
          </a:prstGeom>
        </p:spPr>
      </p:pic>
      <p:pic>
        <p:nvPicPr>
          <p:cNvPr id="10" name="Image 9" descr="Une image contenant mur, intérieur, décoration d’intérieur, meubles&#10;&#10;Le contenu généré par l’IA peut être incorrect.">
            <a:extLst>
              <a:ext uri="{FF2B5EF4-FFF2-40B4-BE49-F238E27FC236}">
                <a16:creationId xmlns:a16="http://schemas.microsoft.com/office/drawing/2014/main" id="{916B509F-8E00-1F1D-A870-D74888A5CC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8079" y="1830376"/>
            <a:ext cx="1409846" cy="1409846"/>
          </a:xfrm>
          <a:prstGeom prst="rect">
            <a:avLst/>
          </a:prstGeom>
        </p:spPr>
      </p:pic>
      <p:pic>
        <p:nvPicPr>
          <p:cNvPr id="12" name="Image 11" descr="Une image contenant intérieur, Cabinet, mur, Comptoir&#10;&#10;Le contenu généré par l’IA peut être incorrect.">
            <a:extLst>
              <a:ext uri="{FF2B5EF4-FFF2-40B4-BE49-F238E27FC236}">
                <a16:creationId xmlns:a16="http://schemas.microsoft.com/office/drawing/2014/main" id="{28A7B3E6-9D73-2F03-AD2A-5D5776F2C3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0686" y="4073514"/>
            <a:ext cx="1440310" cy="1440310"/>
          </a:xfrm>
          <a:prstGeom prst="rect">
            <a:avLst/>
          </a:prstGeom>
        </p:spPr>
      </p:pic>
      <p:pic>
        <p:nvPicPr>
          <p:cNvPr id="16" name="Image 15" descr="Une image contenant meubles, ordinateur, intérieur, habits&#10;&#10;Le contenu généré par l’IA peut être incorrect.">
            <a:extLst>
              <a:ext uri="{FF2B5EF4-FFF2-40B4-BE49-F238E27FC236}">
                <a16:creationId xmlns:a16="http://schemas.microsoft.com/office/drawing/2014/main" id="{F21E0DE3-CA5C-2981-F8B5-9B65977E68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20175" y="4073514"/>
            <a:ext cx="1488077" cy="1488077"/>
          </a:xfrm>
          <a:prstGeom prst="rect">
            <a:avLst/>
          </a:prstGeom>
        </p:spPr>
      </p:pic>
      <p:pic>
        <p:nvPicPr>
          <p:cNvPr id="17" name="Image 16" descr="Une image contenant intérieur, Équipement médical, habits, soins de santé&#10;&#10;Le contenu généré par l’IA peut être incorrect.">
            <a:extLst>
              <a:ext uri="{FF2B5EF4-FFF2-40B4-BE49-F238E27FC236}">
                <a16:creationId xmlns:a16="http://schemas.microsoft.com/office/drawing/2014/main" id="{33F82960-D4F4-5FB5-3D30-AB8E32603D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26301" y="4127798"/>
            <a:ext cx="1515787" cy="1515787"/>
          </a:xfrm>
          <a:prstGeom prst="rect">
            <a:avLst/>
          </a:prstGeom>
        </p:spPr>
      </p:pic>
    </p:spTree>
    <p:extLst>
      <p:ext uri="{BB962C8B-B14F-4D97-AF65-F5344CB8AC3E}">
        <p14:creationId xmlns:p14="http://schemas.microsoft.com/office/powerpoint/2010/main" val="40424827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828D6-4BF0-6515-C1B7-77D7911465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7DE896-4736-7EC2-5A24-59E12635C4D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Répétons ensemble : La vétérinaire – Soigner – Une fusée – Un astronaute – Explorer – Les planètes.</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CA0C4D9B-2359-3FCA-D242-2232DB49599E}"/>
              </a:ext>
            </a:extLst>
          </p:cNvPr>
          <p:cNvSpPr>
            <a:spLocks noGrp="1"/>
          </p:cNvSpPr>
          <p:nvPr>
            <p:ph type="body" sz="quarter" idx="11"/>
          </p:nvPr>
        </p:nvSpPr>
        <p:spPr>
          <a:xfrm>
            <a:off x="1448080" y="3499059"/>
            <a:ext cx="1951475" cy="360000"/>
          </a:xfrm>
        </p:spPr>
        <p:txBody>
          <a:bodyPr/>
          <a:lstStyle/>
          <a:p>
            <a:r>
              <a:rPr lang="fr-MA" dirty="0">
                <a:solidFill>
                  <a:srgbClr val="DE1C46"/>
                </a:solidFill>
                <a:latin typeface="Dosis SemiBold" pitchFamily="2" charset="0"/>
              </a:rPr>
              <a:t>La</a:t>
            </a:r>
            <a:r>
              <a:rPr lang="fr-MA" dirty="0">
                <a:latin typeface="Dosis SemiBold" pitchFamily="2" charset="0"/>
              </a:rPr>
              <a:t> vétérinaire</a:t>
            </a:r>
          </a:p>
        </p:txBody>
      </p:sp>
      <p:sp>
        <p:nvSpPr>
          <p:cNvPr id="11" name="Espace réservé du texte 10">
            <a:extLst>
              <a:ext uri="{FF2B5EF4-FFF2-40B4-BE49-F238E27FC236}">
                <a16:creationId xmlns:a16="http://schemas.microsoft.com/office/drawing/2014/main" id="{D2428019-A080-E5AA-3828-1D916ABF588D}"/>
              </a:ext>
            </a:extLst>
          </p:cNvPr>
          <p:cNvSpPr>
            <a:spLocks noGrp="1"/>
          </p:cNvSpPr>
          <p:nvPr>
            <p:ph type="body" sz="quarter" idx="24"/>
          </p:nvPr>
        </p:nvSpPr>
        <p:spPr>
          <a:xfrm>
            <a:off x="632909" y="5806526"/>
            <a:ext cx="3304173" cy="255293"/>
          </a:xfrm>
        </p:spPr>
        <p:txBody>
          <a:bodyPr/>
          <a:lstStyle/>
          <a:p>
            <a:r>
              <a:rPr lang="fr-FR" dirty="0">
                <a:solidFill>
                  <a:srgbClr val="0070C0"/>
                </a:solidFill>
                <a:latin typeface="Dosis SemiBold" pitchFamily="2" charset="0"/>
              </a:rPr>
              <a:t>Un</a:t>
            </a:r>
            <a:r>
              <a:rPr lang="fr-FR" dirty="0">
                <a:latin typeface="Dosis SemiBold" pitchFamily="2" charset="0"/>
              </a:rPr>
              <a:t> astronaute</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45D8F350-5B04-365D-B4EA-828F943FB1D3}"/>
              </a:ext>
            </a:extLst>
          </p:cNvPr>
          <p:cNvSpPr>
            <a:spLocks noGrp="1"/>
          </p:cNvSpPr>
          <p:nvPr>
            <p:ph type="body" sz="quarter" idx="25"/>
          </p:nvPr>
        </p:nvSpPr>
        <p:spPr>
          <a:xfrm>
            <a:off x="6055392" y="5752776"/>
            <a:ext cx="1800000" cy="360000"/>
          </a:xfrm>
        </p:spPr>
        <p:txBody>
          <a:bodyPr/>
          <a:lstStyle/>
          <a:p>
            <a:r>
              <a:rPr lang="fr-MA" dirty="0">
                <a:latin typeface="Dosis SemiBold" pitchFamily="2" charset="0"/>
              </a:rPr>
              <a:t>Les planètes </a:t>
            </a:r>
          </a:p>
        </p:txBody>
      </p:sp>
      <p:pic>
        <p:nvPicPr>
          <p:cNvPr id="5" name="Image 4">
            <a:extLst>
              <a:ext uri="{FF2B5EF4-FFF2-40B4-BE49-F238E27FC236}">
                <a16:creationId xmlns:a16="http://schemas.microsoft.com/office/drawing/2014/main" id="{3B67EB8E-5530-A444-983D-2CD9F351477F}"/>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E2D9EE52-8EE4-B98C-683E-152CAF1D04D6}"/>
              </a:ext>
            </a:extLst>
          </p:cNvPr>
          <p:cNvSpPr txBox="1">
            <a:spLocks/>
          </p:cNvSpPr>
          <p:nvPr/>
        </p:nvSpPr>
        <p:spPr>
          <a:xfrm>
            <a:off x="6169530" y="3499059"/>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29B5418A-DFA9-B32A-4D10-474C6A6BEF90}"/>
              </a:ext>
            </a:extLst>
          </p:cNvPr>
          <p:cNvSpPr txBox="1">
            <a:spLocks/>
          </p:cNvSpPr>
          <p:nvPr/>
        </p:nvSpPr>
        <p:spPr>
          <a:xfrm>
            <a:off x="3399556" y="3462976"/>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Soigner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9" name="Espace réservé du texte 6">
            <a:extLst>
              <a:ext uri="{FF2B5EF4-FFF2-40B4-BE49-F238E27FC236}">
                <a16:creationId xmlns:a16="http://schemas.microsoft.com/office/drawing/2014/main" id="{4004BD41-12D6-4762-D130-917D1CE14110}"/>
              </a:ext>
            </a:extLst>
          </p:cNvPr>
          <p:cNvSpPr txBox="1">
            <a:spLocks/>
          </p:cNvSpPr>
          <p:nvPr/>
        </p:nvSpPr>
        <p:spPr>
          <a:xfrm>
            <a:off x="3754064"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Explorer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3" name="Espace réservé du texte 14">
            <a:extLst>
              <a:ext uri="{FF2B5EF4-FFF2-40B4-BE49-F238E27FC236}">
                <a16:creationId xmlns:a16="http://schemas.microsoft.com/office/drawing/2014/main" id="{40C2B6E8-8F8F-2457-187C-193BF21FD153}"/>
              </a:ext>
            </a:extLst>
          </p:cNvPr>
          <p:cNvSpPr txBox="1">
            <a:spLocks/>
          </p:cNvSpPr>
          <p:nvPr/>
        </p:nvSpPr>
        <p:spPr>
          <a:xfrm>
            <a:off x="6113684" y="3499059"/>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DE1C46"/>
                </a:solidFill>
                <a:effectLst/>
                <a:uLnTx/>
                <a:uFillTx/>
                <a:latin typeface="Dosis SemiBold"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fusée</a:t>
            </a:r>
          </a:p>
        </p:txBody>
      </p:sp>
      <p:pic>
        <p:nvPicPr>
          <p:cNvPr id="4" name="Image 3">
            <a:extLst>
              <a:ext uri="{FF2B5EF4-FFF2-40B4-BE49-F238E27FC236}">
                <a16:creationId xmlns:a16="http://schemas.microsoft.com/office/drawing/2014/main" id="{541473D1-D45C-18C9-5EA6-AAF21E366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787" y="1979746"/>
            <a:ext cx="1386745" cy="1517109"/>
          </a:xfrm>
          <a:prstGeom prst="rect">
            <a:avLst/>
          </a:prstGeom>
        </p:spPr>
      </p:pic>
      <p:pic>
        <p:nvPicPr>
          <p:cNvPr id="6" name="Image 5">
            <a:extLst>
              <a:ext uri="{FF2B5EF4-FFF2-40B4-BE49-F238E27FC236}">
                <a16:creationId xmlns:a16="http://schemas.microsoft.com/office/drawing/2014/main" id="{31211461-E2D4-74D8-9362-04F80F5E00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245" y="4278798"/>
            <a:ext cx="1386747" cy="1517111"/>
          </a:xfrm>
          <a:prstGeom prst="rect">
            <a:avLst/>
          </a:prstGeom>
        </p:spPr>
      </p:pic>
      <p:pic>
        <p:nvPicPr>
          <p:cNvPr id="9" name="Image 8">
            <a:extLst>
              <a:ext uri="{FF2B5EF4-FFF2-40B4-BE49-F238E27FC236}">
                <a16:creationId xmlns:a16="http://schemas.microsoft.com/office/drawing/2014/main" id="{9A369A43-5E6F-584E-303B-A99C6E9D14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2785" y="4287782"/>
            <a:ext cx="1386747" cy="1517111"/>
          </a:xfrm>
          <a:prstGeom prst="rect">
            <a:avLst/>
          </a:prstGeom>
        </p:spPr>
      </p:pic>
      <p:pic>
        <p:nvPicPr>
          <p:cNvPr id="10" name="Image 9">
            <a:extLst>
              <a:ext uri="{FF2B5EF4-FFF2-40B4-BE49-F238E27FC236}">
                <a16:creationId xmlns:a16="http://schemas.microsoft.com/office/drawing/2014/main" id="{4FC62FB0-9B41-2145-16EC-F7E2EA195A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3246" y="1979746"/>
            <a:ext cx="1386747" cy="1517111"/>
          </a:xfrm>
          <a:prstGeom prst="rect">
            <a:avLst/>
          </a:prstGeom>
        </p:spPr>
      </p:pic>
      <p:pic>
        <p:nvPicPr>
          <p:cNvPr id="12" name="Image 11">
            <a:extLst>
              <a:ext uri="{FF2B5EF4-FFF2-40B4-BE49-F238E27FC236}">
                <a16:creationId xmlns:a16="http://schemas.microsoft.com/office/drawing/2014/main" id="{79FA1FC4-2B1B-017F-C160-CBE94B73AD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3706" y="1936784"/>
            <a:ext cx="1439956" cy="1575322"/>
          </a:xfrm>
          <a:prstGeom prst="rect">
            <a:avLst/>
          </a:prstGeom>
        </p:spPr>
      </p:pic>
      <p:pic>
        <p:nvPicPr>
          <p:cNvPr id="13" name="Image 12">
            <a:extLst>
              <a:ext uri="{FF2B5EF4-FFF2-40B4-BE49-F238E27FC236}">
                <a16:creationId xmlns:a16="http://schemas.microsoft.com/office/drawing/2014/main" id="{837A9E1F-DE34-7ECC-CFD7-D4BA9A5BD6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0310" y="4287782"/>
            <a:ext cx="1386748" cy="1517112"/>
          </a:xfrm>
          <a:prstGeom prst="rect">
            <a:avLst/>
          </a:prstGeom>
        </p:spPr>
      </p:pic>
    </p:spTree>
    <p:extLst>
      <p:ext uri="{BB962C8B-B14F-4D97-AF65-F5344CB8AC3E}">
        <p14:creationId xmlns:p14="http://schemas.microsoft.com/office/powerpoint/2010/main" val="1334579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L’espace – Un footballeur – Une ingénieure – Construire – Un barrage – Un pont.</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9" y="3382019"/>
            <a:ext cx="2025024" cy="360000"/>
          </a:xfrm>
        </p:spPr>
        <p:txBody>
          <a:bodyPr/>
          <a:lstStyle/>
          <a:p>
            <a:r>
              <a:rPr lang="fr-FR" dirty="0">
                <a:latin typeface="Dosis SemiBold" pitchFamily="2" charset="0"/>
              </a:rPr>
              <a:t>L’espace</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248460" y="5589301"/>
            <a:ext cx="1800000" cy="360000"/>
          </a:xfrm>
        </p:spPr>
        <p:txBody>
          <a:bodyPr/>
          <a:lstStyle/>
          <a:p>
            <a:r>
              <a:rPr lang="fr-FR" dirty="0">
                <a:solidFill>
                  <a:srgbClr val="0070C0"/>
                </a:solidFill>
                <a:latin typeface="Dosis SemiBold" pitchFamily="2" charset="0"/>
              </a:rPr>
              <a:t>    Un </a:t>
            </a:r>
            <a:r>
              <a:rPr lang="fr-FR" dirty="0">
                <a:latin typeface="Dosis SemiBold" pitchFamily="2" charset="0"/>
              </a:rPr>
              <a:t>pont   </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495714" y="3382019"/>
            <a:ext cx="2682494" cy="360000"/>
          </a:xfrm>
        </p:spPr>
        <p:txBody>
          <a:bodyPr/>
          <a:lstStyle/>
          <a:p>
            <a:r>
              <a:rPr lang="fr-FR" dirty="0">
                <a:solidFill>
                  <a:srgbClr val="0070C0"/>
                </a:solidFill>
                <a:latin typeface="Dosis SemiBold" pitchFamily="2" charset="0"/>
              </a:rPr>
              <a:t>Un</a:t>
            </a:r>
            <a:r>
              <a:rPr lang="fr-FR" dirty="0">
                <a:latin typeface="Dosis SemiBold" pitchFamily="2" charset="0"/>
              </a:rPr>
              <a:t> footballeur</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332370" y="5635362"/>
            <a:ext cx="2025024" cy="291980"/>
          </a:xfrm>
        </p:spPr>
        <p:txBody>
          <a:bodyPr/>
          <a:lstStyle/>
          <a:p>
            <a:r>
              <a:rPr lang="fr-FR" dirty="0">
                <a:latin typeface="Dosis SemiBold" pitchFamily="2" charset="0"/>
              </a:rPr>
              <a:t>Construire</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3998478" y="5603156"/>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0070C0"/>
                </a:solidFill>
                <a:effectLst/>
                <a:uLnTx/>
                <a:uFillTx/>
                <a:latin typeface="Dosis SemiBold" pitchFamily="2" charset="0"/>
                <a:ea typeface="+mn-ea"/>
                <a:cs typeface="+mn-cs"/>
              </a:rPr>
              <a:t>Un</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barrage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5854756" y="3383151"/>
            <a:ext cx="283820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CF3D67"/>
                </a:solidFill>
                <a:effectLst/>
                <a:uLnTx/>
                <a:uFillTx/>
                <a:latin typeface="Dosis SemiBold" pitchFamily="2" charset="0"/>
                <a:ea typeface="+mn-ea"/>
                <a:cs typeface="+mn-cs"/>
              </a:rPr>
              <a:t>Une</a:t>
            </a: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 ingénieure</a:t>
            </a:r>
          </a:p>
        </p:txBody>
      </p:sp>
      <p:pic>
        <p:nvPicPr>
          <p:cNvPr id="3" name="Image 2">
            <a:extLst>
              <a:ext uri="{FF2B5EF4-FFF2-40B4-BE49-F238E27FC236}">
                <a16:creationId xmlns:a16="http://schemas.microsoft.com/office/drawing/2014/main" id="{07B98134-E7A7-2D46-F282-90B6953A5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341" y="1860218"/>
            <a:ext cx="1386746" cy="1517109"/>
          </a:xfrm>
          <a:prstGeom prst="rect">
            <a:avLst/>
          </a:prstGeom>
        </p:spPr>
      </p:pic>
      <p:pic>
        <p:nvPicPr>
          <p:cNvPr id="4" name="Image 3">
            <a:extLst>
              <a:ext uri="{FF2B5EF4-FFF2-40B4-BE49-F238E27FC236}">
                <a16:creationId xmlns:a16="http://schemas.microsoft.com/office/drawing/2014/main" id="{B26CDDB6-9C41-430D-E17D-76B46D1C6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4631" y="4143673"/>
            <a:ext cx="1386746" cy="1517110"/>
          </a:xfrm>
          <a:prstGeom prst="rect">
            <a:avLst/>
          </a:prstGeom>
        </p:spPr>
      </p:pic>
      <p:pic>
        <p:nvPicPr>
          <p:cNvPr id="6" name="Image 5">
            <a:extLst>
              <a:ext uri="{FF2B5EF4-FFF2-40B4-BE49-F238E27FC236}">
                <a16:creationId xmlns:a16="http://schemas.microsoft.com/office/drawing/2014/main" id="{F25B454C-198E-9195-A6F5-030F3F3B17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367" y="4143673"/>
            <a:ext cx="1386747" cy="1517111"/>
          </a:xfrm>
          <a:prstGeom prst="rect">
            <a:avLst/>
          </a:prstGeom>
        </p:spPr>
      </p:pic>
      <p:pic>
        <p:nvPicPr>
          <p:cNvPr id="8" name="Image 7">
            <a:extLst>
              <a:ext uri="{FF2B5EF4-FFF2-40B4-BE49-F238E27FC236}">
                <a16:creationId xmlns:a16="http://schemas.microsoft.com/office/drawing/2014/main" id="{B8BD9F1E-7FF9-EE83-DADE-096A7BDF1A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937" y="4143673"/>
            <a:ext cx="1386746" cy="1517110"/>
          </a:xfrm>
          <a:prstGeom prst="rect">
            <a:avLst/>
          </a:prstGeom>
        </p:spPr>
      </p:pic>
      <p:pic>
        <p:nvPicPr>
          <p:cNvPr id="10" name="Image 9">
            <a:extLst>
              <a:ext uri="{FF2B5EF4-FFF2-40B4-BE49-F238E27FC236}">
                <a16:creationId xmlns:a16="http://schemas.microsoft.com/office/drawing/2014/main" id="{F6936737-B2A8-2312-134B-642D8B503E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2011" y="1871436"/>
            <a:ext cx="1380780" cy="1510583"/>
          </a:xfrm>
          <a:prstGeom prst="rect">
            <a:avLst/>
          </a:prstGeom>
        </p:spPr>
      </p:pic>
      <p:pic>
        <p:nvPicPr>
          <p:cNvPr id="12" name="Image 11">
            <a:extLst>
              <a:ext uri="{FF2B5EF4-FFF2-40B4-BE49-F238E27FC236}">
                <a16:creationId xmlns:a16="http://schemas.microsoft.com/office/drawing/2014/main" id="{68E4D9D9-EA74-27D7-F489-9C7301878D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1508" y="1848235"/>
            <a:ext cx="1386748" cy="1517112"/>
          </a:xfrm>
          <a:prstGeom prst="rect">
            <a:avLst/>
          </a:prstGeom>
        </p:spPr>
      </p:pic>
    </p:spTree>
    <p:extLst>
      <p:ext uri="{BB962C8B-B14F-4D97-AF65-F5344CB8AC3E}">
        <p14:creationId xmlns:p14="http://schemas.microsoft.com/office/powerpoint/2010/main" val="13814326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BC-0242-AF63-3AD6-E2BACD4490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90991A-D9F1-B219-DF51-4998294F4667}"/>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invisibles.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EA7E8FC-2769-D856-300A-9592772534B4}"/>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5F50A1B0-0777-78E1-D199-F1213C4748B1}"/>
              </a:ext>
            </a:extLst>
          </p:cNvPr>
          <p:cNvSpPr txBox="1"/>
          <p:nvPr>
            <p:custDataLst>
              <p:tags r:id="rId1"/>
            </p:custDataLst>
          </p:nvPr>
        </p:nvSpPr>
        <p:spPr>
          <a:xfrm>
            <a:off x="2274329" y="4348665"/>
            <a:ext cx="5262146"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Dosis SemiBold" pitchFamily="2" charset="0"/>
                <a:ea typeface="+mn-ea"/>
                <a:cs typeface="+mn-cs"/>
              </a:rPr>
              <a:t>Jeu des mots invisibles. </a:t>
            </a:r>
          </a:p>
        </p:txBody>
      </p:sp>
      <p:pic>
        <p:nvPicPr>
          <p:cNvPr id="4" name="Image 3">
            <a:extLst>
              <a:ext uri="{FF2B5EF4-FFF2-40B4-BE49-F238E27FC236}">
                <a16:creationId xmlns:a16="http://schemas.microsoft.com/office/drawing/2014/main" id="{64A3286F-6401-970D-BD1E-8FA924E93F5D}"/>
              </a:ext>
            </a:extLst>
          </p:cNvPr>
          <p:cNvPicPr>
            <a:picLocks noChangeAspect="1"/>
          </p:cNvPicPr>
          <p:nvPr/>
        </p:nvPicPr>
        <p:blipFill>
          <a:blip r:embed="rId4"/>
          <a:stretch>
            <a:fillRect/>
          </a:stretch>
        </p:blipFill>
        <p:spPr>
          <a:xfrm>
            <a:off x="3695700" y="1719765"/>
            <a:ext cx="1752600" cy="2628900"/>
          </a:xfrm>
          <a:prstGeom prst="rect">
            <a:avLst/>
          </a:prstGeom>
        </p:spPr>
      </p:pic>
    </p:spTree>
    <p:extLst>
      <p:ext uri="{BB962C8B-B14F-4D97-AF65-F5344CB8AC3E}">
        <p14:creationId xmlns:p14="http://schemas.microsoft.com/office/powerpoint/2010/main" val="212699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23DA-132E-15BC-D2CD-6F3926E270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FEDD39-8768-A9F9-EC84-332A0E882769}"/>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Observez bien les images. Je vais masquer deux images. </a:t>
            </a:r>
            <a:endParaRPr lang="fr-MA" dirty="0">
              <a:solidFill>
                <a:schemeClr val="tx1">
                  <a:lumMod val="65000"/>
                  <a:lumOff val="35000"/>
                </a:schemeClr>
              </a:solidFill>
            </a:endParaRPr>
          </a:p>
        </p:txBody>
      </p:sp>
      <p:pic>
        <p:nvPicPr>
          <p:cNvPr id="5" name="Image 4">
            <a:extLst>
              <a:ext uri="{FF2B5EF4-FFF2-40B4-BE49-F238E27FC236}">
                <a16:creationId xmlns:a16="http://schemas.microsoft.com/office/drawing/2014/main" id="{75C2461B-63F2-7AB6-20B0-A20D65D13C02}"/>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2" name="Espace réservé du texte 6">
            <a:extLst>
              <a:ext uri="{FF2B5EF4-FFF2-40B4-BE49-F238E27FC236}">
                <a16:creationId xmlns:a16="http://schemas.microsoft.com/office/drawing/2014/main" id="{59654F35-E01F-7791-367E-261D66E79555}"/>
              </a:ext>
            </a:extLst>
          </p:cNvPr>
          <p:cNvSpPr>
            <a:spLocks noGrp="1"/>
          </p:cNvSpPr>
          <p:nvPr>
            <p:ph type="body" sz="quarter" idx="11"/>
          </p:nvPr>
        </p:nvSpPr>
        <p:spPr>
          <a:xfrm>
            <a:off x="1493799" y="3429000"/>
            <a:ext cx="1951475" cy="516681"/>
          </a:xfrm>
        </p:spPr>
        <p:txBody>
          <a:bodyPr/>
          <a:lstStyle/>
          <a:p>
            <a:r>
              <a:rPr lang="fr-MA" dirty="0">
                <a:latin typeface="Dosis SemiBold" pitchFamily="2" charset="0"/>
              </a:rPr>
              <a:t>L’intelligence artificielle</a:t>
            </a:r>
          </a:p>
        </p:txBody>
      </p:sp>
      <p:sp>
        <p:nvSpPr>
          <p:cNvPr id="13" name="Espace réservé du texte 10">
            <a:extLst>
              <a:ext uri="{FF2B5EF4-FFF2-40B4-BE49-F238E27FC236}">
                <a16:creationId xmlns:a16="http://schemas.microsoft.com/office/drawing/2014/main" id="{4263F8AE-816D-6419-1CCF-9D33DC0FFCDE}"/>
              </a:ext>
            </a:extLst>
          </p:cNvPr>
          <p:cNvSpPr txBox="1">
            <a:spLocks/>
          </p:cNvSpPr>
          <p:nvPr/>
        </p:nvSpPr>
        <p:spPr>
          <a:xfrm>
            <a:off x="1744680" y="5854475"/>
            <a:ext cx="1875555" cy="25529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a:latin typeface="Dosis SemiBold" pitchFamily="2" charset="0"/>
              </a:rPr>
              <a:t>Organiser</a:t>
            </a:r>
            <a:endParaRPr lang="fr-MA" dirty="0">
              <a:latin typeface="Dosis SemiBold" pitchFamily="2" charset="0"/>
            </a:endParaRPr>
          </a:p>
        </p:txBody>
      </p:sp>
      <p:sp>
        <p:nvSpPr>
          <p:cNvPr id="14" name="Espace réservé du texte 14">
            <a:extLst>
              <a:ext uri="{FF2B5EF4-FFF2-40B4-BE49-F238E27FC236}">
                <a16:creationId xmlns:a16="http://schemas.microsoft.com/office/drawing/2014/main" id="{4C05513E-7ACF-49C4-E7E2-B77B99E674BB}"/>
              </a:ext>
            </a:extLst>
          </p:cNvPr>
          <p:cNvSpPr txBox="1">
            <a:spLocks/>
          </p:cNvSpPr>
          <p:nvPr/>
        </p:nvSpPr>
        <p:spPr>
          <a:xfrm>
            <a:off x="6346392" y="5854475"/>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a:latin typeface="Dosis SemiBold" pitchFamily="2" charset="0"/>
              </a:rPr>
              <a:t>Tricher</a:t>
            </a:r>
            <a:endParaRPr lang="fr-MA" dirty="0">
              <a:latin typeface="Dosis SemiBold" pitchFamily="2" charset="0"/>
            </a:endParaRPr>
          </a:p>
        </p:txBody>
      </p:sp>
      <p:sp>
        <p:nvSpPr>
          <p:cNvPr id="15" name="Espace réservé du texte 8">
            <a:extLst>
              <a:ext uri="{FF2B5EF4-FFF2-40B4-BE49-F238E27FC236}">
                <a16:creationId xmlns:a16="http://schemas.microsoft.com/office/drawing/2014/main" id="{E0CBE5AB-0C61-8153-7CF5-44E1CBF15494}"/>
              </a:ext>
            </a:extLst>
          </p:cNvPr>
          <p:cNvSpPr txBox="1">
            <a:spLocks/>
          </p:cNvSpPr>
          <p:nvPr/>
        </p:nvSpPr>
        <p:spPr>
          <a:xfrm>
            <a:off x="3468209" y="3380660"/>
            <a:ext cx="2562653" cy="396083"/>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CF3D67"/>
                </a:solidFill>
                <a:effectLst/>
                <a:uLnTx/>
                <a:uFillTx/>
                <a:latin typeface="Dosis SemiBold" pitchFamily="2" charset="0"/>
                <a:ea typeface="+mn-ea"/>
                <a:cs typeface="+mn-cs"/>
              </a:rPr>
              <a:t>Une</a:t>
            </a: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 technologie</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6" name="Espace réservé du texte 6">
            <a:extLst>
              <a:ext uri="{FF2B5EF4-FFF2-40B4-BE49-F238E27FC236}">
                <a16:creationId xmlns:a16="http://schemas.microsoft.com/office/drawing/2014/main" id="{A2231057-0CF4-E5E7-915A-E546635C16EF}"/>
              </a:ext>
            </a:extLst>
          </p:cNvPr>
          <p:cNvSpPr txBox="1">
            <a:spLocks/>
          </p:cNvSpPr>
          <p:nvPr/>
        </p:nvSpPr>
        <p:spPr>
          <a:xfrm>
            <a:off x="3920943" y="5802122"/>
            <a:ext cx="2169472"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74F71"/>
                </a:solidFill>
                <a:effectLst/>
                <a:uLnTx/>
                <a:uFillTx/>
                <a:latin typeface="Dosis SemiBold" pitchFamily="2" charset="0"/>
                <a:ea typeface="+mn-ea"/>
                <a:cs typeface="+mn-cs"/>
              </a:rPr>
              <a:t>Rapidement </a:t>
            </a:r>
            <a:endPar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endParaRPr>
          </a:p>
        </p:txBody>
      </p:sp>
      <p:sp>
        <p:nvSpPr>
          <p:cNvPr id="17" name="Espace réservé du texte 14">
            <a:extLst>
              <a:ext uri="{FF2B5EF4-FFF2-40B4-BE49-F238E27FC236}">
                <a16:creationId xmlns:a16="http://schemas.microsoft.com/office/drawing/2014/main" id="{D3FBA01E-1C28-CF35-4C88-0F8D1BE062B9}"/>
              </a:ext>
            </a:extLst>
          </p:cNvPr>
          <p:cNvSpPr txBox="1">
            <a:spLocks/>
          </p:cNvSpPr>
          <p:nvPr/>
        </p:nvSpPr>
        <p:spPr>
          <a:xfrm>
            <a:off x="6284932" y="3405060"/>
            <a:ext cx="2192738"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SemiBold" pitchFamily="2" charset="0"/>
                <a:ea typeface="+mn-ea"/>
                <a:cs typeface="+mn-cs"/>
              </a:rPr>
              <a:t>Facilement</a:t>
            </a:r>
          </a:p>
        </p:txBody>
      </p:sp>
      <p:pic>
        <p:nvPicPr>
          <p:cNvPr id="24" name="Image 23">
            <a:extLst>
              <a:ext uri="{FF2B5EF4-FFF2-40B4-BE49-F238E27FC236}">
                <a16:creationId xmlns:a16="http://schemas.microsoft.com/office/drawing/2014/main" id="{FDB1E172-49FE-31D0-648B-ADB4922AD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9386" y="1791401"/>
            <a:ext cx="1450356" cy="1586700"/>
          </a:xfrm>
          <a:prstGeom prst="rect">
            <a:avLst/>
          </a:prstGeom>
        </p:spPr>
      </p:pic>
      <p:pic>
        <p:nvPicPr>
          <p:cNvPr id="25" name="Image 24">
            <a:extLst>
              <a:ext uri="{FF2B5EF4-FFF2-40B4-BE49-F238E27FC236}">
                <a16:creationId xmlns:a16="http://schemas.microsoft.com/office/drawing/2014/main" id="{5EFFF8CD-F479-2F1C-43DA-9E87EA5E05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098" y="1791401"/>
            <a:ext cx="1430878" cy="1565391"/>
          </a:xfrm>
          <a:prstGeom prst="rect">
            <a:avLst/>
          </a:prstGeom>
        </p:spPr>
      </p:pic>
      <p:pic>
        <p:nvPicPr>
          <p:cNvPr id="26" name="Image 25">
            <a:extLst>
              <a:ext uri="{FF2B5EF4-FFF2-40B4-BE49-F238E27FC236}">
                <a16:creationId xmlns:a16="http://schemas.microsoft.com/office/drawing/2014/main" id="{7053FC81-F16C-05EF-E9AF-6644EE529D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0015" y="1831593"/>
            <a:ext cx="1354432" cy="1481758"/>
          </a:xfrm>
          <a:prstGeom prst="rect">
            <a:avLst/>
          </a:prstGeom>
        </p:spPr>
      </p:pic>
      <p:pic>
        <p:nvPicPr>
          <p:cNvPr id="27" name="Image 26">
            <a:extLst>
              <a:ext uri="{FF2B5EF4-FFF2-40B4-BE49-F238E27FC236}">
                <a16:creationId xmlns:a16="http://schemas.microsoft.com/office/drawing/2014/main" id="{35691AF6-6E15-A1EB-398D-EFD781F5AC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836" y="4187384"/>
            <a:ext cx="1430879" cy="1565391"/>
          </a:xfrm>
          <a:prstGeom prst="rect">
            <a:avLst/>
          </a:prstGeom>
        </p:spPr>
      </p:pic>
      <p:pic>
        <p:nvPicPr>
          <p:cNvPr id="28" name="Image 27">
            <a:extLst>
              <a:ext uri="{FF2B5EF4-FFF2-40B4-BE49-F238E27FC236}">
                <a16:creationId xmlns:a16="http://schemas.microsoft.com/office/drawing/2014/main" id="{3911364B-2081-48B5-7E54-18B971C4EE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77682" y="4187385"/>
            <a:ext cx="1430878" cy="1565390"/>
          </a:xfrm>
          <a:prstGeom prst="rect">
            <a:avLst/>
          </a:prstGeom>
        </p:spPr>
      </p:pic>
      <p:pic>
        <p:nvPicPr>
          <p:cNvPr id="29" name="Image 28">
            <a:extLst>
              <a:ext uri="{FF2B5EF4-FFF2-40B4-BE49-F238E27FC236}">
                <a16:creationId xmlns:a16="http://schemas.microsoft.com/office/drawing/2014/main" id="{7DF700E2-ED9A-A2F7-F212-82A5D11FE1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5019" y="4176110"/>
            <a:ext cx="1486290" cy="1626012"/>
          </a:xfrm>
          <a:prstGeom prst="rect">
            <a:avLst/>
          </a:prstGeom>
        </p:spPr>
      </p:pic>
    </p:spTree>
    <p:extLst>
      <p:ext uri="{BB962C8B-B14F-4D97-AF65-F5344CB8AC3E}">
        <p14:creationId xmlns:p14="http://schemas.microsoft.com/office/powerpoint/2010/main" val="369859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Quelles sont les images qui manquent ? </a:t>
            </a:r>
            <a:endParaRPr lang="fr-MA" dirty="0">
              <a:solidFill>
                <a:schemeClr val="tx1">
                  <a:lumMod val="65000"/>
                  <a:lumOff val="35000"/>
                </a:schemeClr>
              </a:solidFill>
            </a:endParaRPr>
          </a:p>
        </p:txBody>
      </p:sp>
      <p:sp>
        <p:nvSpPr>
          <p:cNvPr id="11" name="ZoneTexte 10">
            <a:extLst>
              <a:ext uri="{FF2B5EF4-FFF2-40B4-BE49-F238E27FC236}">
                <a16:creationId xmlns:a16="http://schemas.microsoft.com/office/drawing/2014/main" id="{34BDA9E2-AA5A-9FFE-BB19-18202C95CD83}"/>
              </a:ext>
            </a:extLst>
          </p:cNvPr>
          <p:cNvSpPr txBox="1"/>
          <p:nvPr/>
        </p:nvSpPr>
        <p:spPr>
          <a:xfrm>
            <a:off x="1223360" y="3865200"/>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sp>
        <p:nvSpPr>
          <p:cNvPr id="12" name="ZoneTexte 11">
            <a:extLst>
              <a:ext uri="{FF2B5EF4-FFF2-40B4-BE49-F238E27FC236}">
                <a16:creationId xmlns:a16="http://schemas.microsoft.com/office/drawing/2014/main" id="{78ADE9D4-45B5-4F71-B7EE-DC92B8B126EB}"/>
              </a:ext>
            </a:extLst>
          </p:cNvPr>
          <p:cNvSpPr txBox="1"/>
          <p:nvPr/>
        </p:nvSpPr>
        <p:spPr>
          <a:xfrm>
            <a:off x="6157003" y="1613185"/>
            <a:ext cx="2123267"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1500" b="0" i="0" u="none" strike="noStrike" kern="1200" cap="none" spc="0" normalizeH="0" baseline="0" noProof="0" dirty="0">
                <a:ln>
                  <a:noFill/>
                </a:ln>
                <a:solidFill>
                  <a:srgbClr val="ED7D31"/>
                </a:solidFill>
                <a:effectLst/>
                <a:uLnTx/>
                <a:uFillTx/>
                <a:latin typeface="Dosis SemiBold" pitchFamily="2" charset="0"/>
                <a:ea typeface="+mn-ea"/>
                <a:cs typeface="+mn-cs"/>
              </a:rPr>
              <a:t>?</a:t>
            </a:r>
          </a:p>
        </p:txBody>
      </p:sp>
      <p:pic>
        <p:nvPicPr>
          <p:cNvPr id="18" name="Image 17">
            <a:extLst>
              <a:ext uri="{FF2B5EF4-FFF2-40B4-BE49-F238E27FC236}">
                <a16:creationId xmlns:a16="http://schemas.microsoft.com/office/drawing/2014/main" id="{3ADC9578-CC91-48FD-7297-C25353F75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9386" y="1791401"/>
            <a:ext cx="1450356" cy="1586700"/>
          </a:xfrm>
          <a:prstGeom prst="rect">
            <a:avLst/>
          </a:prstGeom>
        </p:spPr>
      </p:pic>
      <p:pic>
        <p:nvPicPr>
          <p:cNvPr id="19" name="Image 18">
            <a:extLst>
              <a:ext uri="{FF2B5EF4-FFF2-40B4-BE49-F238E27FC236}">
                <a16:creationId xmlns:a16="http://schemas.microsoft.com/office/drawing/2014/main" id="{B9A8C8EC-4465-85FB-086D-5D159B9F74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098" y="1791401"/>
            <a:ext cx="1430878" cy="1565391"/>
          </a:xfrm>
          <a:prstGeom prst="rect">
            <a:avLst/>
          </a:prstGeom>
        </p:spPr>
      </p:pic>
      <p:pic>
        <p:nvPicPr>
          <p:cNvPr id="22" name="Image 21">
            <a:extLst>
              <a:ext uri="{FF2B5EF4-FFF2-40B4-BE49-F238E27FC236}">
                <a16:creationId xmlns:a16="http://schemas.microsoft.com/office/drawing/2014/main" id="{AA7AD75D-19C5-468A-261A-5507A7B4D1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7682" y="4187385"/>
            <a:ext cx="1430878" cy="1565390"/>
          </a:xfrm>
          <a:prstGeom prst="rect">
            <a:avLst/>
          </a:prstGeom>
        </p:spPr>
      </p:pic>
      <p:pic>
        <p:nvPicPr>
          <p:cNvPr id="23" name="Image 22">
            <a:extLst>
              <a:ext uri="{FF2B5EF4-FFF2-40B4-BE49-F238E27FC236}">
                <a16:creationId xmlns:a16="http://schemas.microsoft.com/office/drawing/2014/main" id="{E0E87A83-F2AF-B12F-0895-C51D45E965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5019" y="4176110"/>
            <a:ext cx="1486290" cy="1626012"/>
          </a:xfrm>
          <a:prstGeom prst="rect">
            <a:avLst/>
          </a:prstGeom>
        </p:spPr>
      </p:pic>
    </p:spTree>
    <p:extLst>
      <p:ext uri="{BB962C8B-B14F-4D97-AF65-F5344CB8AC3E}">
        <p14:creationId xmlns:p14="http://schemas.microsoft.com/office/powerpoint/2010/main" val="3193861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2DF4EE84-5F34-B3B5-AEA1-CCCD3C280DA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D7CB4982-419E-E2FD-DF25-4AE6ECA55257}"/>
              </a:ext>
            </a:extLst>
          </p:cNvPr>
          <p:cNvSpPr>
            <a:spLocks noGrp="1"/>
          </p:cNvSpPr>
          <p:nvPr>
            <p:ph type="title"/>
          </p:nvPr>
        </p:nvSpPr>
        <p:spPr>
          <a:xfrm>
            <a:off x="1559863" y="755999"/>
            <a:ext cx="7416145" cy="612000"/>
          </a:xfrm>
        </p:spPr>
        <p:txBody>
          <a:bodyPr>
            <a:normAutofit/>
          </a:bodyPr>
          <a:lstStyle/>
          <a:p>
            <a:r>
              <a:rPr lang="fr-FR" dirty="0">
                <a:solidFill>
                  <a:schemeClr val="tx1">
                    <a:lumMod val="65000"/>
                    <a:lumOff val="35000"/>
                  </a:schemeClr>
                </a:solidFill>
              </a:rPr>
              <a:t>Les deux images qui manquent sont : Facilement et organiser.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CC185EEA-952E-DEF5-3A2D-9FD4E7970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5151" y="2091280"/>
            <a:ext cx="1450356" cy="1586700"/>
          </a:xfrm>
          <a:prstGeom prst="rect">
            <a:avLst/>
          </a:prstGeom>
        </p:spPr>
      </p:pic>
      <p:pic>
        <p:nvPicPr>
          <p:cNvPr id="3" name="Image 2">
            <a:extLst>
              <a:ext uri="{FF2B5EF4-FFF2-40B4-BE49-F238E27FC236}">
                <a16:creationId xmlns:a16="http://schemas.microsoft.com/office/drawing/2014/main" id="{A9A0503E-B6E6-640E-9DD7-23ED29FA0A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9863" y="2091280"/>
            <a:ext cx="1430878" cy="1565391"/>
          </a:xfrm>
          <a:prstGeom prst="rect">
            <a:avLst/>
          </a:prstGeom>
        </p:spPr>
      </p:pic>
      <p:pic>
        <p:nvPicPr>
          <p:cNvPr id="4" name="Image 3">
            <a:extLst>
              <a:ext uri="{FF2B5EF4-FFF2-40B4-BE49-F238E27FC236}">
                <a16:creationId xmlns:a16="http://schemas.microsoft.com/office/drawing/2014/main" id="{896BC1A3-8BAD-5E83-1355-5315AF6674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5780" y="2131472"/>
            <a:ext cx="1354432" cy="1481758"/>
          </a:xfrm>
          <a:prstGeom prst="rect">
            <a:avLst/>
          </a:prstGeom>
        </p:spPr>
      </p:pic>
      <p:pic>
        <p:nvPicPr>
          <p:cNvPr id="5" name="Image 4">
            <a:extLst>
              <a:ext uri="{FF2B5EF4-FFF2-40B4-BE49-F238E27FC236}">
                <a16:creationId xmlns:a16="http://schemas.microsoft.com/office/drawing/2014/main" id="{A1B9936C-B4DF-834E-1BA3-DA678DA651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1601" y="4487263"/>
            <a:ext cx="1430879" cy="1565391"/>
          </a:xfrm>
          <a:prstGeom prst="rect">
            <a:avLst/>
          </a:prstGeom>
        </p:spPr>
      </p:pic>
      <p:pic>
        <p:nvPicPr>
          <p:cNvPr id="6" name="Image 5">
            <a:extLst>
              <a:ext uri="{FF2B5EF4-FFF2-40B4-BE49-F238E27FC236}">
                <a16:creationId xmlns:a16="http://schemas.microsoft.com/office/drawing/2014/main" id="{548CC43C-E1AB-7E1F-083A-9F4FDAC064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83447" y="4487264"/>
            <a:ext cx="1430878" cy="1565390"/>
          </a:xfrm>
          <a:prstGeom prst="rect">
            <a:avLst/>
          </a:prstGeom>
        </p:spPr>
      </p:pic>
      <p:pic>
        <p:nvPicPr>
          <p:cNvPr id="7" name="Image 6">
            <a:extLst>
              <a:ext uri="{FF2B5EF4-FFF2-40B4-BE49-F238E27FC236}">
                <a16:creationId xmlns:a16="http://schemas.microsoft.com/office/drawing/2014/main" id="{B74E5054-F0B1-151F-B23B-A93A415C0C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00784" y="4475989"/>
            <a:ext cx="1486290" cy="1626012"/>
          </a:xfrm>
          <a:prstGeom prst="rect">
            <a:avLst/>
          </a:prstGeom>
        </p:spPr>
      </p:pic>
    </p:spTree>
    <p:extLst>
      <p:ext uri="{BB962C8B-B14F-4D97-AF65-F5344CB8AC3E}">
        <p14:creationId xmlns:p14="http://schemas.microsoft.com/office/powerpoint/2010/main" val="954034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A605-D2CF-BCE6-E607-14FDD97E0B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EE017-8F3D-7CFF-D624-319FF4ABC32D}"/>
              </a:ext>
            </a:extLst>
          </p:cNvPr>
          <p:cNvSpPr>
            <a:spLocks noGrp="1"/>
          </p:cNvSpPr>
          <p:nvPr>
            <p:ph type="title"/>
          </p:nvPr>
        </p:nvSpPr>
        <p:spPr>
          <a:xfrm>
            <a:off x="1701625" y="727124"/>
            <a:ext cx="6840000" cy="612000"/>
          </a:xfrm>
        </p:spPr>
        <p:txBody>
          <a:bodyPr/>
          <a:lstStyle/>
          <a:p>
            <a:r>
              <a:rPr lang="fr-FR" dirty="0">
                <a:solidFill>
                  <a:schemeClr val="tx1">
                    <a:lumMod val="65000"/>
                    <a:lumOff val="35000"/>
                  </a:schemeClr>
                </a:solidFill>
              </a:rPr>
              <a:t>Nous allons jouer au jeu des mots qui bougent.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5D6BE7B2-1994-2ADC-5405-25291DC2B93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69A84810-4CED-0DB3-F0CF-09EE250153F1}"/>
              </a:ext>
            </a:extLst>
          </p:cNvPr>
          <p:cNvSpPr txBox="1"/>
          <p:nvPr/>
        </p:nvSpPr>
        <p:spPr>
          <a:xfrm>
            <a:off x="1638663" y="2278384"/>
            <a:ext cx="58666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24D7B"/>
                </a:solidFill>
                <a:effectLst/>
                <a:uLnTx/>
                <a:uFillTx/>
                <a:latin typeface="Calibri"/>
                <a:ea typeface="+mn-ea"/>
                <a:cs typeface="+mn-cs"/>
              </a:rPr>
              <a:t>Jeu des mots qui bougent </a:t>
            </a:r>
          </a:p>
        </p:txBody>
      </p:sp>
      <p:pic>
        <p:nvPicPr>
          <p:cNvPr id="4" name="Image 3" descr="Une image contenant vert, Graphique, Caractère coloré&#10;&#10;Description générée automatiquement">
            <a:extLst>
              <a:ext uri="{FF2B5EF4-FFF2-40B4-BE49-F238E27FC236}">
                <a16:creationId xmlns:a16="http://schemas.microsoft.com/office/drawing/2014/main" id="{4D6B1028-4B5E-4511-5A71-B26C53FEC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320" y="3299312"/>
            <a:ext cx="1491359" cy="1761598"/>
          </a:xfrm>
          <a:prstGeom prst="rect">
            <a:avLst/>
          </a:prstGeom>
        </p:spPr>
      </p:pic>
    </p:spTree>
    <p:extLst>
      <p:ext uri="{BB962C8B-B14F-4D97-AF65-F5344CB8AC3E}">
        <p14:creationId xmlns:p14="http://schemas.microsoft.com/office/powerpoint/2010/main" val="2176810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E936-B81E-C300-FC58-4DD67ED96B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CADE8-45F2-A559-90BA-47EF5620A76F}"/>
              </a:ext>
            </a:extLst>
          </p:cNvPr>
          <p:cNvSpPr>
            <a:spLocks noGrp="1"/>
          </p:cNvSpPr>
          <p:nvPr>
            <p:ph type="title"/>
          </p:nvPr>
        </p:nvSpPr>
        <p:spPr>
          <a:xfrm>
            <a:off x="1735715" y="765624"/>
            <a:ext cx="6646285" cy="612000"/>
          </a:xfrm>
        </p:spPr>
        <p:txBody>
          <a:bodyPr>
            <a:normAutofit/>
          </a:bodyPr>
          <a:lstStyle/>
          <a:p>
            <a:r>
              <a:rPr lang="fr-FR" dirty="0">
                <a:solidFill>
                  <a:schemeClr val="tx1">
                    <a:lumMod val="65000"/>
                    <a:lumOff val="35000"/>
                  </a:schemeClr>
                </a:solidFill>
              </a:rPr>
              <a:t>Répétons ensemble : </a:t>
            </a:r>
            <a:r>
              <a:rPr lang="fr-FR" dirty="0"/>
              <a:t>Une application scolaire – Un être humain – Les émotions – Les besoins – Remplacer - Ressentir.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49125257-7A7E-757A-FC9D-E4F977A53146}"/>
              </a:ext>
            </a:extLst>
          </p:cNvPr>
          <p:cNvSpPr>
            <a:spLocks noGrp="1"/>
          </p:cNvSpPr>
          <p:nvPr>
            <p:ph type="body" sz="quarter" idx="11"/>
          </p:nvPr>
        </p:nvSpPr>
        <p:spPr>
          <a:xfrm>
            <a:off x="1211208" y="3382018"/>
            <a:ext cx="2146185" cy="549901"/>
          </a:xfrm>
        </p:spPr>
        <p:txBody>
          <a:bodyPr/>
          <a:lstStyle/>
          <a:p>
            <a:r>
              <a:rPr lang="fr-FR" dirty="0">
                <a:solidFill>
                  <a:srgbClr val="CF3D67"/>
                </a:solidFill>
                <a:latin typeface="Dosis SemiBold" pitchFamily="2" charset="0"/>
              </a:rPr>
              <a:t>Une</a:t>
            </a:r>
            <a:r>
              <a:rPr lang="fr-FR" dirty="0">
                <a:latin typeface="Dosis SemiBold" pitchFamily="2" charset="0"/>
              </a:rPr>
              <a:t> application scolaire </a:t>
            </a:r>
            <a:endParaRPr lang="fr-MA" dirty="0">
              <a:latin typeface="Dosis SemiBold" pitchFamily="2" charset="0"/>
            </a:endParaRPr>
          </a:p>
        </p:txBody>
      </p:sp>
      <p:sp>
        <p:nvSpPr>
          <p:cNvPr id="9" name="Espace réservé du texte 8">
            <a:extLst>
              <a:ext uri="{FF2B5EF4-FFF2-40B4-BE49-F238E27FC236}">
                <a16:creationId xmlns:a16="http://schemas.microsoft.com/office/drawing/2014/main" id="{80F7445B-E0AE-AB57-13DE-096D3ADD1116}"/>
              </a:ext>
            </a:extLst>
          </p:cNvPr>
          <p:cNvSpPr>
            <a:spLocks noGrp="1"/>
          </p:cNvSpPr>
          <p:nvPr>
            <p:ph type="body" sz="quarter" idx="23"/>
          </p:nvPr>
        </p:nvSpPr>
        <p:spPr>
          <a:xfrm>
            <a:off x="6729005" y="5900837"/>
            <a:ext cx="1449540" cy="360000"/>
          </a:xfrm>
        </p:spPr>
        <p:txBody>
          <a:bodyPr/>
          <a:lstStyle/>
          <a:p>
            <a:r>
              <a:rPr lang="fr-FR" dirty="0">
                <a:latin typeface="Dosis SemiBold" pitchFamily="2" charset="0"/>
              </a:rPr>
              <a:t> Ressentir</a:t>
            </a:r>
            <a:endParaRPr lang="fr-MA" dirty="0">
              <a:latin typeface="Dosis SemiBold" pitchFamily="2" charset="0"/>
            </a:endParaRPr>
          </a:p>
        </p:txBody>
      </p:sp>
      <p:sp>
        <p:nvSpPr>
          <p:cNvPr id="11" name="Espace réservé du texte 10">
            <a:extLst>
              <a:ext uri="{FF2B5EF4-FFF2-40B4-BE49-F238E27FC236}">
                <a16:creationId xmlns:a16="http://schemas.microsoft.com/office/drawing/2014/main" id="{F3097DC5-3BAF-9AB1-7C40-F67BA21DD104}"/>
              </a:ext>
            </a:extLst>
          </p:cNvPr>
          <p:cNvSpPr>
            <a:spLocks noGrp="1"/>
          </p:cNvSpPr>
          <p:nvPr>
            <p:ph type="body" sz="quarter" idx="24"/>
          </p:nvPr>
        </p:nvSpPr>
        <p:spPr>
          <a:xfrm>
            <a:off x="3495714" y="3382019"/>
            <a:ext cx="2682494" cy="360000"/>
          </a:xfrm>
        </p:spPr>
        <p:txBody>
          <a:bodyPr/>
          <a:lstStyle/>
          <a:p>
            <a:r>
              <a:rPr lang="fr-FR" dirty="0">
                <a:solidFill>
                  <a:srgbClr val="00B0F0"/>
                </a:solidFill>
                <a:latin typeface="Dosis SemiBold" pitchFamily="2" charset="0"/>
              </a:rPr>
              <a:t>Un</a:t>
            </a:r>
            <a:r>
              <a:rPr lang="fr-FR" dirty="0">
                <a:latin typeface="Dosis SemiBold" pitchFamily="2" charset="0"/>
              </a:rPr>
              <a:t> être humain</a:t>
            </a:r>
            <a:endParaRPr lang="fr-MA" dirty="0">
              <a:latin typeface="Dosis SemiBold" pitchFamily="2" charset="0"/>
            </a:endParaRPr>
          </a:p>
        </p:txBody>
      </p:sp>
      <p:sp>
        <p:nvSpPr>
          <p:cNvPr id="15" name="Espace réservé du texte 14">
            <a:extLst>
              <a:ext uri="{FF2B5EF4-FFF2-40B4-BE49-F238E27FC236}">
                <a16:creationId xmlns:a16="http://schemas.microsoft.com/office/drawing/2014/main" id="{01660101-1143-DEB3-44D2-F444E2D07F3F}"/>
              </a:ext>
            </a:extLst>
          </p:cNvPr>
          <p:cNvSpPr>
            <a:spLocks noGrp="1"/>
          </p:cNvSpPr>
          <p:nvPr>
            <p:ph type="body" sz="quarter" idx="25"/>
          </p:nvPr>
        </p:nvSpPr>
        <p:spPr>
          <a:xfrm>
            <a:off x="1382094" y="5968857"/>
            <a:ext cx="2025024" cy="291980"/>
          </a:xfrm>
        </p:spPr>
        <p:txBody>
          <a:bodyPr/>
          <a:lstStyle/>
          <a:p>
            <a:r>
              <a:rPr lang="fr-FR" dirty="0">
                <a:latin typeface="Dosis SemiBold" pitchFamily="2" charset="0"/>
              </a:rPr>
              <a:t>Les besoins</a:t>
            </a:r>
            <a:endParaRPr lang="fr-MA" dirty="0">
              <a:latin typeface="Dosis SemiBold" pitchFamily="2" charset="0"/>
            </a:endParaRPr>
          </a:p>
        </p:txBody>
      </p:sp>
      <p:pic>
        <p:nvPicPr>
          <p:cNvPr id="5" name="Image 4">
            <a:extLst>
              <a:ext uri="{FF2B5EF4-FFF2-40B4-BE49-F238E27FC236}">
                <a16:creationId xmlns:a16="http://schemas.microsoft.com/office/drawing/2014/main" id="{DB151182-7EB4-4876-D7C0-3C393F8AA8F3}"/>
              </a:ext>
            </a:extLst>
          </p:cNvPr>
          <p:cNvPicPr>
            <a:picLocks noChangeAspect="1"/>
          </p:cNvPicPr>
          <p:nvPr/>
        </p:nvPicPr>
        <p:blipFill>
          <a:blip r:embed="rId2"/>
          <a:stretch>
            <a:fillRect/>
          </a:stretch>
        </p:blipFill>
        <p:spPr>
          <a:xfrm>
            <a:off x="129327" y="535130"/>
            <a:ext cx="1152244" cy="1072989"/>
          </a:xfrm>
          <a:prstGeom prst="rect">
            <a:avLst/>
          </a:prstGeom>
        </p:spPr>
      </p:pic>
      <p:sp>
        <p:nvSpPr>
          <p:cNvPr id="25" name="Espace réservé du texte 6">
            <a:extLst>
              <a:ext uri="{FF2B5EF4-FFF2-40B4-BE49-F238E27FC236}">
                <a16:creationId xmlns:a16="http://schemas.microsoft.com/office/drawing/2014/main" id="{69592405-0326-D08D-1188-0AF4B64FF745}"/>
              </a:ext>
            </a:extLst>
          </p:cNvPr>
          <p:cNvSpPr txBox="1">
            <a:spLocks/>
          </p:cNvSpPr>
          <p:nvPr/>
        </p:nvSpPr>
        <p:spPr>
          <a:xfrm>
            <a:off x="4137057" y="5934847"/>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FR" dirty="0">
                <a:latin typeface="Dosis SemiBold" pitchFamily="2" charset="0"/>
              </a:rPr>
              <a:t>Remplacer</a:t>
            </a:r>
            <a:endParaRPr kumimoji="0" lang="fr-MA" b="1" i="0" u="none" strike="noStrike" kern="1200" cap="none" spc="0" normalizeH="0" baseline="0" noProof="0" dirty="0">
              <a:ln w="0"/>
              <a:solidFill>
                <a:srgbClr val="474F71"/>
              </a:solidFill>
              <a:effectLst/>
              <a:uLnTx/>
              <a:uFillTx/>
              <a:latin typeface="Dosis SemiBold" pitchFamily="2" charset="0"/>
            </a:endParaRPr>
          </a:p>
        </p:txBody>
      </p:sp>
      <p:sp>
        <p:nvSpPr>
          <p:cNvPr id="26" name="Espace réservé du texte 8">
            <a:extLst>
              <a:ext uri="{FF2B5EF4-FFF2-40B4-BE49-F238E27FC236}">
                <a16:creationId xmlns:a16="http://schemas.microsoft.com/office/drawing/2014/main" id="{9FF76B79-BFFB-FB5A-73E5-89E5F41A766A}"/>
              </a:ext>
            </a:extLst>
          </p:cNvPr>
          <p:cNvSpPr txBox="1">
            <a:spLocks/>
          </p:cNvSpPr>
          <p:nvPr/>
        </p:nvSpPr>
        <p:spPr>
          <a:xfrm>
            <a:off x="6387409" y="3383151"/>
            <a:ext cx="1994592" cy="358868"/>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0">
              <a:defRPr/>
            </a:pPr>
            <a:r>
              <a:rPr lang="fr-MA" dirty="0">
                <a:latin typeface="Dosis SemiBold" pitchFamily="2" charset="0"/>
              </a:rPr>
              <a:t>Les émotions</a:t>
            </a:r>
            <a:endParaRPr kumimoji="0" lang="fr-MA" sz="2400" b="1" i="0" u="none" strike="noStrike" kern="1200" cap="none" spc="0" normalizeH="0" baseline="0" noProof="0" dirty="0">
              <a:ln w="0"/>
              <a:solidFill>
                <a:srgbClr val="474F71"/>
              </a:solidFill>
              <a:effectLst/>
              <a:uLnTx/>
              <a:uFillTx/>
              <a:latin typeface="Dosis SemiBold" pitchFamily="2" charset="0"/>
            </a:endParaRPr>
          </a:p>
        </p:txBody>
      </p:sp>
      <p:pic>
        <p:nvPicPr>
          <p:cNvPr id="3" name="Image 2">
            <a:extLst>
              <a:ext uri="{FF2B5EF4-FFF2-40B4-BE49-F238E27FC236}">
                <a16:creationId xmlns:a16="http://schemas.microsoft.com/office/drawing/2014/main" id="{DBE61C93-798A-2E4E-D1A6-10272B5E01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012" y="1647208"/>
            <a:ext cx="1585739" cy="1734810"/>
          </a:xfrm>
          <a:prstGeom prst="rect">
            <a:avLst/>
          </a:prstGeom>
        </p:spPr>
      </p:pic>
      <p:pic>
        <p:nvPicPr>
          <p:cNvPr id="4" name="Image 3">
            <a:extLst>
              <a:ext uri="{FF2B5EF4-FFF2-40B4-BE49-F238E27FC236}">
                <a16:creationId xmlns:a16="http://schemas.microsoft.com/office/drawing/2014/main" id="{F84EB323-7C2D-FFC3-F737-382144AE4E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709" y="4218161"/>
            <a:ext cx="1546696" cy="1692096"/>
          </a:xfrm>
          <a:prstGeom prst="rect">
            <a:avLst/>
          </a:prstGeom>
        </p:spPr>
      </p:pic>
      <p:pic>
        <p:nvPicPr>
          <p:cNvPr id="6" name="Image 5">
            <a:extLst>
              <a:ext uri="{FF2B5EF4-FFF2-40B4-BE49-F238E27FC236}">
                <a16:creationId xmlns:a16="http://schemas.microsoft.com/office/drawing/2014/main" id="{9D4FA627-C1F4-C876-6790-65FDD0B440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1461" y="4218161"/>
            <a:ext cx="1486290" cy="1626012"/>
          </a:xfrm>
          <a:prstGeom prst="rect">
            <a:avLst/>
          </a:prstGeom>
        </p:spPr>
      </p:pic>
      <p:pic>
        <p:nvPicPr>
          <p:cNvPr id="8" name="Image 7">
            <a:extLst>
              <a:ext uri="{FF2B5EF4-FFF2-40B4-BE49-F238E27FC236}">
                <a16:creationId xmlns:a16="http://schemas.microsoft.com/office/drawing/2014/main" id="{8A981E1C-838D-B4FD-8861-A79528092C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7668" y="4182157"/>
            <a:ext cx="1430877" cy="1565389"/>
          </a:xfrm>
          <a:prstGeom prst="rect">
            <a:avLst/>
          </a:prstGeom>
        </p:spPr>
      </p:pic>
      <p:pic>
        <p:nvPicPr>
          <p:cNvPr id="10" name="Image 9">
            <a:extLst>
              <a:ext uri="{FF2B5EF4-FFF2-40B4-BE49-F238E27FC236}">
                <a16:creationId xmlns:a16="http://schemas.microsoft.com/office/drawing/2014/main" id="{F5F65C5E-175E-8FB7-ACD5-E65DEB08D1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7057" y="1675761"/>
            <a:ext cx="1522841" cy="1665999"/>
          </a:xfrm>
          <a:prstGeom prst="rect">
            <a:avLst/>
          </a:prstGeom>
        </p:spPr>
      </p:pic>
      <p:pic>
        <p:nvPicPr>
          <p:cNvPr id="12" name="Image 11">
            <a:extLst>
              <a:ext uri="{FF2B5EF4-FFF2-40B4-BE49-F238E27FC236}">
                <a16:creationId xmlns:a16="http://schemas.microsoft.com/office/drawing/2014/main" id="{E32B441B-D4BD-69B8-76D4-E5D48D0ACD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1687" y="1675762"/>
            <a:ext cx="1522841" cy="1665999"/>
          </a:xfrm>
          <a:prstGeom prst="rect">
            <a:avLst/>
          </a:prstGeom>
        </p:spPr>
      </p:pic>
    </p:spTree>
    <p:extLst>
      <p:ext uri="{BB962C8B-B14F-4D97-AF65-F5344CB8AC3E}">
        <p14:creationId xmlns:p14="http://schemas.microsoft.com/office/powerpoint/2010/main" val="9451334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1A09-61E5-296E-8DDC-B00240CEB7EB}"/>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66CE987-DFF2-033D-3A05-AF266A1DE2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F0C0EC90-87C3-CD4C-C8C5-790D4545DF5B}"/>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Je vais faire bouger deux images.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8CD01060-3EED-DE79-D9BD-3FAC3410F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012" y="1647208"/>
            <a:ext cx="1585739" cy="1734810"/>
          </a:xfrm>
          <a:prstGeom prst="rect">
            <a:avLst/>
          </a:prstGeom>
        </p:spPr>
      </p:pic>
      <p:pic>
        <p:nvPicPr>
          <p:cNvPr id="3" name="Image 2">
            <a:extLst>
              <a:ext uri="{FF2B5EF4-FFF2-40B4-BE49-F238E27FC236}">
                <a16:creationId xmlns:a16="http://schemas.microsoft.com/office/drawing/2014/main" id="{683C872B-9ADF-9C38-7A2D-C535A88666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709" y="4218161"/>
            <a:ext cx="1546696" cy="1692096"/>
          </a:xfrm>
          <a:prstGeom prst="rect">
            <a:avLst/>
          </a:prstGeom>
        </p:spPr>
      </p:pic>
      <p:pic>
        <p:nvPicPr>
          <p:cNvPr id="4" name="Image 3">
            <a:extLst>
              <a:ext uri="{FF2B5EF4-FFF2-40B4-BE49-F238E27FC236}">
                <a16:creationId xmlns:a16="http://schemas.microsoft.com/office/drawing/2014/main" id="{42DA7901-9DD1-8F97-99B3-BF030CE2D2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7668" y="1675761"/>
            <a:ext cx="1486290" cy="1626012"/>
          </a:xfrm>
          <a:prstGeom prst="rect">
            <a:avLst/>
          </a:prstGeom>
        </p:spPr>
      </p:pic>
      <p:pic>
        <p:nvPicPr>
          <p:cNvPr id="5" name="Image 4">
            <a:extLst>
              <a:ext uri="{FF2B5EF4-FFF2-40B4-BE49-F238E27FC236}">
                <a16:creationId xmlns:a16="http://schemas.microsoft.com/office/drawing/2014/main" id="{E2057661-80DC-06E6-304B-19577E513A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7668" y="4182157"/>
            <a:ext cx="1430877" cy="1565389"/>
          </a:xfrm>
          <a:prstGeom prst="rect">
            <a:avLst/>
          </a:prstGeom>
        </p:spPr>
      </p:pic>
      <p:pic>
        <p:nvPicPr>
          <p:cNvPr id="6" name="Image 5">
            <a:extLst>
              <a:ext uri="{FF2B5EF4-FFF2-40B4-BE49-F238E27FC236}">
                <a16:creationId xmlns:a16="http://schemas.microsoft.com/office/drawing/2014/main" id="{7F91D79B-3CD6-8264-49FE-DE034E1FD8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7057" y="1675761"/>
            <a:ext cx="1522841" cy="1665999"/>
          </a:xfrm>
          <a:prstGeom prst="rect">
            <a:avLst/>
          </a:prstGeom>
        </p:spPr>
      </p:pic>
      <p:pic>
        <p:nvPicPr>
          <p:cNvPr id="7" name="Image 6">
            <a:extLst>
              <a:ext uri="{FF2B5EF4-FFF2-40B4-BE49-F238E27FC236}">
                <a16:creationId xmlns:a16="http://schemas.microsoft.com/office/drawing/2014/main" id="{84BA6489-BC1C-2921-DE84-1E05CC92F6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3460" y="4244258"/>
            <a:ext cx="1522841" cy="1665999"/>
          </a:xfrm>
          <a:prstGeom prst="rect">
            <a:avLst/>
          </a:prstGeom>
        </p:spPr>
      </p:pic>
    </p:spTree>
    <p:extLst>
      <p:ext uri="{BB962C8B-B14F-4D97-AF65-F5344CB8AC3E}">
        <p14:creationId xmlns:p14="http://schemas.microsoft.com/office/powerpoint/2010/main" val="1072659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C7BA-F066-C23F-0C7D-FA9C1A68B7C6}"/>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3068AC67-A4D6-7F15-97B1-F0F38C5B9D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E3543F6C-A8B0-AA0D-170A-058CAF5A6137}"/>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Observez bien. Quelles sont les images qui ont bougé ? </a:t>
            </a:r>
            <a:endParaRPr lang="fr-MA" dirty="0">
              <a:solidFill>
                <a:schemeClr val="tx1">
                  <a:lumMod val="65000"/>
                  <a:lumOff val="35000"/>
                </a:schemeClr>
              </a:solidFill>
            </a:endParaRPr>
          </a:p>
        </p:txBody>
      </p:sp>
      <p:pic>
        <p:nvPicPr>
          <p:cNvPr id="2" name="Image 1">
            <a:extLst>
              <a:ext uri="{FF2B5EF4-FFF2-40B4-BE49-F238E27FC236}">
                <a16:creationId xmlns:a16="http://schemas.microsoft.com/office/drawing/2014/main" id="{CA6D4052-C2A4-A26A-7FC4-A0AC717A4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012" y="1647208"/>
            <a:ext cx="1585739" cy="1734810"/>
          </a:xfrm>
          <a:prstGeom prst="rect">
            <a:avLst/>
          </a:prstGeom>
        </p:spPr>
      </p:pic>
      <p:pic>
        <p:nvPicPr>
          <p:cNvPr id="3" name="Image 2">
            <a:extLst>
              <a:ext uri="{FF2B5EF4-FFF2-40B4-BE49-F238E27FC236}">
                <a16:creationId xmlns:a16="http://schemas.microsoft.com/office/drawing/2014/main" id="{B92F2376-3C2C-6A61-C0E0-EFF684C652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3380" y="4218161"/>
            <a:ext cx="1546696" cy="1692096"/>
          </a:xfrm>
          <a:prstGeom prst="rect">
            <a:avLst/>
          </a:prstGeom>
        </p:spPr>
      </p:pic>
      <p:pic>
        <p:nvPicPr>
          <p:cNvPr id="4" name="Image 3">
            <a:extLst>
              <a:ext uri="{FF2B5EF4-FFF2-40B4-BE49-F238E27FC236}">
                <a16:creationId xmlns:a16="http://schemas.microsoft.com/office/drawing/2014/main" id="{0D1EC007-485F-6A5B-CB11-A60C0F3FCA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7668" y="1675761"/>
            <a:ext cx="1486290" cy="1626012"/>
          </a:xfrm>
          <a:prstGeom prst="rect">
            <a:avLst/>
          </a:prstGeom>
        </p:spPr>
      </p:pic>
      <p:pic>
        <p:nvPicPr>
          <p:cNvPr id="5" name="Image 4">
            <a:extLst>
              <a:ext uri="{FF2B5EF4-FFF2-40B4-BE49-F238E27FC236}">
                <a16:creationId xmlns:a16="http://schemas.microsoft.com/office/drawing/2014/main" id="{3DDA3DF3-CC7D-A7C1-0DD1-2D220A2953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29442" y="4218161"/>
            <a:ext cx="1430877" cy="1565389"/>
          </a:xfrm>
          <a:prstGeom prst="rect">
            <a:avLst/>
          </a:prstGeom>
        </p:spPr>
      </p:pic>
      <p:pic>
        <p:nvPicPr>
          <p:cNvPr id="6" name="Image 5">
            <a:extLst>
              <a:ext uri="{FF2B5EF4-FFF2-40B4-BE49-F238E27FC236}">
                <a16:creationId xmlns:a16="http://schemas.microsoft.com/office/drawing/2014/main" id="{900DE95E-3ADE-565C-59D3-07BDEA791E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7057" y="1675761"/>
            <a:ext cx="1522841" cy="1665999"/>
          </a:xfrm>
          <a:prstGeom prst="rect">
            <a:avLst/>
          </a:prstGeom>
        </p:spPr>
      </p:pic>
      <p:pic>
        <p:nvPicPr>
          <p:cNvPr id="7" name="Image 6">
            <a:extLst>
              <a:ext uri="{FF2B5EF4-FFF2-40B4-BE49-F238E27FC236}">
                <a16:creationId xmlns:a16="http://schemas.microsoft.com/office/drawing/2014/main" id="{D49CFAC7-4F75-8297-0913-17244D4FBD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53137" y="4218161"/>
            <a:ext cx="1522841" cy="1665999"/>
          </a:xfrm>
          <a:prstGeom prst="rect">
            <a:avLst/>
          </a:prstGeom>
        </p:spPr>
      </p:pic>
    </p:spTree>
    <p:extLst>
      <p:ext uri="{BB962C8B-B14F-4D97-AF65-F5344CB8AC3E}">
        <p14:creationId xmlns:p14="http://schemas.microsoft.com/office/powerpoint/2010/main" val="3712965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B27F-B955-EDBE-64C8-90985E9729CE}"/>
            </a:ext>
          </a:extLst>
        </p:cNvPr>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4EA999F-A8E2-3C56-ED1E-63B0E575BF1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8" name="Titre 1">
            <a:extLst>
              <a:ext uri="{FF2B5EF4-FFF2-40B4-BE49-F238E27FC236}">
                <a16:creationId xmlns:a16="http://schemas.microsoft.com/office/drawing/2014/main" id="{B713A2D3-5B11-0090-3C1A-849B0619B1D9}"/>
              </a:ext>
            </a:extLst>
          </p:cNvPr>
          <p:cNvSpPr>
            <a:spLocks noGrp="1"/>
          </p:cNvSpPr>
          <p:nvPr>
            <p:ph type="title"/>
          </p:nvPr>
        </p:nvSpPr>
        <p:spPr>
          <a:xfrm>
            <a:off x="1653499" y="755999"/>
            <a:ext cx="6498899" cy="612000"/>
          </a:xfrm>
        </p:spPr>
        <p:txBody>
          <a:bodyPr>
            <a:normAutofit/>
          </a:bodyPr>
          <a:lstStyle/>
          <a:p>
            <a:r>
              <a:rPr lang="fr-FR" dirty="0">
                <a:solidFill>
                  <a:schemeClr val="tx1">
                    <a:lumMod val="65000"/>
                    <a:lumOff val="35000"/>
                  </a:schemeClr>
                </a:solidFill>
              </a:rPr>
              <a:t>Les deux images  qui ont bougé sont :  les émotions et ressentir.</a:t>
            </a:r>
            <a:endParaRPr lang="fr-MA" dirty="0">
              <a:solidFill>
                <a:schemeClr val="tx1">
                  <a:lumMod val="65000"/>
                  <a:lumOff val="35000"/>
                </a:schemeClr>
              </a:solidFill>
            </a:endParaRPr>
          </a:p>
        </p:txBody>
      </p:sp>
      <p:pic>
        <p:nvPicPr>
          <p:cNvPr id="9" name="Image 8">
            <a:extLst>
              <a:ext uri="{FF2B5EF4-FFF2-40B4-BE49-F238E27FC236}">
                <a16:creationId xmlns:a16="http://schemas.microsoft.com/office/drawing/2014/main" id="{809A31DC-0CEB-1294-1593-0ADA84199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575" y="1845510"/>
            <a:ext cx="1585739" cy="1734810"/>
          </a:xfrm>
          <a:prstGeom prst="rect">
            <a:avLst/>
          </a:prstGeom>
        </p:spPr>
      </p:pic>
      <p:pic>
        <p:nvPicPr>
          <p:cNvPr id="11" name="Image 10">
            <a:extLst>
              <a:ext uri="{FF2B5EF4-FFF2-40B4-BE49-F238E27FC236}">
                <a16:creationId xmlns:a16="http://schemas.microsoft.com/office/drawing/2014/main" id="{99411D9F-6E5F-4BD7-5656-97C94F9C88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6943" y="4416463"/>
            <a:ext cx="1546696" cy="1692096"/>
          </a:xfrm>
          <a:prstGeom prst="rect">
            <a:avLst/>
          </a:prstGeom>
        </p:spPr>
      </p:pic>
      <p:pic>
        <p:nvPicPr>
          <p:cNvPr id="12" name="Image 11">
            <a:extLst>
              <a:ext uri="{FF2B5EF4-FFF2-40B4-BE49-F238E27FC236}">
                <a16:creationId xmlns:a16="http://schemas.microsoft.com/office/drawing/2014/main" id="{CFE9809A-AB3C-7444-B30D-C7C193B9B3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1231" y="1874063"/>
            <a:ext cx="1486290" cy="1626012"/>
          </a:xfrm>
          <a:prstGeom prst="rect">
            <a:avLst/>
          </a:prstGeom>
        </p:spPr>
      </p:pic>
      <p:pic>
        <p:nvPicPr>
          <p:cNvPr id="13" name="Image 12">
            <a:extLst>
              <a:ext uri="{FF2B5EF4-FFF2-40B4-BE49-F238E27FC236}">
                <a16:creationId xmlns:a16="http://schemas.microsoft.com/office/drawing/2014/main" id="{3FD2DB5B-E051-9006-3701-5908B2008C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43005" y="4416463"/>
            <a:ext cx="1430877" cy="1565389"/>
          </a:xfrm>
          <a:prstGeom prst="rect">
            <a:avLst/>
          </a:prstGeom>
          <a:ln w="76200">
            <a:solidFill>
              <a:srgbClr val="C00000"/>
            </a:solidFill>
          </a:ln>
        </p:spPr>
      </p:pic>
      <p:pic>
        <p:nvPicPr>
          <p:cNvPr id="14" name="Image 13">
            <a:extLst>
              <a:ext uri="{FF2B5EF4-FFF2-40B4-BE49-F238E27FC236}">
                <a16:creationId xmlns:a16="http://schemas.microsoft.com/office/drawing/2014/main" id="{AB8D3BF8-FC58-4B2B-4C00-5FFA8496AD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0620" y="1874063"/>
            <a:ext cx="1522841" cy="1665999"/>
          </a:xfrm>
          <a:prstGeom prst="rect">
            <a:avLst/>
          </a:prstGeom>
        </p:spPr>
      </p:pic>
      <p:pic>
        <p:nvPicPr>
          <p:cNvPr id="15" name="Image 14">
            <a:extLst>
              <a:ext uri="{FF2B5EF4-FFF2-40B4-BE49-F238E27FC236}">
                <a16:creationId xmlns:a16="http://schemas.microsoft.com/office/drawing/2014/main" id="{536993DC-48F8-130F-92C8-0F0E1D6544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66700" y="4416463"/>
            <a:ext cx="1522841" cy="1665999"/>
          </a:xfrm>
          <a:prstGeom prst="rect">
            <a:avLst/>
          </a:prstGeom>
          <a:ln w="76200">
            <a:solidFill>
              <a:srgbClr val="C00000"/>
            </a:solidFill>
          </a:ln>
        </p:spPr>
      </p:pic>
    </p:spTree>
    <p:extLst>
      <p:ext uri="{BB962C8B-B14F-4D97-AF65-F5344CB8AC3E}">
        <p14:creationId xmlns:p14="http://schemas.microsoft.com/office/powerpoint/2010/main" val="523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86C6A-CDE3-3450-F512-993EEDB45F3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3DD64446-248A-3679-F24E-CC68E390DA27}"/>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3DD64446-248A-3679-F24E-CC68E390DA27}"/>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444AA46B-9D8A-0C18-2C17-19CC428EFD07}"/>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44AA46B-9D8A-0C18-2C17-19CC428EFD07}"/>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34DE0A65-ABAD-81D5-2FA8-23F5B66DFE4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a:t>
            </a:r>
            <a:r>
              <a:rPr lang="fr-FR" dirty="0">
                <a:solidFill>
                  <a:schemeClr val="tx1">
                    <a:lumMod val="65000"/>
                    <a:lumOff val="35000"/>
                  </a:schemeClr>
                </a:solidFill>
              </a:rPr>
              <a:t>la lecture. </a:t>
            </a:r>
            <a:r>
              <a:rPr lang="fr-FR" dirty="0">
                <a:solidFill>
                  <a:schemeClr val="tx1">
                    <a:lumMod val="65000"/>
                    <a:lumOff val="35000"/>
                  </a:schemeClr>
                </a:solidFill>
                <a:latin typeface="Dosis Medium" pitchFamily="2" charset="0"/>
              </a:rPr>
              <a:t>Qui veut lir</a:t>
            </a:r>
            <a:r>
              <a:rPr lang="fr-FR" dirty="0">
                <a:solidFill>
                  <a:schemeClr val="tx1">
                    <a:lumMod val="65000"/>
                    <a:lumOff val="35000"/>
                  </a:schemeClr>
                </a:solidFill>
              </a:rPr>
              <a:t>e ce paragraphe ? </a:t>
            </a:r>
            <a:endParaRPr lang="fr-FR" dirty="0">
              <a:solidFill>
                <a:schemeClr val="tx1">
                  <a:lumMod val="65000"/>
                  <a:lumOff val="35000"/>
                </a:schemeClr>
              </a:solidFill>
              <a:latin typeface="Dosis Medium" pitchFamily="2" charset="0"/>
            </a:endParaRPr>
          </a:p>
        </p:txBody>
      </p:sp>
      <p:pic>
        <p:nvPicPr>
          <p:cNvPr id="9" name="Image 8">
            <a:extLst>
              <a:ext uri="{FF2B5EF4-FFF2-40B4-BE49-F238E27FC236}">
                <a16:creationId xmlns:a16="http://schemas.microsoft.com/office/drawing/2014/main" id="{A454F92A-B169-91AE-B3A3-1D1240406F8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ZoneTexte 3">
            <a:extLst>
              <a:ext uri="{FF2B5EF4-FFF2-40B4-BE49-F238E27FC236}">
                <a16:creationId xmlns:a16="http://schemas.microsoft.com/office/drawing/2014/main" id="{CDB82940-AFD8-5521-4445-6DE4153B1D8C}"/>
              </a:ext>
            </a:extLst>
          </p:cNvPr>
          <p:cNvSpPr txBox="1"/>
          <p:nvPr/>
        </p:nvSpPr>
        <p:spPr>
          <a:xfrm>
            <a:off x="445423" y="2274543"/>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1884112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A4536-36C8-97AD-D22F-82FE55D71B4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Encre 4">
                <a:extLst>
                  <a:ext uri="{FF2B5EF4-FFF2-40B4-BE49-F238E27FC236}">
                    <a16:creationId xmlns:a16="http://schemas.microsoft.com/office/drawing/2014/main" id="{4B166F27-BF9E-698B-3F80-062006D48E7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4B166F27-BF9E-698B-3F80-062006D48E7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Encre 5">
                <a:extLst>
                  <a:ext uri="{FF2B5EF4-FFF2-40B4-BE49-F238E27FC236}">
                    <a16:creationId xmlns:a16="http://schemas.microsoft.com/office/drawing/2014/main" id="{094F9E99-6289-7D48-185D-453F6C34711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094F9E99-6289-7D48-185D-453F6C347114}"/>
                  </a:ext>
                </a:extLst>
              </p:cNvPr>
              <p:cNvPicPr/>
              <p:nvPr/>
            </p:nvPicPr>
            <p:blipFill>
              <a:blip r:embed="rId5"/>
              <a:stretch>
                <a:fillRect/>
              </a:stretch>
            </p:blipFill>
            <p:spPr>
              <a:xfrm>
                <a:off x="1593492" y="833185"/>
                <a:ext cx="26730" cy="23400"/>
              </a:xfrm>
              <a:prstGeom prst="rect">
                <a:avLst/>
              </a:prstGeom>
            </p:spPr>
          </p:pic>
        </mc:Fallback>
      </mc:AlternateContent>
      <p:sp>
        <p:nvSpPr>
          <p:cNvPr id="8" name="Titre 1">
            <a:extLst>
              <a:ext uri="{FF2B5EF4-FFF2-40B4-BE49-F238E27FC236}">
                <a16:creationId xmlns:a16="http://schemas.microsoft.com/office/drawing/2014/main" id="{4EB265C2-3684-91D5-DC9E-C93752947AD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expliquer ce paragraphe dans </a:t>
            </a:r>
            <a:r>
              <a:rPr lang="fr-FR" dirty="0">
                <a:solidFill>
                  <a:schemeClr val="tx1">
                    <a:lumMod val="65000"/>
                    <a:lumOff val="35000"/>
                  </a:schemeClr>
                </a:solidFill>
              </a:rPr>
              <a:t>sa </a:t>
            </a:r>
            <a:r>
              <a:rPr lang="fr-FR" dirty="0">
                <a:solidFill>
                  <a:schemeClr val="tx1">
                    <a:lumMod val="65000"/>
                    <a:lumOff val="35000"/>
                  </a:schemeClr>
                </a:solidFill>
                <a:latin typeface="Dosis Medium" pitchFamily="2" charset="0"/>
              </a:rPr>
              <a:t>langue ? </a:t>
            </a:r>
          </a:p>
        </p:txBody>
      </p:sp>
      <p:pic>
        <p:nvPicPr>
          <p:cNvPr id="2" name="Image 1">
            <a:extLst>
              <a:ext uri="{FF2B5EF4-FFF2-40B4-BE49-F238E27FC236}">
                <a16:creationId xmlns:a16="http://schemas.microsoft.com/office/drawing/2014/main" id="{3643CDC3-C1B9-A49E-416E-E50A7D7E55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3" name="ZoneTexte 2">
            <a:extLst>
              <a:ext uri="{FF2B5EF4-FFF2-40B4-BE49-F238E27FC236}">
                <a16:creationId xmlns:a16="http://schemas.microsoft.com/office/drawing/2014/main" id="{E446DA7A-FF50-D3ED-E12A-1A97B8E99273}"/>
              </a:ext>
            </a:extLst>
          </p:cNvPr>
          <p:cNvSpPr txBox="1"/>
          <p:nvPr/>
        </p:nvSpPr>
        <p:spPr>
          <a:xfrm>
            <a:off x="445423" y="2274543"/>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112819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5CD3-5A27-7BAF-97B8-5264E9A49F0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62D7EEEE-9971-B757-E909-53D21CE3193F}"/>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E994BCAF-EDEF-375B-040A-640F40908FBB}"/>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3A0D075B-9B12-7010-EC6E-07D4B65DC836}"/>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C30F577-6987-002C-A926-2C3CD8B77ED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10" name="ZoneTexte 9">
            <a:extLst>
              <a:ext uri="{FF2B5EF4-FFF2-40B4-BE49-F238E27FC236}">
                <a16:creationId xmlns:a16="http://schemas.microsoft.com/office/drawing/2014/main" id="{8AB1B601-A472-2C70-3945-F6E47AB069A9}"/>
              </a:ext>
            </a:extLst>
          </p:cNvPr>
          <p:cNvSpPr txBox="1"/>
          <p:nvPr/>
        </p:nvSpPr>
        <p:spPr>
          <a:xfrm>
            <a:off x="1057802" y="1740939"/>
            <a:ext cx="7621178" cy="400110"/>
          </a:xfrm>
          <a:prstGeom prst="rect">
            <a:avLst/>
          </a:prstGeom>
          <a:noFill/>
        </p:spPr>
        <p:txBody>
          <a:bodyPr wrap="square">
            <a:spAutoFit/>
          </a:bodyPr>
          <a:lstStyle/>
          <a:p>
            <a:pPr lvl="0" algn="ctr">
              <a:defRPr/>
            </a:pPr>
            <a:r>
              <a:rPr lang="fr-FR" sz="2000" b="1" dirty="0">
                <a:solidFill>
                  <a:srgbClr val="C00000"/>
                </a:solidFill>
                <a:latin typeface="Dosis SemiBold" pitchFamily="2" charset="0"/>
              </a:rPr>
              <a:t>Comment</a:t>
            </a:r>
            <a:r>
              <a:rPr lang="fr-FR" sz="2000" b="1" dirty="0">
                <a:solidFill>
                  <a:schemeClr val="accent1">
                    <a:lumMod val="75000"/>
                  </a:schemeClr>
                </a:solidFill>
                <a:latin typeface="Dosis SemiBold" pitchFamily="2" charset="0"/>
              </a:rPr>
              <a:t> l’IA aide-t-elle les élèves à progresser dans leurs exercices ?</a:t>
            </a:r>
          </a:p>
        </p:txBody>
      </p:sp>
      <p:sp>
        <p:nvSpPr>
          <p:cNvPr id="7" name="ZoneTexte 6">
            <a:extLst>
              <a:ext uri="{FF2B5EF4-FFF2-40B4-BE49-F238E27FC236}">
                <a16:creationId xmlns:a16="http://schemas.microsoft.com/office/drawing/2014/main" id="{05CCE3CF-3286-52C8-7C7D-9C2ADFE1DA02}"/>
              </a:ext>
            </a:extLst>
          </p:cNvPr>
          <p:cNvSpPr txBox="1"/>
          <p:nvPr/>
        </p:nvSpPr>
        <p:spPr>
          <a:xfrm>
            <a:off x="425827" y="2513988"/>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989522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18BB-A71F-87DD-396B-3B9E664ED9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6C36C3A2-DE39-62CE-EAA8-A8B3B201EB29}"/>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04E41340-76C2-F8C7-CD5A-567EF0B2CB64}"/>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56D6602D-2371-AA79-8738-13B10F0453E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Elle est capable de répondre à des questions, de corriger des exercices ou encore de fournir des conseils. </a:t>
            </a:r>
          </a:p>
        </p:txBody>
      </p:sp>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FE6F922D-978F-01CC-0B82-0F802136D820}"/>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456251F6-77D0-E0FD-DE0A-4A7FB5BDFFC1}"/>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DE1DE75B-51DF-1B40-CBE7-0B365618EC45}"/>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8F1DF865-9997-439F-53ED-9E18E40A22AF}"/>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E94E13B-EEB8-11B0-E93E-714F37628A4B}"/>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ZoneTexte 6">
            <a:extLst>
              <a:ext uri="{FF2B5EF4-FFF2-40B4-BE49-F238E27FC236}">
                <a16:creationId xmlns:a16="http://schemas.microsoft.com/office/drawing/2014/main" id="{2F07EFFF-157F-9DE1-E16F-34D39A4F12DA}"/>
              </a:ext>
            </a:extLst>
          </p:cNvPr>
          <p:cNvSpPr txBox="1"/>
          <p:nvPr/>
        </p:nvSpPr>
        <p:spPr>
          <a:xfrm>
            <a:off x="1057802" y="1740939"/>
            <a:ext cx="7621178" cy="400110"/>
          </a:xfrm>
          <a:prstGeom prst="rect">
            <a:avLst/>
          </a:prstGeom>
          <a:noFill/>
        </p:spPr>
        <p:txBody>
          <a:bodyPr wrap="square">
            <a:spAutoFit/>
          </a:bodyPr>
          <a:lstStyle/>
          <a:p>
            <a:pPr lvl="0" algn="ctr">
              <a:defRPr/>
            </a:pPr>
            <a:r>
              <a:rPr lang="fr-FR" sz="2000" b="1" dirty="0">
                <a:solidFill>
                  <a:srgbClr val="C00000"/>
                </a:solidFill>
                <a:latin typeface="Dosis SemiBold" pitchFamily="2" charset="0"/>
              </a:rPr>
              <a:t>Comment</a:t>
            </a:r>
            <a:r>
              <a:rPr lang="fr-FR" sz="2000" b="1" dirty="0">
                <a:solidFill>
                  <a:schemeClr val="accent1">
                    <a:lumMod val="75000"/>
                  </a:schemeClr>
                </a:solidFill>
                <a:latin typeface="Dosis SemiBold" pitchFamily="2" charset="0"/>
              </a:rPr>
              <a:t> l’IA aide-t-elle les élèves à progresser dans leurs exercices ?</a:t>
            </a:r>
          </a:p>
        </p:txBody>
      </p:sp>
      <p:sp>
        <p:nvSpPr>
          <p:cNvPr id="8" name="ZoneTexte 7">
            <a:extLst>
              <a:ext uri="{FF2B5EF4-FFF2-40B4-BE49-F238E27FC236}">
                <a16:creationId xmlns:a16="http://schemas.microsoft.com/office/drawing/2014/main" id="{40B46207-A58A-2D28-2062-5615DC96D3BE}"/>
              </a:ext>
            </a:extLst>
          </p:cNvPr>
          <p:cNvSpPr txBox="1"/>
          <p:nvPr/>
        </p:nvSpPr>
        <p:spPr>
          <a:xfrm>
            <a:off x="445423" y="2513988"/>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a:t>
            </a:r>
            <a:r>
              <a:rPr lang="fr-FR" sz="2000" b="1" dirty="0">
                <a:solidFill>
                  <a:srgbClr val="E84234"/>
                </a:solidFill>
                <a:latin typeface="Dosis SemiBold" pitchFamily="2" charset="0"/>
              </a:rPr>
              <a:t>elle répond à des questions, corrige des exercices et donne des conseils.</a:t>
            </a:r>
            <a:r>
              <a:rPr lang="fr-FR" sz="2000" b="1" dirty="0">
                <a:solidFill>
                  <a:schemeClr val="accent1">
                    <a:lumMod val="75000"/>
                  </a:schemeClr>
                </a:solidFill>
                <a:latin typeface="Dosis SemiBold" pitchFamily="2" charset="0"/>
              </a:rPr>
              <a:t>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3750647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F7DB-FAF6-FE4A-4D93-EE51CA02E6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Encre 2">
                <a:extLst>
                  <a:ext uri="{FF2B5EF4-FFF2-40B4-BE49-F238E27FC236}">
                    <a16:creationId xmlns:a16="http://schemas.microsoft.com/office/drawing/2014/main" id="{D3E42E7C-069D-2AD7-FC35-E7B0D999676D}"/>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62D7EEEE-9971-B757-E909-53D21CE3193F}"/>
                  </a:ext>
                </a:extLst>
              </p:cNvPr>
              <p:cNvPicPr/>
              <p:nvPr/>
            </p:nvPicPr>
            <p:blipFill>
              <a:blip r:embed="rId5"/>
              <a:stretch>
                <a:fillRect/>
              </a:stretch>
            </p:blipFill>
            <p:spPr>
              <a:xfrm>
                <a:off x="1593492" y="833185"/>
                <a:ext cx="26730" cy="23400"/>
              </a:xfrm>
              <a:prstGeom prst="rect">
                <a:avLst/>
              </a:prstGeom>
            </p:spPr>
          </p:pic>
        </mc:Fallback>
      </mc:AlternateContent>
      <p:sp>
        <p:nvSpPr>
          <p:cNvPr id="4" name="Titre 1">
            <a:extLst>
              <a:ext uri="{FF2B5EF4-FFF2-40B4-BE49-F238E27FC236}">
                <a16:creationId xmlns:a16="http://schemas.microsoft.com/office/drawing/2014/main" id="{9F2525B9-C39A-E0A0-BED4-35BBF1EC302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la question et y répondre ? </a:t>
            </a:r>
          </a:p>
        </p:txBody>
      </p:sp>
      <mc:AlternateContent xmlns:mc="http://schemas.openxmlformats.org/markup-compatibility/2006" xmlns:p14="http://schemas.microsoft.com/office/powerpoint/2010/main">
        <mc:Choice Requires="p14">
          <p:contentPart p14:bwMode="auto" r:id="rId6">
            <p14:nvContentPartPr>
              <p14:cNvPr id="6" name="Encre 5">
                <a:extLst>
                  <a:ext uri="{FF2B5EF4-FFF2-40B4-BE49-F238E27FC236}">
                    <a16:creationId xmlns:a16="http://schemas.microsoft.com/office/drawing/2014/main" id="{CB3C284C-6B12-B905-B0B8-329010A5E810}"/>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3A0D075B-9B12-7010-EC6E-07D4B65DC836}"/>
                  </a:ext>
                </a:extLst>
              </p:cNvPr>
              <p:cNvPicPr/>
              <p:nvPr/>
            </p:nvPicPr>
            <p:blipFill>
              <a:blip r:embed="rId5"/>
              <a:stretch>
                <a:fillRect/>
              </a:stretch>
            </p:blipFill>
            <p:spPr>
              <a:xfrm>
                <a:off x="1593492" y="833185"/>
                <a:ext cx="26730" cy="23400"/>
              </a:xfrm>
              <a:prstGeom prst="rect">
                <a:avLst/>
              </a:prstGeom>
            </p:spPr>
          </p:pic>
        </mc:Fallback>
      </mc:AlternateContent>
      <p:pic>
        <p:nvPicPr>
          <p:cNvPr id="2" name="Image 1">
            <a:extLst>
              <a:ext uri="{FF2B5EF4-FFF2-40B4-BE49-F238E27FC236}">
                <a16:creationId xmlns:a16="http://schemas.microsoft.com/office/drawing/2014/main" id="{64AC2DFB-1E89-AD11-3142-C340EC60FF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46286" y="576431"/>
            <a:ext cx="1867161" cy="1181265"/>
          </a:xfrm>
          <a:prstGeom prst="rect">
            <a:avLst/>
          </a:prstGeom>
        </p:spPr>
      </p:pic>
      <p:sp>
        <p:nvSpPr>
          <p:cNvPr id="12" name="ZoneTexte 11">
            <a:extLst>
              <a:ext uri="{FF2B5EF4-FFF2-40B4-BE49-F238E27FC236}">
                <a16:creationId xmlns:a16="http://schemas.microsoft.com/office/drawing/2014/main" id="{6A930145-7212-069F-ED2B-4E72F3AACD15}"/>
              </a:ext>
            </a:extLst>
          </p:cNvPr>
          <p:cNvSpPr txBox="1"/>
          <p:nvPr/>
        </p:nvSpPr>
        <p:spPr>
          <a:xfrm>
            <a:off x="1057802" y="1657119"/>
            <a:ext cx="7621178" cy="400110"/>
          </a:xfrm>
          <a:prstGeom prst="rect">
            <a:avLst/>
          </a:prstGeom>
          <a:noFill/>
        </p:spPr>
        <p:txBody>
          <a:bodyPr wrap="square">
            <a:spAutoFit/>
          </a:bodyPr>
          <a:lstStyle/>
          <a:p>
            <a:pPr lvl="0" algn="ctr">
              <a:defRPr/>
            </a:pPr>
            <a:r>
              <a:rPr lang="fr-FR" sz="2000" b="1" dirty="0">
                <a:solidFill>
                  <a:srgbClr val="C00000"/>
                </a:solidFill>
                <a:latin typeface="Dosis SemiBold" pitchFamily="2" charset="0"/>
              </a:rPr>
              <a:t>Où</a:t>
            </a:r>
            <a:r>
              <a:rPr lang="fr-FR" sz="2000" b="1" dirty="0">
                <a:solidFill>
                  <a:schemeClr val="accent1">
                    <a:lumMod val="75000"/>
                  </a:schemeClr>
                </a:solidFill>
                <a:latin typeface="Dosis SemiBold" pitchFamily="2" charset="0"/>
              </a:rPr>
              <a:t> peut-on trouver l’intelligence artificielle dans la vie quotidienne ?</a:t>
            </a:r>
          </a:p>
        </p:txBody>
      </p:sp>
      <p:sp>
        <p:nvSpPr>
          <p:cNvPr id="5" name="ZoneTexte 4">
            <a:extLst>
              <a:ext uri="{FF2B5EF4-FFF2-40B4-BE49-F238E27FC236}">
                <a16:creationId xmlns:a16="http://schemas.microsoft.com/office/drawing/2014/main" id="{442DC348-8856-239C-5FDE-F9C918E9BDD4}"/>
              </a:ext>
            </a:extLst>
          </p:cNvPr>
          <p:cNvSpPr txBox="1"/>
          <p:nvPr/>
        </p:nvSpPr>
        <p:spPr>
          <a:xfrm>
            <a:off x="425827" y="2448688"/>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Présente dans les téléphones, ordinateurs et jeux, 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2553980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24E64-FC02-0048-CAEC-6F85775A5D5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Encre 1">
                <a:extLst>
                  <a:ext uri="{FF2B5EF4-FFF2-40B4-BE49-F238E27FC236}">
                    <a16:creationId xmlns:a16="http://schemas.microsoft.com/office/drawing/2014/main" id="{314555E9-49A6-7836-6B6C-BA788B02B9CF}"/>
                  </a:ext>
                </a:extLst>
              </p14:cNvPr>
              <p14:cNvContentPartPr/>
              <p14:nvPr/>
            </p14:nvContentPartPr>
            <p14:xfrm>
              <a:off x="2912571" y="1083385"/>
              <a:ext cx="360" cy="360"/>
            </p14:xfrm>
          </p:contentPart>
        </mc:Choice>
        <mc:Fallback xmlns="">
          <p:pic>
            <p:nvPicPr>
              <p:cNvPr id="2" name="Encre 1">
                <a:extLst>
                  <a:ext uri="{FF2B5EF4-FFF2-40B4-BE49-F238E27FC236}">
                    <a16:creationId xmlns:a16="http://schemas.microsoft.com/office/drawing/2014/main" id="{6C36C3A2-DE39-62CE-EAA8-A8B3B201EB29}"/>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Encre 2">
                <a:extLst>
                  <a:ext uri="{FF2B5EF4-FFF2-40B4-BE49-F238E27FC236}">
                    <a16:creationId xmlns:a16="http://schemas.microsoft.com/office/drawing/2014/main" id="{B87016DC-E838-BCA7-AB36-66E11CEF8AF6}"/>
                  </a:ext>
                </a:extLst>
              </p14:cNvPr>
              <p14:cNvContentPartPr/>
              <p14:nvPr/>
            </p14:nvContentPartPr>
            <p14:xfrm>
              <a:off x="1602171" y="842185"/>
              <a:ext cx="9720" cy="5760"/>
            </p14:xfrm>
          </p:contentPart>
        </mc:Choice>
        <mc:Fallback xmlns="">
          <p:pic>
            <p:nvPicPr>
              <p:cNvPr id="3" name="Encre 2">
                <a:extLst>
                  <a:ext uri="{FF2B5EF4-FFF2-40B4-BE49-F238E27FC236}">
                    <a16:creationId xmlns:a16="http://schemas.microsoft.com/office/drawing/2014/main" id="{04E41340-76C2-F8C7-CD5A-567EF0B2CB64}"/>
                  </a:ext>
                </a:extLst>
              </p:cNvPr>
              <p:cNvPicPr/>
              <p:nvPr/>
            </p:nvPicPr>
            <p:blipFill>
              <a:blip r:embed="rId5"/>
              <a:stretch>
                <a:fillRect/>
              </a:stretch>
            </p:blipFill>
            <p:spPr>
              <a:xfrm>
                <a:off x="1593492" y="833185"/>
                <a:ext cx="2673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Encre 4">
                <a:extLst>
                  <a:ext uri="{FF2B5EF4-FFF2-40B4-BE49-F238E27FC236}">
                    <a16:creationId xmlns:a16="http://schemas.microsoft.com/office/drawing/2014/main" id="{6AD2353A-A3C9-0098-A461-6A497303CC0B}"/>
                  </a:ext>
                </a:extLst>
              </p14:cNvPr>
              <p14:cNvContentPartPr/>
              <p14:nvPr/>
            </p14:nvContentPartPr>
            <p14:xfrm>
              <a:off x="2912571" y="1083385"/>
              <a:ext cx="360" cy="360"/>
            </p14:xfrm>
          </p:contentPart>
        </mc:Choice>
        <mc:Fallback xmlns="">
          <p:pic>
            <p:nvPicPr>
              <p:cNvPr id="5" name="Encre 4">
                <a:extLst>
                  <a:ext uri="{FF2B5EF4-FFF2-40B4-BE49-F238E27FC236}">
                    <a16:creationId xmlns:a16="http://schemas.microsoft.com/office/drawing/2014/main" id="{FE6F922D-978F-01CC-0B82-0F802136D820}"/>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FC214FBD-DD3D-EB23-1091-5E173B3D1C44}"/>
                  </a:ext>
                </a:extLst>
              </p14:cNvPr>
              <p14:cNvContentPartPr/>
              <p14:nvPr/>
            </p14:nvContentPartPr>
            <p14:xfrm>
              <a:off x="1602171" y="842185"/>
              <a:ext cx="9720" cy="5760"/>
            </p14:xfrm>
          </p:contentPart>
        </mc:Choice>
        <mc:Fallback xmlns="">
          <p:pic>
            <p:nvPicPr>
              <p:cNvPr id="6" name="Encre 5">
                <a:extLst>
                  <a:ext uri="{FF2B5EF4-FFF2-40B4-BE49-F238E27FC236}">
                    <a16:creationId xmlns:a16="http://schemas.microsoft.com/office/drawing/2014/main" id="{456251F6-77D0-E0FD-DE0A-4A7FB5BDFFC1}"/>
                  </a:ext>
                </a:extLst>
              </p:cNvPr>
              <p:cNvPicPr/>
              <p:nvPr/>
            </p:nvPicPr>
            <p:blipFill>
              <a:blip r:embed="rId5"/>
              <a:stretch>
                <a:fillRect/>
              </a:stretch>
            </p:blipFill>
            <p:spPr>
              <a:xfrm>
                <a:off x="1593492" y="833185"/>
                <a:ext cx="26730" cy="23400"/>
              </a:xfrm>
              <a:prstGeom prst="rect">
                <a:avLst/>
              </a:prstGeom>
            </p:spPr>
          </p:pic>
        </mc:Fallback>
      </mc:AlternateContent>
      <p:grpSp>
        <p:nvGrpSpPr>
          <p:cNvPr id="16" name="Groupe 15">
            <a:extLst>
              <a:ext uri="{FF2B5EF4-FFF2-40B4-BE49-F238E27FC236}">
                <a16:creationId xmlns:a16="http://schemas.microsoft.com/office/drawing/2014/main" id="{5E8574E5-15B1-2CF0-8D87-C5726224CDB6}"/>
              </a:ext>
            </a:extLst>
          </p:cNvPr>
          <p:cNvGrpSpPr/>
          <p:nvPr/>
        </p:nvGrpSpPr>
        <p:grpSpPr>
          <a:xfrm>
            <a:off x="96835" y="643220"/>
            <a:ext cx="1147140" cy="980797"/>
            <a:chOff x="113769" y="634753"/>
            <a:chExt cx="1147140" cy="980797"/>
          </a:xfrm>
        </p:grpSpPr>
        <p:pic>
          <p:nvPicPr>
            <p:cNvPr id="17" name="Image 16">
              <a:extLst>
                <a:ext uri="{FF2B5EF4-FFF2-40B4-BE49-F238E27FC236}">
                  <a16:creationId xmlns:a16="http://schemas.microsoft.com/office/drawing/2014/main" id="{AE046960-B271-B74C-E8FE-633C9512BEC6}"/>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BD22BA4-18B3-E4D5-B091-5EA5AF260140}"/>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Titre 1">
            <a:extLst>
              <a:ext uri="{FF2B5EF4-FFF2-40B4-BE49-F238E27FC236}">
                <a16:creationId xmlns:a16="http://schemas.microsoft.com/office/drawing/2014/main" id="{0DC5AE55-831E-E326-DB0D-AD6E10BC433A}"/>
              </a:ext>
            </a:extLst>
          </p:cNvPr>
          <p:cNvSpPr txBox="1">
            <a:spLocks/>
          </p:cNvSpPr>
          <p:nvPr/>
        </p:nvSpPr>
        <p:spPr>
          <a:xfrm>
            <a:off x="1611891" y="77779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defRPr/>
            </a:pPr>
            <a:r>
              <a:rPr lang="fr-FR" dirty="0">
                <a:solidFill>
                  <a:schemeClr val="tx1">
                    <a:lumMod val="65000"/>
                    <a:lumOff val="35000"/>
                  </a:schemeClr>
                </a:solidFill>
              </a:rPr>
              <a:t>On la retrouve dans les téléphones, les ordinateurs ou encore les jeux vidéo.</a:t>
            </a:r>
          </a:p>
        </p:txBody>
      </p:sp>
      <p:sp>
        <p:nvSpPr>
          <p:cNvPr id="10" name="ZoneTexte 9">
            <a:extLst>
              <a:ext uri="{FF2B5EF4-FFF2-40B4-BE49-F238E27FC236}">
                <a16:creationId xmlns:a16="http://schemas.microsoft.com/office/drawing/2014/main" id="{34050459-B786-950B-E99E-E81F3067CEEF}"/>
              </a:ext>
            </a:extLst>
          </p:cNvPr>
          <p:cNvSpPr txBox="1"/>
          <p:nvPr/>
        </p:nvSpPr>
        <p:spPr>
          <a:xfrm>
            <a:off x="1057802" y="1657119"/>
            <a:ext cx="7621178" cy="400110"/>
          </a:xfrm>
          <a:prstGeom prst="rect">
            <a:avLst/>
          </a:prstGeom>
          <a:noFill/>
        </p:spPr>
        <p:txBody>
          <a:bodyPr wrap="square">
            <a:spAutoFit/>
          </a:bodyPr>
          <a:lstStyle/>
          <a:p>
            <a:pPr lvl="0" algn="ctr">
              <a:defRPr/>
            </a:pPr>
            <a:r>
              <a:rPr lang="fr-FR" sz="2000" b="1" dirty="0">
                <a:solidFill>
                  <a:srgbClr val="C00000"/>
                </a:solidFill>
                <a:latin typeface="Dosis SemiBold" pitchFamily="2" charset="0"/>
              </a:rPr>
              <a:t>Où</a:t>
            </a:r>
            <a:r>
              <a:rPr lang="fr-FR" sz="2000" b="1" dirty="0">
                <a:solidFill>
                  <a:schemeClr val="accent1">
                    <a:lumMod val="75000"/>
                  </a:schemeClr>
                </a:solidFill>
                <a:latin typeface="Dosis SemiBold" pitchFamily="2" charset="0"/>
              </a:rPr>
              <a:t> peut-on trouver l’intelligence artificielle dans la vie quotidienne ?</a:t>
            </a:r>
          </a:p>
        </p:txBody>
      </p:sp>
      <p:sp>
        <p:nvSpPr>
          <p:cNvPr id="4" name="ZoneTexte 3">
            <a:extLst>
              <a:ext uri="{FF2B5EF4-FFF2-40B4-BE49-F238E27FC236}">
                <a16:creationId xmlns:a16="http://schemas.microsoft.com/office/drawing/2014/main" id="{52E5A792-EC35-014C-DE6A-89134701C4D9}"/>
              </a:ext>
            </a:extLst>
          </p:cNvPr>
          <p:cNvSpPr txBox="1"/>
          <p:nvPr/>
        </p:nvSpPr>
        <p:spPr>
          <a:xfrm>
            <a:off x="425827" y="2508336"/>
            <a:ext cx="8253153" cy="3266279"/>
          </a:xfrm>
          <a:prstGeom prst="rect">
            <a:avLst/>
          </a:prstGeom>
          <a:noFill/>
        </p:spPr>
        <p:txBody>
          <a:bodyPr wrap="square">
            <a:spAutoFit/>
          </a:bodyPr>
          <a:lstStyle/>
          <a:p>
            <a:pPr algn="ctr">
              <a:lnSpc>
                <a:spcPct val="150000"/>
              </a:lnSpc>
            </a:pPr>
            <a:r>
              <a:rPr lang="fr-FR" sz="2000" b="1" dirty="0">
                <a:solidFill>
                  <a:schemeClr val="accent1">
                    <a:lumMod val="75000"/>
                  </a:schemeClr>
                </a:solidFill>
                <a:latin typeface="Dosis SemiBold" pitchFamily="2" charset="0"/>
              </a:rPr>
              <a:t>L’intelligence artificielle</a:t>
            </a:r>
          </a:p>
          <a:p>
            <a:pPr algn="just">
              <a:lnSpc>
                <a:spcPct val="150000"/>
              </a:lnSpc>
            </a:pPr>
            <a:r>
              <a:rPr lang="fr-FR" sz="2000" b="1" dirty="0">
                <a:solidFill>
                  <a:schemeClr val="accent1">
                    <a:lumMod val="75000"/>
                  </a:schemeClr>
                </a:solidFill>
                <a:latin typeface="Dosis SemiBold" pitchFamily="2" charset="0"/>
              </a:rPr>
              <a:t>L’intelligence artificielle (IA) permet aux machines d’apprendre et d’agir presque comme les humains. </a:t>
            </a:r>
            <a:r>
              <a:rPr lang="fr-FR" sz="2000" b="1" dirty="0">
                <a:solidFill>
                  <a:srgbClr val="E84234"/>
                </a:solidFill>
                <a:latin typeface="Dosis SemiBold" pitchFamily="2" charset="0"/>
              </a:rPr>
              <a:t>Présente dans les téléphones, ordinateurs et jeux, </a:t>
            </a:r>
            <a:r>
              <a:rPr lang="fr-FR" sz="2000" b="1" dirty="0">
                <a:solidFill>
                  <a:schemeClr val="accent1">
                    <a:lumMod val="75000"/>
                  </a:schemeClr>
                </a:solidFill>
                <a:latin typeface="Dosis SemiBold" pitchFamily="2" charset="0"/>
              </a:rPr>
              <a:t>elle répond à des questions, corrige des exercices et donne des conseils. Cependant, elle n’a pas d’émotions et ne comprend pas toujours les besoins humains. Bien qu’utile en éducation, elle ne remplacera pas les enseignants, essentiels pour accompagner les élèves.</a:t>
            </a:r>
          </a:p>
        </p:txBody>
      </p:sp>
    </p:spTree>
    <p:extLst>
      <p:ext uri="{BB962C8B-B14F-4D97-AF65-F5344CB8AC3E}">
        <p14:creationId xmlns:p14="http://schemas.microsoft.com/office/powerpoint/2010/main" val="4349213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79E0-DAF6-039C-8593-F229501A680D}"/>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1A4F829-FD50-7C61-1347-C0340F7A2A7F}"/>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latin typeface="Dosis Medium" pitchFamily="2" charset="0"/>
              </a:rPr>
              <a:t>Prenez vos cahiers. Vous allez écrire un paragraphe en vous posant les questions suivantes.  Je vais circuler entre les rangs pour vous aider. </a:t>
            </a:r>
          </a:p>
        </p:txBody>
      </p:sp>
      <p:grpSp>
        <p:nvGrpSpPr>
          <p:cNvPr id="3" name="Groupe 2">
            <a:extLst>
              <a:ext uri="{FF2B5EF4-FFF2-40B4-BE49-F238E27FC236}">
                <a16:creationId xmlns:a16="http://schemas.microsoft.com/office/drawing/2014/main" id="{4CAE6FF6-7133-6E52-E57D-6956CC7B6F6B}"/>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1DF47FE4-9B15-E6D5-592D-8F57A5C055B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47CCDA1-A7D8-D353-027F-30E321B4C5D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EA5AF19B-7053-974C-594E-63AB4869174C}"/>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455478" y="2918543"/>
            <a:ext cx="2128389" cy="1567376"/>
          </a:xfrm>
          <a:prstGeom prst="roundRect">
            <a:avLst>
              <a:gd name="adj" fmla="val 6988"/>
            </a:avLst>
          </a:prstGeom>
        </p:spPr>
      </p:pic>
      <p:sp>
        <p:nvSpPr>
          <p:cNvPr id="9" name="ZoneTexte 8">
            <a:extLst>
              <a:ext uri="{FF2B5EF4-FFF2-40B4-BE49-F238E27FC236}">
                <a16:creationId xmlns:a16="http://schemas.microsoft.com/office/drawing/2014/main" id="{9AF981C1-11DE-2B69-50B0-01F7033CA5CB}"/>
              </a:ext>
            </a:extLst>
          </p:cNvPr>
          <p:cNvSpPr txBox="1"/>
          <p:nvPr/>
        </p:nvSpPr>
        <p:spPr>
          <a:xfrm>
            <a:off x="2728378" y="2659885"/>
            <a:ext cx="6321979" cy="1881284"/>
          </a:xfrm>
          <a:prstGeom prst="rect">
            <a:avLst/>
          </a:prstGeom>
          <a:noFill/>
        </p:spPr>
        <p:txBody>
          <a:bodyPr wrap="square">
            <a:spAutoFit/>
          </a:bodyPr>
          <a:lstStyle/>
          <a:p>
            <a:pPr marL="514350" indent="-514350" defTabSz="457200">
              <a:lnSpc>
                <a:spcPct val="150000"/>
              </a:lnSpc>
              <a:buFont typeface="+mj-lt"/>
              <a:buAutoNum type="arabicPeriod"/>
              <a:defRPr/>
            </a:pPr>
            <a:r>
              <a:rPr lang="fr-FR" sz="2000" b="1" dirty="0">
                <a:solidFill>
                  <a:srgbClr val="00ACA4"/>
                </a:solidFill>
                <a:latin typeface="Dosis SemiBold" pitchFamily="2" charset="0"/>
              </a:rPr>
              <a:t>Qu’est-ce que </a:t>
            </a:r>
            <a:r>
              <a:rPr lang="fr-FR" sz="2000" b="1" dirty="0">
                <a:solidFill>
                  <a:schemeClr val="tx2"/>
                </a:solidFill>
                <a:latin typeface="Dosis SemiBold" pitchFamily="2" charset="0"/>
              </a:rPr>
              <a:t>l’IA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Que</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peuvent</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 </a:t>
            </a: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faire</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 les élèves grâce à l’IA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Est-ce que </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l’IA peut remplacer les enseignants ?</a:t>
            </a:r>
          </a:p>
          <a:p>
            <a:pPr marL="514350" indent="-514350" defTabSz="457200">
              <a:lnSpc>
                <a:spcPct val="150000"/>
              </a:lnSpc>
              <a:buFont typeface="+mj-lt"/>
              <a:buAutoNum type="arabicPeriod"/>
              <a:defRPr/>
            </a:pPr>
            <a:r>
              <a:rPr kumimoji="0" lang="fr-FR" sz="2000" b="1" i="0" u="none" strike="noStrike" kern="1200" cap="none" spc="0" normalizeH="0" baseline="0" noProof="0" dirty="0">
                <a:ln>
                  <a:noFill/>
                </a:ln>
                <a:solidFill>
                  <a:srgbClr val="00ACA4"/>
                </a:solidFill>
                <a:effectLst/>
                <a:uLnTx/>
                <a:uFillTx/>
                <a:latin typeface="Dosis SemiBold" pitchFamily="2" charset="0"/>
                <a:ea typeface="+mn-ea"/>
                <a:cs typeface="+mn-cs"/>
              </a:rPr>
              <a:t>Pourquoi </a:t>
            </a:r>
            <a:r>
              <a:rPr kumimoji="0" lang="fr-FR" sz="2000" b="1" i="0" u="none" strike="noStrike" kern="1200" cap="none" spc="0" normalizeH="0" baseline="0" noProof="0" dirty="0">
                <a:ln>
                  <a:noFill/>
                </a:ln>
                <a:solidFill>
                  <a:srgbClr val="44546A"/>
                </a:solidFill>
                <a:effectLst/>
                <a:uLnTx/>
                <a:uFillTx/>
                <a:latin typeface="Dosis SemiBold" pitchFamily="2" charset="0"/>
                <a:ea typeface="+mn-ea"/>
                <a:cs typeface="+mn-cs"/>
              </a:rPr>
              <a:t>l’IA ne peut pas remplacer les enseignants ?</a:t>
            </a:r>
          </a:p>
        </p:txBody>
      </p:sp>
    </p:spTree>
    <p:extLst>
      <p:ext uri="{BB962C8B-B14F-4D97-AF65-F5344CB8AC3E}">
        <p14:creationId xmlns:p14="http://schemas.microsoft.com/office/powerpoint/2010/main" val="428894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9451-2774-CE8C-A92C-01E0F26FF369}"/>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AA559C2-4B9C-CA5B-3130-D86273694A62}"/>
              </a:ext>
            </a:extLst>
          </p:cNvPr>
          <p:cNvSpPr>
            <a:spLocks noGrp="1"/>
          </p:cNvSpPr>
          <p:nvPr>
            <p:ph type="title"/>
          </p:nvPr>
        </p:nvSpPr>
        <p:spPr>
          <a:xfrm>
            <a:off x="1692000" y="756000"/>
            <a:ext cx="6840000" cy="612000"/>
          </a:xfrm>
        </p:spPr>
        <p:txBody>
          <a:bodyPr/>
          <a:lstStyle/>
          <a:p>
            <a:r>
              <a:rPr lang="fr-FR" dirty="0">
                <a:solidFill>
                  <a:schemeClr val="accent3">
                    <a:lumMod val="75000"/>
                  </a:schemeClr>
                </a:solidFill>
              </a:rPr>
              <a:t>Qui veut lire son paragraphe ?</a:t>
            </a:r>
          </a:p>
        </p:txBody>
      </p:sp>
      <p:pic>
        <p:nvPicPr>
          <p:cNvPr id="2" name="Image 1">
            <a:extLst>
              <a:ext uri="{FF2B5EF4-FFF2-40B4-BE49-F238E27FC236}">
                <a16:creationId xmlns:a16="http://schemas.microsoft.com/office/drawing/2014/main" id="{91A90C28-9A29-E747-D9F4-A53D1E06AE4A}"/>
              </a:ext>
            </a:extLst>
          </p:cNvPr>
          <p:cNvPicPr>
            <a:picLocks noChangeAspect="1"/>
          </p:cNvPicPr>
          <p:nvPr/>
        </p:nvPicPr>
        <p:blipFill>
          <a:blip r:embed="rId2"/>
          <a:srcRect l="6010" t="4889" r="49962"/>
          <a:stretch>
            <a:fillRect/>
          </a:stretch>
        </p:blipFill>
        <p:spPr>
          <a:xfrm>
            <a:off x="3214838" y="2175310"/>
            <a:ext cx="2184935" cy="3146659"/>
          </a:xfrm>
          <a:prstGeom prst="roundRect">
            <a:avLst>
              <a:gd name="adj" fmla="val 34587"/>
            </a:avLst>
          </a:prstGeom>
        </p:spPr>
      </p:pic>
      <p:pic>
        <p:nvPicPr>
          <p:cNvPr id="3" name="Image 2">
            <a:extLst>
              <a:ext uri="{FF2B5EF4-FFF2-40B4-BE49-F238E27FC236}">
                <a16:creationId xmlns:a16="http://schemas.microsoft.com/office/drawing/2014/main" id="{37003089-8485-9704-C840-75B1839348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6286" y="566806"/>
            <a:ext cx="1867161" cy="1181265"/>
          </a:xfrm>
          <a:prstGeom prst="rect">
            <a:avLst/>
          </a:prstGeom>
        </p:spPr>
      </p:pic>
    </p:spTree>
    <p:extLst>
      <p:ext uri="{BB962C8B-B14F-4D97-AF65-F5344CB8AC3E}">
        <p14:creationId xmlns:p14="http://schemas.microsoft.com/office/powerpoint/2010/main" val="4075139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p:txBody>
          <a:bodyPr/>
          <a:lstStyle/>
          <a:p>
            <a:r>
              <a:rPr lang="fr-FR" dirty="0">
                <a:solidFill>
                  <a:schemeClr val="accent3">
                    <a:lumMod val="75000"/>
                  </a:schemeClr>
                </a:solidFill>
              </a:rPr>
              <a:t>Maintenant, c’est l’activité des questions en rafales. Je vais désigner des élèves au hasard pour répondre. Tenez-vous prêts. </a:t>
            </a:r>
          </a:p>
        </p:txBody>
      </p:sp>
      <p:grpSp>
        <p:nvGrpSpPr>
          <p:cNvPr id="5" name="Groupe 4">
            <a:extLst>
              <a:ext uri="{FF2B5EF4-FFF2-40B4-BE49-F238E27FC236}">
                <a16:creationId xmlns:a16="http://schemas.microsoft.com/office/drawing/2014/main" id="{82C28FD3-23FD-BD9E-500A-69902041B545}"/>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AFFF9F7D-B6A7-AEC3-BB17-205D087F5901}"/>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5AEA62-7F07-224A-9663-607F9E6A20C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Espace réservé pour une image  6" descr="Une image contenant habits, sourire, dessin humoristique, clipart&#10;&#10;Le contenu généré par l’IA peut être incorrect.">
            <a:extLst>
              <a:ext uri="{FF2B5EF4-FFF2-40B4-BE49-F238E27FC236}">
                <a16:creationId xmlns:a16="http://schemas.microsoft.com/office/drawing/2014/main" id="{186F1830-8288-2DCC-466C-1986C020D115}"/>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0" name="ZoneTexte 9">
            <a:extLst>
              <a:ext uri="{FF2B5EF4-FFF2-40B4-BE49-F238E27FC236}">
                <a16:creationId xmlns:a16="http://schemas.microsoft.com/office/drawing/2014/main" id="{FF0E8577-EC08-D701-9652-45F8751688B7}"/>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1" name="ZoneTexte 10">
            <a:extLst>
              <a:ext uri="{FF2B5EF4-FFF2-40B4-BE49-F238E27FC236}">
                <a16:creationId xmlns:a16="http://schemas.microsoft.com/office/drawing/2014/main" id="{385D56F4-8F63-587A-2D78-C70D9385506D}"/>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4" name="ZoneTexte 13">
            <a:extLst>
              <a:ext uri="{FF2B5EF4-FFF2-40B4-BE49-F238E27FC236}">
                <a16:creationId xmlns:a16="http://schemas.microsoft.com/office/drawing/2014/main" id="{67B6F3F3-8684-8CB7-687F-CB0504201ACE}"/>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245728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Comment ça va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044973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solidFill>
                  <a:schemeClr val="tx1">
                    <a:lumMod val="65000"/>
                    <a:lumOff val="35000"/>
                  </a:schemeClr>
                </a:solidFill>
              </a:rPr>
              <a:t>Qu’est-ce que vous avez fait la semaine dernière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Qu’est-ce que vous avez fait la semaine dernière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530857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faisaient les créateurs de vidéos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créateurs de vidéos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821208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63D7-CE14-0310-12A2-B99302A23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B90DEB-2AC9-824C-CCEF-C8254EF4E3E3}"/>
              </a:ext>
            </a:extLst>
          </p:cNvPr>
          <p:cNvSpPr>
            <a:spLocks noGrp="1"/>
          </p:cNvSpPr>
          <p:nvPr>
            <p:ph type="title"/>
          </p:nvPr>
        </p:nvSpPr>
        <p:spPr/>
        <p:txBody>
          <a:bodyPr/>
          <a:lstStyle/>
          <a:p>
            <a:r>
              <a:rPr lang="fr-FR" dirty="0">
                <a:solidFill>
                  <a:schemeClr val="tx1">
                    <a:lumMod val="65000"/>
                    <a:lumOff val="35000"/>
                  </a:schemeClr>
                </a:solidFill>
              </a:rPr>
              <a:t>Que faisaient les acteurs ?</a:t>
            </a:r>
          </a:p>
        </p:txBody>
      </p:sp>
      <p:sp>
        <p:nvSpPr>
          <p:cNvPr id="3" name="Titre 1">
            <a:extLst>
              <a:ext uri="{FF2B5EF4-FFF2-40B4-BE49-F238E27FC236}">
                <a16:creationId xmlns:a16="http://schemas.microsoft.com/office/drawing/2014/main" id="{19E82658-05A6-8BD9-1F3E-F524D96DA8F7}"/>
              </a:ext>
            </a:extLst>
          </p:cNvPr>
          <p:cNvSpPr txBox="1">
            <a:spLocks/>
          </p:cNvSpPr>
          <p:nvPr/>
        </p:nvSpPr>
        <p:spPr>
          <a:xfrm>
            <a:off x="720436" y="3843868"/>
            <a:ext cx="766156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faisaient les acteurs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F6B22A99-EA76-757B-E69B-B614FCC8B95C}"/>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5" name="ZoneTexte 4">
            <a:extLst>
              <a:ext uri="{FF2B5EF4-FFF2-40B4-BE49-F238E27FC236}">
                <a16:creationId xmlns:a16="http://schemas.microsoft.com/office/drawing/2014/main" id="{692C5D5A-4997-7161-626C-0CAD9F84A613}"/>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003465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32A85-94F3-286D-4BF2-39B35FCA7C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B397D-3580-3125-F319-2ED54F3907B2}"/>
              </a:ext>
            </a:extLst>
          </p:cNvPr>
          <p:cNvSpPr>
            <a:spLocks noGrp="1"/>
          </p:cNvSpPr>
          <p:nvPr>
            <p:ph type="title"/>
          </p:nvPr>
        </p:nvSpPr>
        <p:spPr/>
        <p:txBody>
          <a:bodyPr/>
          <a:lstStyle/>
          <a:p>
            <a:r>
              <a:rPr lang="fr-FR" dirty="0">
                <a:solidFill>
                  <a:schemeClr val="tx1">
                    <a:lumMod val="65000"/>
                    <a:lumOff val="35000"/>
                  </a:schemeClr>
                </a:solidFill>
              </a:rPr>
              <a:t>Qui conduit un avion ?</a:t>
            </a:r>
          </a:p>
        </p:txBody>
      </p:sp>
      <p:sp>
        <p:nvSpPr>
          <p:cNvPr id="3" name="Titre 1">
            <a:extLst>
              <a:ext uri="{FF2B5EF4-FFF2-40B4-BE49-F238E27FC236}">
                <a16:creationId xmlns:a16="http://schemas.microsoft.com/office/drawing/2014/main" id="{6407E8B3-1B6F-B853-9061-6F3908CAB9D1}"/>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conduit un avion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A764B75-78A5-3082-BAE5-ED24B5EE761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49D70AF-03F0-B96A-4EC8-CFF30AEA9114}"/>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215717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E73F-AE01-905C-681F-701177ACC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914A4-532D-FE0B-4CDB-D34D93516A9F}"/>
              </a:ext>
            </a:extLst>
          </p:cNvPr>
          <p:cNvSpPr>
            <a:spLocks noGrp="1"/>
          </p:cNvSpPr>
          <p:nvPr>
            <p:ph type="title"/>
          </p:nvPr>
        </p:nvSpPr>
        <p:spPr/>
        <p:txBody>
          <a:bodyPr/>
          <a:lstStyle/>
          <a:p>
            <a:r>
              <a:rPr lang="fr-FR" dirty="0">
                <a:solidFill>
                  <a:schemeClr val="tx1">
                    <a:lumMod val="65000"/>
                    <a:lumOff val="35000"/>
                  </a:schemeClr>
                </a:solidFill>
              </a:rPr>
              <a:t>Qui répare les voitures en panne ?</a:t>
            </a:r>
          </a:p>
        </p:txBody>
      </p:sp>
      <p:sp>
        <p:nvSpPr>
          <p:cNvPr id="3" name="Titre 1">
            <a:extLst>
              <a:ext uri="{FF2B5EF4-FFF2-40B4-BE49-F238E27FC236}">
                <a16:creationId xmlns:a16="http://schemas.microsoft.com/office/drawing/2014/main" id="{583653F6-E3F2-65EE-B848-66707C3E557D}"/>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Qui répare les voitures en panne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BFBA6ED1-6D34-7DD4-FEAC-821709BBD6A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5E6286FF-3323-2504-6548-97B540ADE711}"/>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133490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AB2B-0822-327E-C5AE-6CDB583109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71DE20-3006-D034-907D-582461F1A629}"/>
              </a:ext>
            </a:extLst>
          </p:cNvPr>
          <p:cNvSpPr>
            <a:spLocks noGrp="1"/>
          </p:cNvSpPr>
          <p:nvPr>
            <p:ph type="title"/>
          </p:nvPr>
        </p:nvSpPr>
        <p:spPr/>
        <p:txBody>
          <a:bodyPr/>
          <a:lstStyle/>
          <a:p>
            <a:r>
              <a:rPr lang="fr-FR" dirty="0">
                <a:solidFill>
                  <a:schemeClr val="tx1">
                    <a:lumMod val="65000"/>
                    <a:lumOff val="35000"/>
                  </a:schemeClr>
                </a:solidFill>
              </a:rPr>
              <a:t>As-tu déjà voyagé en train ?</a:t>
            </a:r>
          </a:p>
        </p:txBody>
      </p:sp>
      <p:sp>
        <p:nvSpPr>
          <p:cNvPr id="3" name="Titre 1">
            <a:extLst>
              <a:ext uri="{FF2B5EF4-FFF2-40B4-BE49-F238E27FC236}">
                <a16:creationId xmlns:a16="http://schemas.microsoft.com/office/drawing/2014/main" id="{109A0676-AB21-B7DB-C377-439114F5107F}"/>
              </a:ext>
            </a:extLst>
          </p:cNvPr>
          <p:cNvSpPr txBox="1">
            <a:spLocks/>
          </p:cNvSpPr>
          <p:nvPr/>
        </p:nvSpPr>
        <p:spPr>
          <a:xfrm>
            <a:off x="2000379" y="368992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ea typeface="+mn-ea"/>
                <a:cs typeface="+mn-cs"/>
              </a:rPr>
              <a:t>As-tu déjà voyagé en train ?</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681A84D5-4ED8-CA47-40D7-4F03294534B9}"/>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6" name="ZoneTexte 5">
            <a:extLst>
              <a:ext uri="{FF2B5EF4-FFF2-40B4-BE49-F238E27FC236}">
                <a16:creationId xmlns:a16="http://schemas.microsoft.com/office/drawing/2014/main" id="{7826713E-C01A-8697-9627-D659B0D0B69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1674014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solidFill>
                  <a:schemeClr val="tx1">
                    <a:lumMod val="65000"/>
                    <a:lumOff val="35000"/>
                  </a:schemeClr>
                </a:solidFill>
              </a:rPr>
              <a:t>Où travaille le médecin ? </a:t>
            </a:r>
            <a:endParaRPr lang="fr-MA" dirty="0">
              <a:solidFill>
                <a:schemeClr val="tx1">
                  <a:lumMod val="65000"/>
                  <a:lumOff val="35000"/>
                </a:schemeClr>
              </a:solidFill>
            </a:endParaRP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Où travaille le médecin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436672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F605-D1DC-AD40-25CB-21CB94DE77D1}"/>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6DAA0CD-6D4B-A134-7AFE-40CAF7158859}"/>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8DAC7D32-5696-839C-400E-5891C5756240}"/>
              </a:ext>
            </a:extLst>
          </p:cNvPr>
          <p:cNvSpPr>
            <a:spLocks noGrp="1"/>
          </p:cNvSpPr>
          <p:nvPr>
            <p:ph type="title"/>
          </p:nvPr>
        </p:nvSpPr>
        <p:spPr/>
        <p:txBody>
          <a:bodyPr/>
          <a:lstStyle/>
          <a:p>
            <a:r>
              <a:rPr lang="fr-FR" dirty="0">
                <a:solidFill>
                  <a:schemeClr val="tx1">
                    <a:lumMod val="65000"/>
                    <a:lumOff val="35000"/>
                  </a:schemeClr>
                </a:solidFill>
              </a:rPr>
              <a:t>Que fait le médecin pour les patients ?</a:t>
            </a:r>
          </a:p>
        </p:txBody>
      </p:sp>
      <p:sp>
        <p:nvSpPr>
          <p:cNvPr id="3" name="Titre 1">
            <a:extLst>
              <a:ext uri="{FF2B5EF4-FFF2-40B4-BE49-F238E27FC236}">
                <a16:creationId xmlns:a16="http://schemas.microsoft.com/office/drawing/2014/main" id="{E0BCC897-DEEA-27DD-55FF-1281BDE78211}"/>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rPr>
              <a:t>Que fait le médecin pour les patients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93D0AAF1-8842-D1A5-B653-7184143DF003}"/>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8101A943-8C94-12A1-182B-42D38DC03C1A}"/>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239936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3FDF-C90F-C3A3-BD14-4CB6E2FF648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B58530AE-FBEC-8355-C728-F4DC69062E5B}"/>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50172AC-8C26-FF88-DF19-1FDD5C679711}"/>
              </a:ext>
            </a:extLst>
          </p:cNvPr>
          <p:cNvSpPr>
            <a:spLocks noGrp="1"/>
          </p:cNvSpPr>
          <p:nvPr>
            <p:ph type="title"/>
          </p:nvPr>
        </p:nvSpPr>
        <p:spPr/>
        <p:txBody>
          <a:bodyPr/>
          <a:lstStyle/>
          <a:p>
            <a:r>
              <a:rPr lang="fr-FR" dirty="0">
                <a:solidFill>
                  <a:schemeClr val="tx1">
                    <a:lumMod val="65000"/>
                    <a:lumOff val="35000"/>
                  </a:schemeClr>
                </a:solidFill>
              </a:rPr>
              <a:t>Quel métier souhaiterais-tu faire ? Pourquoi ? </a:t>
            </a:r>
          </a:p>
        </p:txBody>
      </p:sp>
      <p:sp>
        <p:nvSpPr>
          <p:cNvPr id="3" name="Titre 1">
            <a:extLst>
              <a:ext uri="{FF2B5EF4-FFF2-40B4-BE49-F238E27FC236}">
                <a16:creationId xmlns:a16="http://schemas.microsoft.com/office/drawing/2014/main" id="{D607489F-5941-E29C-5778-9B3D9B320086}"/>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Quel métier souhaiterais-tu faire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3200" b="1" i="0" u="none" strike="noStrike" kern="1200" cap="none" spc="0" normalizeH="0" baseline="0" noProof="0" dirty="0">
                <a:ln w="0"/>
                <a:solidFill>
                  <a:srgbClr val="2196B1"/>
                </a:solidFill>
                <a:effectLst/>
                <a:uLnTx/>
                <a:uFillTx/>
                <a:latin typeface="Dosis SemiBold" pitchFamily="2" charset="0"/>
                <a:ea typeface="+mn-ea"/>
                <a:cs typeface="+mn-cs"/>
              </a:rPr>
              <a:t>Pourquoi ? </a:t>
            </a:r>
            <a:endParaRPr kumimoji="0" lang="fr-FR" sz="3200" b="1" i="0" u="none" strike="noStrike" kern="1200" cap="none" spc="0" normalizeH="0" baseline="0" noProof="0" dirty="0">
              <a:ln w="0"/>
              <a:solidFill>
                <a:srgbClr val="2196B1"/>
              </a:solidFill>
              <a:effectLst/>
              <a:uLnTx/>
              <a:uFillTx/>
              <a:latin typeface="Dosis SemiBold" pitchFamily="2" charset="0"/>
              <a:ea typeface="+mn-ea"/>
              <a:cs typeface="+mn-cs"/>
            </a:endParaRP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A48AA7B9-5BE5-43E9-E732-ADDC89DFDAC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05B02F49-34EE-5B79-7AA0-89B17023AD88}"/>
              </a:ext>
            </a:extLst>
          </p:cNvPr>
          <p:cNvSpPr txBox="1"/>
          <p:nvPr/>
        </p:nvSpPr>
        <p:spPr>
          <a:xfrm>
            <a:off x="429508" y="351264"/>
            <a:ext cx="72327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dirty="0">
                <a:ln>
                  <a:noFill/>
                </a:ln>
                <a:solidFill>
                  <a:srgbClr val="2196B1"/>
                </a:solidFill>
                <a:effectLst/>
                <a:uLnTx/>
                <a:uFillTx/>
                <a:latin typeface="Dosis" pitchFamily="2" charset="0"/>
                <a:ea typeface="+mn-ea"/>
                <a:cs typeface="+mn-cs"/>
              </a:rPr>
              <a:t>?</a:t>
            </a:r>
          </a:p>
        </p:txBody>
      </p:sp>
    </p:spTree>
    <p:extLst>
      <p:ext uri="{BB962C8B-B14F-4D97-AF65-F5344CB8AC3E}">
        <p14:creationId xmlns:p14="http://schemas.microsoft.com/office/powerpoint/2010/main" val="311222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E67C1-D096-130A-F1ED-8486C908F9D5}"/>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666E25C-342C-8FE6-0FEB-06651081684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E7BB7C51-F9C8-43A6-BBF5-3279FD5FC999}"/>
              </a:ext>
            </a:extLst>
          </p:cNvPr>
          <p:cNvSpPr>
            <a:spLocks noGrp="1"/>
          </p:cNvSpPr>
          <p:nvPr>
            <p:ph type="title"/>
          </p:nvPr>
        </p:nvSpPr>
        <p:spPr/>
        <p:txBody>
          <a:bodyPr/>
          <a:lstStyle/>
          <a:p>
            <a:r>
              <a:rPr lang="fr-FR" dirty="0"/>
              <a:t>Qu’est-ce que nous pouvons faire grâce à l’IA ?</a:t>
            </a:r>
          </a:p>
        </p:txBody>
      </p:sp>
      <p:sp>
        <p:nvSpPr>
          <p:cNvPr id="3" name="Titre 1">
            <a:extLst>
              <a:ext uri="{FF2B5EF4-FFF2-40B4-BE49-F238E27FC236}">
                <a16:creationId xmlns:a16="http://schemas.microsoft.com/office/drawing/2014/main" id="{A7DFF4BB-703C-3C51-9922-547CB6F395C0}"/>
              </a:ext>
            </a:extLst>
          </p:cNvPr>
          <p:cNvSpPr txBox="1">
            <a:spLocks/>
          </p:cNvSpPr>
          <p:nvPr/>
        </p:nvSpPr>
        <p:spPr>
          <a:xfrm>
            <a:off x="526472" y="3998434"/>
            <a:ext cx="8409709"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Qu’est-ce que nous pouvons faire grâce à l’IA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B9681D85-F0AF-7CEF-38C2-2592C1D957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729D2097-2A84-D26F-ABE5-4B13B572196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59651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09BD-6192-DE51-1015-3A4ED875472E}"/>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3850037-03D3-69B5-7D52-A8088BAD8153}"/>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
        <p:nvSpPr>
          <p:cNvPr id="2" name="Titre 1">
            <a:extLst>
              <a:ext uri="{FF2B5EF4-FFF2-40B4-BE49-F238E27FC236}">
                <a16:creationId xmlns:a16="http://schemas.microsoft.com/office/drawing/2014/main" id="{77B990D2-E707-5618-119D-94CA7B6C5CB7}"/>
              </a:ext>
            </a:extLst>
          </p:cNvPr>
          <p:cNvSpPr>
            <a:spLocks noGrp="1"/>
          </p:cNvSpPr>
          <p:nvPr>
            <p:ph type="title"/>
          </p:nvPr>
        </p:nvSpPr>
        <p:spPr/>
        <p:txBody>
          <a:bodyPr>
            <a:normAutofit/>
          </a:bodyPr>
          <a:lstStyle/>
          <a:p>
            <a:r>
              <a:rPr lang="fr-FR" dirty="0"/>
              <a:t>Est-ce que l’IA peut remplacer les enseignants ? Pourquoi ?</a:t>
            </a:r>
          </a:p>
        </p:txBody>
      </p:sp>
      <p:sp>
        <p:nvSpPr>
          <p:cNvPr id="3" name="Titre 1">
            <a:extLst>
              <a:ext uri="{FF2B5EF4-FFF2-40B4-BE49-F238E27FC236}">
                <a16:creationId xmlns:a16="http://schemas.microsoft.com/office/drawing/2014/main" id="{4F63B157-15DC-55B8-37C0-8928020F525B}"/>
              </a:ext>
            </a:extLst>
          </p:cNvPr>
          <p:cNvSpPr txBox="1">
            <a:spLocks/>
          </p:cNvSpPr>
          <p:nvPr/>
        </p:nvSpPr>
        <p:spPr>
          <a:xfrm>
            <a:off x="298450" y="3998434"/>
            <a:ext cx="863773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Est-ce que l’IA peut remplacer les enseignants ? </a:t>
            </a:r>
          </a:p>
          <a:p>
            <a:pPr algn="ctr" defTabSz="914400"/>
            <a:r>
              <a:rPr lang="fr-FR" sz="2800" b="1" dirty="0">
                <a:ln w="0"/>
                <a:solidFill>
                  <a:srgbClr val="2196B1"/>
                </a:solidFill>
                <a:latin typeface="Dosis SemiBold" pitchFamily="2" charset="0"/>
              </a:rPr>
              <a:t>Pourquoi ?</a:t>
            </a:r>
          </a:p>
        </p:txBody>
      </p:sp>
      <p:pic>
        <p:nvPicPr>
          <p:cNvPr id="18" name="Espace réservé pour une image  6" descr="Une image contenant habits, sourire, dessin humoristique, clipart&#10;&#10;Le contenu généré par l’IA peut être incorrect.">
            <a:extLst>
              <a:ext uri="{FF2B5EF4-FFF2-40B4-BE49-F238E27FC236}">
                <a16:creationId xmlns:a16="http://schemas.microsoft.com/office/drawing/2014/main" id="{0FDA1EE1-E2E7-D187-7DCD-8582251C899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39253" y="1955349"/>
            <a:ext cx="2061933" cy="1628814"/>
          </a:xfrm>
          <a:prstGeom prst="ellipse">
            <a:avLst/>
          </a:prstGeom>
        </p:spPr>
      </p:pic>
      <p:sp>
        <p:nvSpPr>
          <p:cNvPr id="6" name="ZoneTexte 5">
            <a:extLst>
              <a:ext uri="{FF2B5EF4-FFF2-40B4-BE49-F238E27FC236}">
                <a16:creationId xmlns:a16="http://schemas.microsoft.com/office/drawing/2014/main" id="{3B69ACCE-8DBC-B481-3079-CC74DCEE364B}"/>
              </a:ext>
            </a:extLst>
          </p:cNvPr>
          <p:cNvSpPr txBox="1"/>
          <p:nvPr/>
        </p:nvSpPr>
        <p:spPr>
          <a:xfrm>
            <a:off x="429508" y="35126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36024564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E423-5451-1555-9E56-F497383C47D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8B8DDE0-DC0A-851C-97E2-584D8A249615}"/>
              </a:ext>
            </a:extLst>
          </p:cNvPr>
          <p:cNvPicPr>
            <a:picLocks noChangeAspect="1"/>
          </p:cNvPicPr>
          <p:nvPr/>
        </p:nvPicPr>
        <p:blipFill>
          <a:blip r:embed="rId2"/>
          <a:srcRect l="1542" t="8381" r="3284" b="18195"/>
          <a:stretch>
            <a:fillRect/>
          </a:stretch>
        </p:blipFill>
        <p:spPr>
          <a:xfrm>
            <a:off x="1370397" y="3994138"/>
            <a:ext cx="6246795" cy="1349939"/>
          </a:xfrm>
          <a:prstGeom prst="rect">
            <a:avLst/>
          </a:prstGeom>
        </p:spPr>
      </p:pic>
      <p:pic>
        <p:nvPicPr>
          <p:cNvPr id="15" name="Espace réservé pour une image  14" descr="Une image contenant horloge, cercle, symbole&#10;&#10;Le contenu généré par l’IA peut être incorrect.">
            <a:extLst>
              <a:ext uri="{FF2B5EF4-FFF2-40B4-BE49-F238E27FC236}">
                <a16:creationId xmlns:a16="http://schemas.microsoft.com/office/drawing/2014/main" id="{190DCC73-BD89-1799-ED2D-5782D30A0B9B}"/>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560" r="-7560"/>
          <a:stretch>
            <a:fillRect/>
          </a:stretch>
        </p:blipFill>
        <p:spPr/>
      </p:pic>
      <p:pic>
        <p:nvPicPr>
          <p:cNvPr id="13" name="Espace réservé pour une image  12" descr="Une image contenant horloge, cercle, symbole, logo&#10;&#10;Le contenu généré par l’IA peut être incorrect.">
            <a:extLst>
              <a:ext uri="{FF2B5EF4-FFF2-40B4-BE49-F238E27FC236}">
                <a16:creationId xmlns:a16="http://schemas.microsoft.com/office/drawing/2014/main" id="{57DF90F3-78D5-77A7-8426-8E871B8843A7}"/>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26" r="-7526"/>
          <a:stretch>
            <a:fillRect/>
          </a:stretch>
        </p:blipFill>
        <p:spPr/>
      </p:pic>
      <p:sp>
        <p:nvSpPr>
          <p:cNvPr id="8" name="Espace réservé du texte 4">
            <a:extLst>
              <a:ext uri="{FF2B5EF4-FFF2-40B4-BE49-F238E27FC236}">
                <a16:creationId xmlns:a16="http://schemas.microsoft.com/office/drawing/2014/main" id="{0BD857C9-E818-349B-BDAA-28964858B4D1}"/>
              </a:ext>
            </a:extLst>
          </p:cNvPr>
          <p:cNvSpPr txBox="1">
            <a:spLocks/>
          </p:cNvSpPr>
          <p:nvPr/>
        </p:nvSpPr>
        <p:spPr>
          <a:xfrm>
            <a:off x="2272849" y="3075803"/>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Vocabulaire.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Lire un texte.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Écrire un paragraphe.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200" b="0" i="0" u="none" strike="noStrike" kern="1200" cap="none" spc="0" normalizeH="0" baseline="0" noProof="0" dirty="0">
                <a:ln>
                  <a:noFill/>
                </a:ln>
                <a:solidFill>
                  <a:prstClr val="white">
                    <a:lumMod val="65000"/>
                  </a:prstClr>
                </a:solidFill>
                <a:effectLst/>
                <a:uLnTx/>
                <a:uFillTx/>
                <a:latin typeface="Dosis SemiBold" pitchFamily="2" charset="0"/>
                <a:ea typeface="+mn-ea"/>
                <a:cs typeface="+mn-cs"/>
              </a:rPr>
              <a:t>Répondre à des questions en rafales. </a:t>
            </a:r>
          </a:p>
        </p:txBody>
      </p:sp>
      <p:sp>
        <p:nvSpPr>
          <p:cNvPr id="4" name="ZoneTexte 3">
            <a:extLst>
              <a:ext uri="{FF2B5EF4-FFF2-40B4-BE49-F238E27FC236}">
                <a16:creationId xmlns:a16="http://schemas.microsoft.com/office/drawing/2014/main" id="{57FCBE27-F36D-9E40-E4E4-612971E588B5}"/>
              </a:ext>
            </a:extLst>
          </p:cNvPr>
          <p:cNvSpPr txBox="1"/>
          <p:nvPr/>
        </p:nvSpPr>
        <p:spPr>
          <a:xfrm>
            <a:off x="2272851" y="4124915"/>
            <a:ext cx="1678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2. Lecture offerte</a:t>
            </a:r>
          </a:p>
        </p:txBody>
      </p:sp>
      <p:sp>
        <p:nvSpPr>
          <p:cNvPr id="5" name="Titre 8">
            <a:extLst>
              <a:ext uri="{FF2B5EF4-FFF2-40B4-BE49-F238E27FC236}">
                <a16:creationId xmlns:a16="http://schemas.microsoft.com/office/drawing/2014/main" id="{4A21D9E9-876E-BC00-E906-3E8833E4C1DD}"/>
              </a:ext>
            </a:extLst>
          </p:cNvPr>
          <p:cNvSpPr>
            <a:spLocks noGrp="1"/>
          </p:cNvSpPr>
          <p:nvPr>
            <p:ph type="title"/>
          </p:nvPr>
        </p:nvSpPr>
        <p:spPr>
          <a:xfrm>
            <a:off x="628650" y="1385583"/>
            <a:ext cx="7886700" cy="705267"/>
          </a:xfrm>
        </p:spPr>
        <p:txBody>
          <a:bodyPr/>
          <a:lstStyle/>
          <a:p>
            <a:r>
              <a:rPr lang="fr-MA" sz="3200" dirty="0"/>
              <a:t>Plan de la séance 6</a:t>
            </a:r>
          </a:p>
        </p:txBody>
      </p:sp>
      <p:grpSp>
        <p:nvGrpSpPr>
          <p:cNvPr id="6" name="Groupe 5">
            <a:extLst>
              <a:ext uri="{FF2B5EF4-FFF2-40B4-BE49-F238E27FC236}">
                <a16:creationId xmlns:a16="http://schemas.microsoft.com/office/drawing/2014/main" id="{8BDD5AAF-9197-1374-D05E-8BF6DDF391A5}"/>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7F5F015A-E8E6-BD03-0111-1209A116BA3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AD5D3CB-D183-0C75-7DFB-E1EBC409031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9F838AF6-11A9-9B39-5931-63446ACF60E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3" name="Espace réservé du texte 2">
            <a:extLst>
              <a:ext uri="{FF2B5EF4-FFF2-40B4-BE49-F238E27FC236}">
                <a16:creationId xmlns:a16="http://schemas.microsoft.com/office/drawing/2014/main" id="{2764D8FC-ED08-CB75-B067-F82FD01C074F}"/>
              </a:ext>
            </a:extLst>
          </p:cNvPr>
          <p:cNvSpPr txBox="1">
            <a:spLocks/>
          </p:cNvSpPr>
          <p:nvPr/>
        </p:nvSpPr>
        <p:spPr>
          <a:xfrm>
            <a:off x="2337991" y="4433415"/>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chemeClr val="tx2"/>
                </a:solidFill>
                <a:effectLst/>
                <a:uLnTx/>
                <a:uFillTx/>
                <a:latin typeface="Dosis SemiBold" pitchFamily="2" charset="0"/>
                <a:ea typeface="+mn-ea"/>
                <a:cs typeface="+mn-cs"/>
              </a:rPr>
              <a:t>Histoire :</a:t>
            </a:r>
            <a:r>
              <a:rPr lang="fr-FR" dirty="0">
                <a:solidFill>
                  <a:schemeClr val="tx2"/>
                </a:solidFill>
              </a:rPr>
              <a:t> La mission verte</a:t>
            </a:r>
            <a:r>
              <a:rPr kumimoji="0" lang="fr-FR" sz="1200" b="0" i="0" u="none" strike="noStrike" kern="1200" cap="none" spc="0" normalizeH="0" baseline="0" noProof="0" dirty="0">
                <a:ln>
                  <a:noFill/>
                </a:ln>
                <a:solidFill>
                  <a:schemeClr val="tx2"/>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4133189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D423-7B1B-F21F-C9C2-5C2772569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696198-4DFF-50FE-00D8-3A0910A2ED03}"/>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Aujourd’hui, on va regarder une nouvelle histoire « La mission verte ». Soyez attentifs.</a:t>
            </a:r>
          </a:p>
        </p:txBody>
      </p:sp>
      <p:grpSp>
        <p:nvGrpSpPr>
          <p:cNvPr id="4" name="Groupe 3">
            <a:extLst>
              <a:ext uri="{FF2B5EF4-FFF2-40B4-BE49-F238E27FC236}">
                <a16:creationId xmlns:a16="http://schemas.microsoft.com/office/drawing/2014/main" id="{9778D486-AD24-28BE-5AB0-9BFC960AABF1}"/>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32C8C681-5FB1-B7AD-9E54-3EFAF0DD37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975F3FA-9AE7-ED74-92D1-FB18E0A9ED2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Image 8">
            <a:extLst>
              <a:ext uri="{FF2B5EF4-FFF2-40B4-BE49-F238E27FC236}">
                <a16:creationId xmlns:a16="http://schemas.microsoft.com/office/drawing/2014/main" id="{367F8836-98C1-1E34-13F8-2D3048120B59}"/>
              </a:ext>
            </a:extLst>
          </p:cNvPr>
          <p:cNvPicPr>
            <a:picLocks noChangeAspect="1"/>
          </p:cNvPicPr>
          <p:nvPr/>
        </p:nvPicPr>
        <p:blipFill>
          <a:blip r:embed="rId4"/>
          <a:stretch>
            <a:fillRect/>
          </a:stretch>
        </p:blipFill>
        <p:spPr>
          <a:xfrm>
            <a:off x="1427790" y="2033392"/>
            <a:ext cx="6288420" cy="3563844"/>
          </a:xfrm>
          <a:prstGeom prst="rect">
            <a:avLst/>
          </a:prstGeom>
        </p:spPr>
      </p:pic>
    </p:spTree>
    <p:extLst>
      <p:ext uri="{BB962C8B-B14F-4D97-AF65-F5344CB8AC3E}">
        <p14:creationId xmlns:p14="http://schemas.microsoft.com/office/powerpoint/2010/main" val="2755498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F3A9-E520-E9FC-2C5E-C1DB4038A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508DB2-9CD4-538F-2105-DD07FFAFB5F3}"/>
              </a:ext>
            </a:extLst>
          </p:cNvPr>
          <p:cNvSpPr>
            <a:spLocks noGrp="1"/>
          </p:cNvSpPr>
          <p:nvPr>
            <p:ph type="title"/>
          </p:nvPr>
        </p:nvSpPr>
        <p:spPr>
          <a:xfrm>
            <a:off x="1573468" y="756000"/>
            <a:ext cx="7282665" cy="612000"/>
          </a:xfrm>
        </p:spPr>
        <p:txBody>
          <a:bodyPr/>
          <a:lstStyle/>
          <a:p>
            <a:r>
              <a:rPr lang="fr-FR" dirty="0">
                <a:solidFill>
                  <a:schemeClr val="tx1">
                    <a:lumMod val="65000"/>
                    <a:lumOff val="35000"/>
                  </a:schemeClr>
                </a:solidFill>
                <a:latin typeface="Dosis Medium" pitchFamily="2" charset="0"/>
              </a:rPr>
              <a:t>Nous allons découvrir l’épisode 1 de l’histoire « La mission verte. ». Est-ce que vous êtes prêts ? Ecoutez bien. </a:t>
            </a:r>
          </a:p>
        </p:txBody>
      </p:sp>
      <p:grpSp>
        <p:nvGrpSpPr>
          <p:cNvPr id="6" name="Groupe 5">
            <a:extLst>
              <a:ext uri="{FF2B5EF4-FFF2-40B4-BE49-F238E27FC236}">
                <a16:creationId xmlns:a16="http://schemas.microsoft.com/office/drawing/2014/main" id="{8A7A8B49-A8EB-D219-A070-9D7E41AC661D}"/>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2D47FE5-1478-9B58-C571-56014FF858B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60AE3D4-2466-3C26-BFFD-6369C54F347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81E7CB0D-13AF-5D0F-1539-228E00AC2FBE}"/>
              </a:ext>
            </a:extLst>
          </p:cNvPr>
          <p:cNvPicPr>
            <a:picLocks noChangeAspect="1"/>
          </p:cNvPicPr>
          <p:nvPr/>
        </p:nvPicPr>
        <p:blipFill>
          <a:blip r:embed="rId4"/>
          <a:stretch>
            <a:fillRect/>
          </a:stretch>
        </p:blipFill>
        <p:spPr>
          <a:xfrm>
            <a:off x="834901" y="1925379"/>
            <a:ext cx="7282664" cy="3948949"/>
          </a:xfrm>
          <a:prstGeom prst="rect">
            <a:avLst/>
          </a:prstGeom>
        </p:spPr>
      </p:pic>
    </p:spTree>
    <p:extLst>
      <p:ext uri="{BB962C8B-B14F-4D97-AF65-F5344CB8AC3E}">
        <p14:creationId xmlns:p14="http://schemas.microsoft.com/office/powerpoint/2010/main" val="905454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WhatsApp Video 2026-03-19 at 00.15.14">
            <a:hlinkClick r:id="" action="ppaction://media"/>
            <a:extLst>
              <a:ext uri="{FF2B5EF4-FFF2-40B4-BE49-F238E27FC236}">
                <a16:creationId xmlns:a16="http://schemas.microsoft.com/office/drawing/2014/main" id="{275FFCE8-E049-179B-22A6-8FD418EDD80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06823" y="1916195"/>
            <a:ext cx="7441431" cy="4185805"/>
          </a:xfrm>
          <a:prstGeom prst="rect">
            <a:avLst/>
          </a:prstGeom>
        </p:spPr>
      </p:pic>
    </p:spTree>
    <p:extLst>
      <p:ext uri="{BB962C8B-B14F-4D97-AF65-F5344CB8AC3E}">
        <p14:creationId xmlns:p14="http://schemas.microsoft.com/office/powerpoint/2010/main" val="662582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10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794C-9AAF-1DCE-9FEB-A566711D4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24EE5F-7E4E-C49A-F69D-F2C5570115E2}"/>
              </a:ext>
            </a:extLst>
          </p:cNvPr>
          <p:cNvSpPr>
            <a:spLocks noGrp="1"/>
          </p:cNvSpPr>
          <p:nvPr>
            <p:ph type="title"/>
          </p:nvPr>
        </p:nvSpPr>
        <p:spPr>
          <a:xfrm>
            <a:off x="1641201" y="756000"/>
            <a:ext cx="7057816" cy="612000"/>
          </a:xfrm>
        </p:spPr>
        <p:txBody>
          <a:bodyPr/>
          <a:lstStyle/>
          <a:p>
            <a:r>
              <a:rPr lang="fr-FR" dirty="0">
                <a:solidFill>
                  <a:schemeClr val="tx1">
                    <a:lumMod val="65000"/>
                    <a:lumOff val="35000"/>
                  </a:schemeClr>
                </a:solidFill>
                <a:latin typeface="Dosis Medium" pitchFamily="2" charset="0"/>
              </a:rPr>
              <a:t>Nous allons écouter l’histoire une deuxième fois. Soyez attentifs.</a:t>
            </a:r>
          </a:p>
        </p:txBody>
      </p:sp>
      <p:grpSp>
        <p:nvGrpSpPr>
          <p:cNvPr id="6" name="Groupe 5">
            <a:extLst>
              <a:ext uri="{FF2B5EF4-FFF2-40B4-BE49-F238E27FC236}">
                <a16:creationId xmlns:a16="http://schemas.microsoft.com/office/drawing/2014/main" id="{2D0464EF-A4F3-A047-F10C-D82D4CDC2B63}"/>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ADA6845E-D9A9-429C-3868-FC79CE8397D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6E233AA-19F6-CE6A-9B1B-17DE36EAD45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3" name="Image 12">
            <a:extLst>
              <a:ext uri="{FF2B5EF4-FFF2-40B4-BE49-F238E27FC236}">
                <a16:creationId xmlns:a16="http://schemas.microsoft.com/office/drawing/2014/main" id="{9048DF2C-FA71-8810-9B4D-089FA98D1662}"/>
              </a:ext>
            </a:extLst>
          </p:cNvPr>
          <p:cNvPicPr>
            <a:picLocks noChangeAspect="1"/>
          </p:cNvPicPr>
          <p:nvPr/>
        </p:nvPicPr>
        <p:blipFill>
          <a:blip r:embed="rId4"/>
          <a:stretch>
            <a:fillRect/>
          </a:stretch>
        </p:blipFill>
        <p:spPr>
          <a:xfrm>
            <a:off x="3087301" y="2425565"/>
            <a:ext cx="2950143" cy="2950143"/>
          </a:xfrm>
          <a:prstGeom prst="roundRect">
            <a:avLst>
              <a:gd name="adj" fmla="val 10201"/>
            </a:avLst>
          </a:prstGeom>
        </p:spPr>
      </p:pic>
    </p:spTree>
    <p:extLst>
      <p:ext uri="{BB962C8B-B14F-4D97-AF65-F5344CB8AC3E}">
        <p14:creationId xmlns:p14="http://schemas.microsoft.com/office/powerpoint/2010/main" val="37273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4AE8-C431-8927-9C79-F66C89EAD72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8F9E24-1FE0-B07F-A6F7-F6DBD066E257}"/>
              </a:ext>
            </a:extLst>
          </p:cNvPr>
          <p:cNvSpPr>
            <a:spLocks noGrp="1"/>
          </p:cNvSpPr>
          <p:nvPr>
            <p:ph type="title"/>
          </p:nvPr>
        </p:nvSpPr>
        <p:spPr>
          <a:xfrm>
            <a:off x="1692000" y="756000"/>
            <a:ext cx="6840000" cy="612000"/>
          </a:xfrm>
        </p:spPr>
        <p:txBody>
          <a:bodyPr/>
          <a:lstStyle/>
          <a:p>
            <a:r>
              <a:rPr lang="fr-FR" i="1" dirty="0">
                <a:solidFill>
                  <a:schemeClr val="bg1">
                    <a:lumMod val="50000"/>
                  </a:schemeClr>
                </a:solidFill>
                <a:latin typeface="Dosis Medium" pitchFamily="2" charset="0"/>
              </a:rPr>
              <a:t>Lecture de la vidéo.</a:t>
            </a:r>
          </a:p>
        </p:txBody>
      </p:sp>
      <p:pic>
        <p:nvPicPr>
          <p:cNvPr id="5"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D4476C23-3F11-1262-D0AE-64D7CE0167A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a:xfrm>
            <a:off x="338580" y="722982"/>
            <a:ext cx="828000" cy="828000"/>
          </a:xfrm>
        </p:spPr>
      </p:pic>
      <p:pic>
        <p:nvPicPr>
          <p:cNvPr id="2" name="Image 1" descr="Une image contenant noir, obscurité&#10;&#10;Le contenu généré par l’IA peut être incorrect.">
            <a:extLst>
              <a:ext uri="{FF2B5EF4-FFF2-40B4-BE49-F238E27FC236}">
                <a16:creationId xmlns:a16="http://schemas.microsoft.com/office/drawing/2014/main" id="{A17CAF2A-82A4-7776-AC41-8CD69BF775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6" name="WhatsApp Video 2026-03-19 at 00.15.14">
            <a:hlinkClick r:id="" action="ppaction://media"/>
            <a:extLst>
              <a:ext uri="{FF2B5EF4-FFF2-40B4-BE49-F238E27FC236}">
                <a16:creationId xmlns:a16="http://schemas.microsoft.com/office/drawing/2014/main" id="{275FFCE8-E049-179B-22A6-8FD418EDD80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06823" y="1916195"/>
            <a:ext cx="7441431" cy="4185805"/>
          </a:xfrm>
          <a:prstGeom prst="rect">
            <a:avLst/>
          </a:prstGeom>
        </p:spPr>
      </p:pic>
    </p:spTree>
    <p:extLst>
      <p:ext uri="{BB962C8B-B14F-4D97-AF65-F5344CB8AC3E}">
        <p14:creationId xmlns:p14="http://schemas.microsoft.com/office/powerpoint/2010/main" val="2132347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10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822D-5568-F026-69E7-222E0DD608B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0F0EE2D2-383B-9A81-EA62-60A20CAC134B}"/>
              </a:ext>
            </a:extLst>
          </p:cNvPr>
          <p:cNvSpPr>
            <a:spLocks noGrp="1"/>
          </p:cNvSpPr>
          <p:nvPr>
            <p:ph type="title"/>
          </p:nvPr>
        </p:nvSpPr>
        <p:spPr/>
        <p:txBody>
          <a:bodyPr>
            <a:normAutofit/>
          </a:bodyPr>
          <a:lstStyle/>
          <a:p>
            <a:r>
              <a:rPr lang="fr-FR" dirty="0">
                <a:solidFill>
                  <a:schemeClr val="tx1">
                    <a:lumMod val="65000"/>
                    <a:lumOff val="35000"/>
                  </a:schemeClr>
                </a:solidFill>
              </a:rPr>
              <a:t>Qu’est-ce que Yassine aime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C844CD9-493B-F706-B89E-58BB36033F9B}"/>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4" name="ZoneTexte 3">
            <a:extLst>
              <a:ext uri="{FF2B5EF4-FFF2-40B4-BE49-F238E27FC236}">
                <a16:creationId xmlns:a16="http://schemas.microsoft.com/office/drawing/2014/main" id="{9EA578D0-06AF-2133-067D-C929D4141B53}"/>
              </a:ext>
            </a:extLst>
          </p:cNvPr>
          <p:cNvSpPr txBox="1"/>
          <p:nvPr/>
        </p:nvSpPr>
        <p:spPr>
          <a:xfrm>
            <a:off x="1462307" y="1990768"/>
            <a:ext cx="6219386"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Qu’est-ce que Yassine aime ?</a:t>
            </a:r>
            <a:endParaRPr lang="fr-MA" sz="2800" b="1" dirty="0">
              <a:ln w="0"/>
              <a:solidFill>
                <a:srgbClr val="2196B1"/>
              </a:solidFill>
              <a:latin typeface="Dosis SemiBold" pitchFamily="2" charset="0"/>
            </a:endParaRPr>
          </a:p>
        </p:txBody>
      </p:sp>
      <p:pic>
        <p:nvPicPr>
          <p:cNvPr id="5" name="Image 4">
            <a:extLst>
              <a:ext uri="{FF2B5EF4-FFF2-40B4-BE49-F238E27FC236}">
                <a16:creationId xmlns:a16="http://schemas.microsoft.com/office/drawing/2014/main" id="{9E213CEA-A2DB-F507-D67F-93D88E7D4521}"/>
              </a:ext>
            </a:extLst>
          </p:cNvPr>
          <p:cNvPicPr>
            <a:picLocks noChangeAspect="1"/>
          </p:cNvPicPr>
          <p:nvPr/>
        </p:nvPicPr>
        <p:blipFill>
          <a:blip r:embed="rId3"/>
          <a:srcRect r="51004"/>
          <a:stretch>
            <a:fillRect/>
          </a:stretch>
        </p:blipFill>
        <p:spPr>
          <a:xfrm>
            <a:off x="3295419" y="2907252"/>
            <a:ext cx="2361743" cy="2486372"/>
          </a:xfrm>
          <a:prstGeom prst="rect">
            <a:avLst/>
          </a:prstGeom>
        </p:spPr>
      </p:pic>
    </p:spTree>
    <p:extLst>
      <p:ext uri="{BB962C8B-B14F-4D97-AF65-F5344CB8AC3E}">
        <p14:creationId xmlns:p14="http://schemas.microsoft.com/office/powerpoint/2010/main" val="28560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ACAE-A584-E9F4-9008-EDBA4173973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8EB1AB3-34F2-4498-B83F-EC815F34C252}"/>
              </a:ext>
            </a:extLst>
          </p:cNvPr>
          <p:cNvSpPr>
            <a:spLocks noGrp="1"/>
          </p:cNvSpPr>
          <p:nvPr>
            <p:ph type="title"/>
          </p:nvPr>
        </p:nvSpPr>
        <p:spPr/>
        <p:txBody>
          <a:bodyPr>
            <a:normAutofit/>
          </a:bodyPr>
          <a:lstStyle/>
          <a:p>
            <a:r>
              <a:rPr lang="fr-FR" dirty="0">
                <a:solidFill>
                  <a:schemeClr val="tx1">
                    <a:lumMod val="65000"/>
                    <a:lumOff val="35000"/>
                  </a:schemeClr>
                </a:solidFill>
              </a:rPr>
              <a:t>Yassine aime les sciences et l’environnement.</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AA84CDB-98B9-E5DC-BE56-4B5F2A65237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D4DD00ED-FFC2-0875-BB03-551F5BF7D76B}"/>
              </a:ext>
            </a:extLst>
          </p:cNvPr>
          <p:cNvSpPr txBox="1"/>
          <p:nvPr/>
        </p:nvSpPr>
        <p:spPr>
          <a:xfrm>
            <a:off x="830255" y="1786497"/>
            <a:ext cx="7483489" cy="461665"/>
          </a:xfrm>
          <a:prstGeom prst="rect">
            <a:avLst/>
          </a:prstGeom>
          <a:noFill/>
        </p:spPr>
        <p:txBody>
          <a:bodyPr wrap="square">
            <a:spAutoFit/>
          </a:bodyPr>
          <a:lstStyle/>
          <a:p>
            <a:pPr algn="ctr"/>
            <a:r>
              <a:rPr lang="fr-FR" sz="2400" b="1" dirty="0">
                <a:ln w="0"/>
                <a:solidFill>
                  <a:srgbClr val="2196B1"/>
                </a:solidFill>
                <a:latin typeface="Dosis SemiBold" pitchFamily="2" charset="0"/>
              </a:rPr>
              <a:t>Yassine aime les sciences et l’environnement.</a:t>
            </a:r>
            <a:endParaRPr lang="fr-MA" sz="2400" b="1" dirty="0">
              <a:ln w="0"/>
              <a:solidFill>
                <a:srgbClr val="2196B1"/>
              </a:solidFill>
              <a:latin typeface="Dosis SemiBold" pitchFamily="2" charset="0"/>
            </a:endParaRPr>
          </a:p>
        </p:txBody>
      </p:sp>
      <p:pic>
        <p:nvPicPr>
          <p:cNvPr id="2" name="Image 1">
            <a:extLst>
              <a:ext uri="{FF2B5EF4-FFF2-40B4-BE49-F238E27FC236}">
                <a16:creationId xmlns:a16="http://schemas.microsoft.com/office/drawing/2014/main" id="{308A19B9-F76D-DCBE-BD9B-00B2873CEA73}"/>
              </a:ext>
            </a:extLst>
          </p:cNvPr>
          <p:cNvPicPr>
            <a:picLocks noChangeAspect="1"/>
          </p:cNvPicPr>
          <p:nvPr/>
        </p:nvPicPr>
        <p:blipFill>
          <a:blip r:embed="rId3"/>
          <a:stretch>
            <a:fillRect/>
          </a:stretch>
        </p:blipFill>
        <p:spPr>
          <a:xfrm>
            <a:off x="1768432" y="2777495"/>
            <a:ext cx="5607136" cy="2892218"/>
          </a:xfrm>
          <a:prstGeom prst="rect">
            <a:avLst/>
          </a:prstGeom>
        </p:spPr>
      </p:pic>
    </p:spTree>
    <p:extLst>
      <p:ext uri="{BB962C8B-B14F-4D97-AF65-F5344CB8AC3E}">
        <p14:creationId xmlns:p14="http://schemas.microsoft.com/office/powerpoint/2010/main" val="1660094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AD7-86F3-F75A-69AD-EF935B597CE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C6407D2-20CF-8B60-191B-0E4E8D58681F}"/>
              </a:ext>
            </a:extLst>
          </p:cNvPr>
          <p:cNvSpPr>
            <a:spLocks noGrp="1"/>
          </p:cNvSpPr>
          <p:nvPr>
            <p:ph type="title"/>
          </p:nvPr>
        </p:nvSpPr>
        <p:spPr/>
        <p:txBody>
          <a:bodyPr>
            <a:normAutofit/>
          </a:bodyPr>
          <a:lstStyle/>
          <a:p>
            <a:r>
              <a:rPr lang="fr-FR" dirty="0">
                <a:solidFill>
                  <a:schemeClr val="tx1">
                    <a:lumMod val="65000"/>
                    <a:lumOff val="35000"/>
                  </a:schemeClr>
                </a:solidFill>
              </a:rPr>
              <a:t>Sur quoi est basée l’application scolaire ?</a:t>
            </a:r>
            <a:endParaRPr lang="fr-MA" dirty="0">
              <a:solidFill>
                <a:schemeClr val="tx1">
                  <a:lumMod val="65000"/>
                  <a:lumOff val="35000"/>
                </a:schemeClr>
              </a:solidFill>
            </a:endParaRP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9A995573-6769-4261-6837-101876E44D62}"/>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852C5B08-D40E-FD50-B585-EA6FA635F0AA}"/>
              </a:ext>
            </a:extLst>
          </p:cNvPr>
          <p:cNvPicPr>
            <a:picLocks noChangeAspect="1"/>
          </p:cNvPicPr>
          <p:nvPr/>
        </p:nvPicPr>
        <p:blipFill>
          <a:blip r:embed="rId3"/>
          <a:stretch>
            <a:fillRect/>
          </a:stretch>
        </p:blipFill>
        <p:spPr>
          <a:xfrm>
            <a:off x="3097481" y="2732184"/>
            <a:ext cx="2949037" cy="2962202"/>
          </a:xfrm>
          <a:prstGeom prst="rect">
            <a:avLst/>
          </a:prstGeom>
        </p:spPr>
      </p:pic>
      <p:sp>
        <p:nvSpPr>
          <p:cNvPr id="2" name="ZoneTexte 1">
            <a:extLst>
              <a:ext uri="{FF2B5EF4-FFF2-40B4-BE49-F238E27FC236}">
                <a16:creationId xmlns:a16="http://schemas.microsoft.com/office/drawing/2014/main" id="{63F3F31B-CED1-DDE4-C662-8816AD176EA5}"/>
              </a:ext>
            </a:extLst>
          </p:cNvPr>
          <p:cNvSpPr txBox="1"/>
          <p:nvPr/>
        </p:nvSpPr>
        <p:spPr>
          <a:xfrm>
            <a:off x="1506373" y="1864074"/>
            <a:ext cx="6219386" cy="461665"/>
          </a:xfrm>
          <a:prstGeom prst="rect">
            <a:avLst/>
          </a:prstGeom>
          <a:noFill/>
        </p:spPr>
        <p:txBody>
          <a:bodyPr wrap="square">
            <a:spAutoFit/>
          </a:bodyPr>
          <a:lstStyle/>
          <a:p>
            <a:pPr algn="ctr"/>
            <a:r>
              <a:rPr lang="fr-FR" sz="2400" b="1" dirty="0">
                <a:ln w="0"/>
                <a:solidFill>
                  <a:srgbClr val="2196B1"/>
                </a:solidFill>
                <a:latin typeface="Dosis SemiBold" pitchFamily="2" charset="0"/>
              </a:rPr>
              <a:t>Sur quoi est basée l’application scolaire ?</a:t>
            </a:r>
            <a:endParaRPr lang="fr-MA" sz="2400" b="1" dirty="0">
              <a:ln w="0"/>
              <a:solidFill>
                <a:srgbClr val="2196B1"/>
              </a:solidFill>
              <a:latin typeface="Dosis SemiBold" pitchFamily="2" charset="0"/>
            </a:endParaRPr>
          </a:p>
        </p:txBody>
      </p:sp>
    </p:spTree>
    <p:extLst>
      <p:ext uri="{BB962C8B-B14F-4D97-AF65-F5344CB8AC3E}">
        <p14:creationId xmlns:p14="http://schemas.microsoft.com/office/powerpoint/2010/main" val="1816158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2B91-10E0-3E25-0199-56E8EF3F3616}"/>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69E2FDA3-A1CE-2D83-F0AE-296672E0A359}"/>
              </a:ext>
            </a:extLst>
          </p:cNvPr>
          <p:cNvSpPr>
            <a:spLocks noGrp="1"/>
          </p:cNvSpPr>
          <p:nvPr>
            <p:ph type="title"/>
          </p:nvPr>
        </p:nvSpPr>
        <p:spPr>
          <a:xfrm>
            <a:off x="1692000" y="756000"/>
            <a:ext cx="6840000" cy="612000"/>
          </a:xfrm>
        </p:spPr>
        <p:txBody>
          <a:bodyPr>
            <a:normAutofit/>
          </a:bodyPr>
          <a:lstStyle/>
          <a:p>
            <a:pPr defTabSz="914400">
              <a:defRPr/>
            </a:pPr>
            <a:r>
              <a:rPr lang="fr-FR" dirty="0">
                <a:ln w="0"/>
                <a:solidFill>
                  <a:schemeClr val="bg2">
                    <a:lumMod val="50000"/>
                  </a:schemeClr>
                </a:solidFill>
                <a:latin typeface="Dosis SemiBold" pitchFamily="2" charset="0"/>
              </a:rPr>
              <a:t>L’application scolaire est basée sur l’IA.</a:t>
            </a:r>
          </a:p>
        </p:txBody>
      </p:sp>
      <p:sp>
        <p:nvSpPr>
          <p:cNvPr id="3" name="Titre 1">
            <a:extLst>
              <a:ext uri="{FF2B5EF4-FFF2-40B4-BE49-F238E27FC236}">
                <a16:creationId xmlns:a16="http://schemas.microsoft.com/office/drawing/2014/main" id="{25D3A200-EC80-096A-5068-A53CC1A09BCA}"/>
              </a:ext>
            </a:extLst>
          </p:cNvPr>
          <p:cNvSpPr txBox="1">
            <a:spLocks/>
          </p:cNvSpPr>
          <p:nvPr/>
        </p:nvSpPr>
        <p:spPr>
          <a:xfrm>
            <a:off x="723450" y="1742308"/>
            <a:ext cx="7697099" cy="92304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2400" b="1" dirty="0">
                <a:ln w="0"/>
                <a:solidFill>
                  <a:srgbClr val="2196B1"/>
                </a:solidFill>
                <a:latin typeface="Dosis SemiBold" pitchFamily="2" charset="0"/>
              </a:rPr>
              <a:t>L’application scolaire est basée sur l’IA.</a:t>
            </a:r>
          </a:p>
        </p:txBody>
      </p:sp>
      <p:grpSp>
        <p:nvGrpSpPr>
          <p:cNvPr id="6" name="Groupe 5">
            <a:extLst>
              <a:ext uri="{FF2B5EF4-FFF2-40B4-BE49-F238E27FC236}">
                <a16:creationId xmlns:a16="http://schemas.microsoft.com/office/drawing/2014/main" id="{66F908B1-76ED-7FF3-1834-099C6A4AD501}"/>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BE80A445-BC32-71DB-3437-53EFE31F243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DA6097D-6357-36FA-5857-399B5C75FE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AC827E41-E304-1E1B-5680-A63D048FF1F5}"/>
              </a:ext>
            </a:extLst>
          </p:cNvPr>
          <p:cNvPicPr>
            <a:picLocks noChangeAspect="1"/>
          </p:cNvPicPr>
          <p:nvPr/>
        </p:nvPicPr>
        <p:blipFill>
          <a:blip r:embed="rId4"/>
          <a:stretch>
            <a:fillRect/>
          </a:stretch>
        </p:blipFill>
        <p:spPr>
          <a:xfrm>
            <a:off x="1323984" y="2755957"/>
            <a:ext cx="6496030" cy="3346043"/>
          </a:xfrm>
          <a:prstGeom prst="rect">
            <a:avLst/>
          </a:prstGeom>
        </p:spPr>
      </p:pic>
    </p:spTree>
    <p:extLst>
      <p:ext uri="{BB962C8B-B14F-4D97-AF65-F5344CB8AC3E}">
        <p14:creationId xmlns:p14="http://schemas.microsoft.com/office/powerpoint/2010/main" val="2179325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517-FD1D-F341-609E-1B9AC0C246B4}"/>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AA3B166-1B0B-538F-A6D6-F5E955A58BE7}"/>
              </a:ext>
            </a:extLst>
          </p:cNvPr>
          <p:cNvSpPr>
            <a:spLocks noGrp="1"/>
          </p:cNvSpPr>
          <p:nvPr>
            <p:ph type="title"/>
          </p:nvPr>
        </p:nvSpPr>
        <p:spPr/>
        <p:txBody>
          <a:bodyPr>
            <a:normAutofit/>
          </a:bodyPr>
          <a:lstStyle/>
          <a:p>
            <a:r>
              <a:rPr lang="fr-FR" dirty="0">
                <a:solidFill>
                  <a:schemeClr val="tx1">
                    <a:lumMod val="65000"/>
                    <a:lumOff val="35000"/>
                  </a:schemeClr>
                </a:solidFill>
              </a:rPr>
              <a:t>Que peut faire cette nouvelle technologie l’IA </a:t>
            </a:r>
            <a:r>
              <a:rPr lang="fr-MA" dirty="0">
                <a:solidFill>
                  <a:schemeClr val="tx1">
                    <a:lumMod val="65000"/>
                    <a:lumOff val="35000"/>
                  </a:schemeClr>
                </a:solidFill>
              </a:rPr>
              <a:t>?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1EA0B68-89FE-EA35-BDF4-0E3EB539662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BBFB3128-DFD9-C56F-CEBA-54851600EA06}"/>
              </a:ext>
            </a:extLst>
          </p:cNvPr>
          <p:cNvSpPr txBox="1"/>
          <p:nvPr/>
        </p:nvSpPr>
        <p:spPr>
          <a:xfrm>
            <a:off x="1122217" y="1928152"/>
            <a:ext cx="6840000" cy="523220"/>
          </a:xfrm>
          <a:prstGeom prst="rect">
            <a:avLst/>
          </a:prstGeom>
          <a:noFill/>
        </p:spPr>
        <p:txBody>
          <a:bodyPr wrap="square">
            <a:spAutoFit/>
          </a:bodyPr>
          <a:lstStyle/>
          <a:p>
            <a:r>
              <a:rPr lang="fr-FR" sz="2800" b="1" dirty="0">
                <a:ln w="0"/>
                <a:solidFill>
                  <a:srgbClr val="2196B1"/>
                </a:solidFill>
                <a:latin typeface="Dosis SemiBold" pitchFamily="2" charset="0"/>
              </a:rPr>
              <a:t>Que peut faire cette nouvelle technologie l’IA </a:t>
            </a:r>
            <a:r>
              <a:rPr lang="fr-MA" sz="2800" b="1" dirty="0">
                <a:ln w="0"/>
                <a:solidFill>
                  <a:srgbClr val="2196B1"/>
                </a:solidFill>
                <a:latin typeface="Dosis SemiBold" pitchFamily="2" charset="0"/>
              </a:rPr>
              <a:t>? </a:t>
            </a:r>
          </a:p>
        </p:txBody>
      </p:sp>
      <p:pic>
        <p:nvPicPr>
          <p:cNvPr id="2" name="Image 1">
            <a:extLst>
              <a:ext uri="{FF2B5EF4-FFF2-40B4-BE49-F238E27FC236}">
                <a16:creationId xmlns:a16="http://schemas.microsoft.com/office/drawing/2014/main" id="{410E539C-F5F6-6354-5677-7CB2F25E2818}"/>
              </a:ext>
            </a:extLst>
          </p:cNvPr>
          <p:cNvPicPr>
            <a:picLocks noChangeAspect="1"/>
          </p:cNvPicPr>
          <p:nvPr/>
        </p:nvPicPr>
        <p:blipFill>
          <a:blip r:embed="rId3"/>
          <a:stretch>
            <a:fillRect/>
          </a:stretch>
        </p:blipFill>
        <p:spPr>
          <a:xfrm>
            <a:off x="2883364" y="2980743"/>
            <a:ext cx="3377271" cy="3392348"/>
          </a:xfrm>
          <a:prstGeom prst="rect">
            <a:avLst/>
          </a:prstGeom>
        </p:spPr>
      </p:pic>
    </p:spTree>
    <p:extLst>
      <p:ext uri="{BB962C8B-B14F-4D97-AF65-F5344CB8AC3E}">
        <p14:creationId xmlns:p14="http://schemas.microsoft.com/office/powerpoint/2010/main" val="2239987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698F-74B1-C977-3489-4261B861FB5D}"/>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58CBBCC6-ECC2-16DF-6659-5B1F19895391}"/>
              </a:ext>
            </a:extLst>
          </p:cNvPr>
          <p:cNvSpPr>
            <a:spLocks noGrp="1"/>
          </p:cNvSpPr>
          <p:nvPr>
            <p:ph type="title"/>
          </p:nvPr>
        </p:nvSpPr>
        <p:spPr/>
        <p:txBody>
          <a:bodyPr>
            <a:normAutofit/>
          </a:bodyPr>
          <a:lstStyle/>
          <a:p>
            <a:r>
              <a:rPr lang="fr-FR" dirty="0">
                <a:solidFill>
                  <a:schemeClr val="tx1">
                    <a:lumMod val="65000"/>
                    <a:lumOff val="35000"/>
                  </a:schemeClr>
                </a:solidFill>
              </a:rPr>
              <a:t>L’IA est capable d’analyser des informations rapidement</a:t>
            </a:r>
            <a:r>
              <a:rPr lang="fr-MA" dirty="0">
                <a:solidFill>
                  <a:schemeClr val="tx1">
                    <a:lumMod val="65000"/>
                    <a:lumOff val="35000"/>
                  </a:schemeClr>
                </a:solidFill>
              </a:rPr>
              <a:t>.</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F8E0F9EC-EB12-6D0E-D519-A5707245B4D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0" name="ZoneTexte 9">
            <a:extLst>
              <a:ext uri="{FF2B5EF4-FFF2-40B4-BE49-F238E27FC236}">
                <a16:creationId xmlns:a16="http://schemas.microsoft.com/office/drawing/2014/main" id="{26D00810-27AF-A39A-A91E-CACB01877726}"/>
              </a:ext>
            </a:extLst>
          </p:cNvPr>
          <p:cNvSpPr txBox="1"/>
          <p:nvPr/>
        </p:nvSpPr>
        <p:spPr>
          <a:xfrm>
            <a:off x="1066800" y="1850689"/>
            <a:ext cx="7689273" cy="461665"/>
          </a:xfrm>
          <a:prstGeom prst="rect">
            <a:avLst/>
          </a:prstGeom>
          <a:noFill/>
        </p:spPr>
        <p:txBody>
          <a:bodyPr wrap="square">
            <a:spAutoFit/>
          </a:bodyPr>
          <a:lstStyle/>
          <a:p>
            <a:r>
              <a:rPr lang="fr-FR" sz="2400" b="1" dirty="0">
                <a:ln w="0"/>
                <a:solidFill>
                  <a:srgbClr val="2196B1"/>
                </a:solidFill>
                <a:latin typeface="Dosis SemiBold" pitchFamily="2" charset="0"/>
              </a:rPr>
              <a:t>L’IA est capable d’analyser des informations rapidement.</a:t>
            </a:r>
            <a:r>
              <a:rPr lang="fr-MA" sz="2400" b="1" dirty="0">
                <a:ln w="0"/>
                <a:solidFill>
                  <a:srgbClr val="2196B1"/>
                </a:solidFill>
                <a:latin typeface="Dosis SemiBold" pitchFamily="2" charset="0"/>
              </a:rPr>
              <a:t> </a:t>
            </a:r>
          </a:p>
        </p:txBody>
      </p:sp>
      <p:pic>
        <p:nvPicPr>
          <p:cNvPr id="4" name="Image 3">
            <a:extLst>
              <a:ext uri="{FF2B5EF4-FFF2-40B4-BE49-F238E27FC236}">
                <a16:creationId xmlns:a16="http://schemas.microsoft.com/office/drawing/2014/main" id="{5BEF6E5B-22DF-5A8A-DEE9-2643687F883E}"/>
              </a:ext>
            </a:extLst>
          </p:cNvPr>
          <p:cNvPicPr>
            <a:picLocks noChangeAspect="1"/>
          </p:cNvPicPr>
          <p:nvPr/>
        </p:nvPicPr>
        <p:blipFill>
          <a:blip r:embed="rId3"/>
          <a:stretch>
            <a:fillRect/>
          </a:stretch>
        </p:blipFill>
        <p:spPr>
          <a:xfrm>
            <a:off x="1522603" y="2766339"/>
            <a:ext cx="6098793" cy="3031282"/>
          </a:xfrm>
          <a:prstGeom prst="rect">
            <a:avLst/>
          </a:prstGeom>
        </p:spPr>
      </p:pic>
    </p:spTree>
    <p:extLst>
      <p:ext uri="{BB962C8B-B14F-4D97-AF65-F5344CB8AC3E}">
        <p14:creationId xmlns:p14="http://schemas.microsoft.com/office/powerpoint/2010/main" val="4243596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87A4-69AE-62B1-C756-460DBA57283B}"/>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BAC0D4B-531A-8035-93B5-86A724507A8F}"/>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Que fait Yassine ?</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316A598-D49F-C083-1708-C89756179E64}"/>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lvl="0" algn="ctr" defTabSz="914400">
              <a:defRPr/>
            </a:pPr>
            <a:r>
              <a:rPr lang="fr-FR" sz="2800" b="1" dirty="0">
                <a:ln w="0"/>
                <a:solidFill>
                  <a:srgbClr val="2196B1"/>
                </a:solidFill>
                <a:latin typeface="Dosis SemiBold" pitchFamily="2" charset="0"/>
              </a:rPr>
              <a:t>Que fait Yassine </a:t>
            </a:r>
            <a:r>
              <a:rPr kumimoji="0" lang="fr-FR" sz="2800" b="1" i="0" u="none" strike="noStrike" kern="1200" cap="none" spc="0" normalizeH="0" baseline="0" noProof="0" dirty="0">
                <a:ln w="0"/>
                <a:solidFill>
                  <a:srgbClr val="2196B1"/>
                </a:solidFill>
                <a:effectLst/>
                <a:uLnTx/>
                <a:uFillTx/>
                <a:latin typeface="Dosis SemiBold" pitchFamily="2" charset="0"/>
              </a:rPr>
              <a:t>?</a:t>
            </a:r>
          </a:p>
        </p:txBody>
      </p:sp>
      <p:grpSp>
        <p:nvGrpSpPr>
          <p:cNvPr id="8" name="Groupe 7">
            <a:extLst>
              <a:ext uri="{FF2B5EF4-FFF2-40B4-BE49-F238E27FC236}">
                <a16:creationId xmlns:a16="http://schemas.microsoft.com/office/drawing/2014/main" id="{D08F5B52-70F3-24BB-34C0-1CC411224314}"/>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7A57E5-BEFE-3DE1-D831-9144830C20C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01B4D7E-B6D1-B251-F6C1-D9972496F46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DF5930CB-175F-7FD2-1D27-39B97E7EE960}"/>
              </a:ext>
            </a:extLst>
          </p:cNvPr>
          <p:cNvPicPr>
            <a:picLocks noChangeAspect="1"/>
          </p:cNvPicPr>
          <p:nvPr/>
        </p:nvPicPr>
        <p:blipFill>
          <a:blip r:embed="rId4"/>
          <a:stretch>
            <a:fillRect/>
          </a:stretch>
        </p:blipFill>
        <p:spPr>
          <a:xfrm>
            <a:off x="3140748" y="2778215"/>
            <a:ext cx="3117762" cy="3185836"/>
          </a:xfrm>
          <a:prstGeom prst="rect">
            <a:avLst/>
          </a:prstGeom>
        </p:spPr>
      </p:pic>
    </p:spTree>
    <p:extLst>
      <p:ext uri="{BB962C8B-B14F-4D97-AF65-F5344CB8AC3E}">
        <p14:creationId xmlns:p14="http://schemas.microsoft.com/office/powerpoint/2010/main" val="1947886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7CB6-46A2-2E0B-B966-3FA38C0BF8FA}"/>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F9FE951-C97B-1205-E578-D5DE132C0EB6}"/>
              </a:ext>
            </a:extLst>
          </p:cNvPr>
          <p:cNvSpPr>
            <a:spLocks noGrp="1"/>
          </p:cNvSpPr>
          <p:nvPr>
            <p:ph type="title"/>
          </p:nvPr>
        </p:nvSpPr>
        <p:spPr/>
        <p:txBody>
          <a:bodyPr>
            <a:normAutofit/>
          </a:bodyPr>
          <a:lstStyle/>
          <a:p>
            <a:r>
              <a:rPr lang="fr-FR" b="1" dirty="0">
                <a:ln w="0"/>
                <a:solidFill>
                  <a:schemeClr val="tx1">
                    <a:lumMod val="50000"/>
                    <a:lumOff val="50000"/>
                  </a:schemeClr>
                </a:solidFill>
                <a:latin typeface="Dosis SemiBold" pitchFamily="2" charset="0"/>
              </a:rPr>
              <a:t>Yassine installe l’application sur sa tablette</a:t>
            </a:r>
            <a:r>
              <a:rPr lang="fr-FR" b="1" dirty="0">
                <a:ln w="0"/>
                <a:solidFill>
                  <a:srgbClr val="2196B1"/>
                </a:solidFill>
                <a:latin typeface="Dosis SemiBold" pitchFamily="2" charset="0"/>
              </a:rPr>
              <a:t>.</a:t>
            </a:r>
            <a:endParaRPr lang="fr-FR" dirty="0">
              <a:solidFill>
                <a:schemeClr val="tx1">
                  <a:lumMod val="50000"/>
                  <a:lumOff val="50000"/>
                </a:schemeClr>
              </a:solidFill>
            </a:endParaRPr>
          </a:p>
        </p:txBody>
      </p:sp>
      <p:sp>
        <p:nvSpPr>
          <p:cNvPr id="6" name="Titre 1">
            <a:extLst>
              <a:ext uri="{FF2B5EF4-FFF2-40B4-BE49-F238E27FC236}">
                <a16:creationId xmlns:a16="http://schemas.microsoft.com/office/drawing/2014/main" id="{FFD36727-A7EB-D2B2-3303-6D4406E2B573}"/>
              </a:ext>
            </a:extLst>
          </p:cNvPr>
          <p:cNvSpPr txBox="1">
            <a:spLocks/>
          </p:cNvSpPr>
          <p:nvPr/>
        </p:nvSpPr>
        <p:spPr>
          <a:xfrm>
            <a:off x="924220" y="1744050"/>
            <a:ext cx="7721015"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w="0"/>
                <a:solidFill>
                  <a:srgbClr val="2196B1"/>
                </a:solidFill>
                <a:effectLst/>
                <a:uLnTx/>
                <a:uFillTx/>
                <a:latin typeface="Dosis SemiBold" pitchFamily="2" charset="0"/>
              </a:rPr>
              <a:t>Yassine installe l’application sur sa tablette.</a:t>
            </a:r>
          </a:p>
        </p:txBody>
      </p:sp>
      <p:grpSp>
        <p:nvGrpSpPr>
          <p:cNvPr id="8" name="Groupe 7">
            <a:extLst>
              <a:ext uri="{FF2B5EF4-FFF2-40B4-BE49-F238E27FC236}">
                <a16:creationId xmlns:a16="http://schemas.microsoft.com/office/drawing/2014/main" id="{432B88EB-BAF6-BDA9-0C9D-5CE6179C31DF}"/>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DC6AD8B3-E588-4766-E9AD-0DC72F554E1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EBFDF2-6E01-84CE-6767-E80A31CB89E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48188210-DD41-F2C8-4A1B-E587475FA787}"/>
              </a:ext>
            </a:extLst>
          </p:cNvPr>
          <p:cNvPicPr>
            <a:picLocks noChangeAspect="1"/>
          </p:cNvPicPr>
          <p:nvPr/>
        </p:nvPicPr>
        <p:blipFill>
          <a:blip r:embed="rId4"/>
          <a:stretch>
            <a:fillRect/>
          </a:stretch>
        </p:blipFill>
        <p:spPr>
          <a:xfrm>
            <a:off x="1570856" y="2791887"/>
            <a:ext cx="6355919" cy="3310113"/>
          </a:xfrm>
          <a:prstGeom prst="rect">
            <a:avLst/>
          </a:prstGeom>
        </p:spPr>
      </p:pic>
    </p:spTree>
    <p:extLst>
      <p:ext uri="{BB962C8B-B14F-4D97-AF65-F5344CB8AC3E}">
        <p14:creationId xmlns:p14="http://schemas.microsoft.com/office/powerpoint/2010/main" val="3024334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A5DE-799E-A026-CC34-D676027ACD1E}"/>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7903FBBF-054E-C4C9-792E-07DD64D5E770}"/>
              </a:ext>
            </a:extLst>
          </p:cNvPr>
          <p:cNvSpPr>
            <a:spLocks noGrp="1"/>
          </p:cNvSpPr>
          <p:nvPr>
            <p:ph type="title"/>
          </p:nvPr>
        </p:nvSpPr>
        <p:spPr/>
        <p:txBody>
          <a:bodyPr>
            <a:normAutofit/>
          </a:bodyPr>
          <a:lstStyle/>
          <a:p>
            <a:r>
              <a:rPr lang="fr-FR" dirty="0">
                <a:solidFill>
                  <a:schemeClr val="tx1">
                    <a:lumMod val="65000"/>
                    <a:lumOff val="35000"/>
                  </a:schemeClr>
                </a:solidFill>
              </a:rPr>
              <a:t>Qu’est-ce que nous pouvons faire grâce à l’IA ? </a:t>
            </a:r>
          </a:p>
        </p:txBody>
      </p:sp>
      <p:grpSp>
        <p:nvGrpSpPr>
          <p:cNvPr id="8" name="Groupe 7">
            <a:extLst>
              <a:ext uri="{FF2B5EF4-FFF2-40B4-BE49-F238E27FC236}">
                <a16:creationId xmlns:a16="http://schemas.microsoft.com/office/drawing/2014/main" id="{54F17C47-2789-B66F-4570-42F06709303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6C99769B-94BA-F3E4-ED8D-96A6B67A8C0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C654F1-B743-377D-86AE-8F9A0D7CC96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ZoneTexte 12">
            <a:extLst>
              <a:ext uri="{FF2B5EF4-FFF2-40B4-BE49-F238E27FC236}">
                <a16:creationId xmlns:a16="http://schemas.microsoft.com/office/drawing/2014/main" id="{07DD52DF-ED6A-C33C-6789-CD9E79F813ED}"/>
              </a:ext>
            </a:extLst>
          </p:cNvPr>
          <p:cNvSpPr txBox="1"/>
          <p:nvPr/>
        </p:nvSpPr>
        <p:spPr>
          <a:xfrm>
            <a:off x="571903" y="1955908"/>
            <a:ext cx="8101042" cy="523220"/>
          </a:xfrm>
          <a:prstGeom prst="rect">
            <a:avLst/>
          </a:prstGeom>
          <a:noFill/>
        </p:spPr>
        <p:txBody>
          <a:bodyPr wrap="square">
            <a:spAutoFit/>
          </a:bodyPr>
          <a:lstStyle/>
          <a:p>
            <a:pPr algn="ctr"/>
            <a:r>
              <a:rPr lang="fr-FR" sz="2800" b="1" dirty="0">
                <a:ln w="0"/>
                <a:solidFill>
                  <a:srgbClr val="2196B1"/>
                </a:solidFill>
                <a:latin typeface="Dosis SemiBold" pitchFamily="2" charset="0"/>
              </a:rPr>
              <a:t>Qu’est-ce que nous pouvons faire grâce à l’IA ? </a:t>
            </a:r>
            <a:endParaRPr lang="fr-MA" sz="28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D8FCBF17-FBB2-E693-A878-5558C82CCE6B}"/>
              </a:ext>
            </a:extLst>
          </p:cNvPr>
          <p:cNvPicPr>
            <a:picLocks noChangeAspect="1"/>
          </p:cNvPicPr>
          <p:nvPr/>
        </p:nvPicPr>
        <p:blipFill>
          <a:blip r:embed="rId4"/>
          <a:stretch>
            <a:fillRect/>
          </a:stretch>
        </p:blipFill>
        <p:spPr>
          <a:xfrm>
            <a:off x="2879045" y="2654175"/>
            <a:ext cx="3385910" cy="3449396"/>
          </a:xfrm>
          <a:prstGeom prst="rect">
            <a:avLst/>
          </a:prstGeom>
        </p:spPr>
      </p:pic>
    </p:spTree>
    <p:extLst>
      <p:ext uri="{BB962C8B-B14F-4D97-AF65-F5344CB8AC3E}">
        <p14:creationId xmlns:p14="http://schemas.microsoft.com/office/powerpoint/2010/main" val="1757362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24B-5F24-7D91-AD79-39A48FCAE2A2}"/>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5AEA9F8-2BB1-BEE8-523F-9BFF035FA426}"/>
              </a:ext>
            </a:extLst>
          </p:cNvPr>
          <p:cNvSpPr>
            <a:spLocks noGrp="1"/>
          </p:cNvSpPr>
          <p:nvPr>
            <p:ph type="title"/>
          </p:nvPr>
        </p:nvSpPr>
        <p:spPr/>
        <p:txBody>
          <a:bodyPr>
            <a:normAutofit/>
          </a:bodyPr>
          <a:lstStyle/>
          <a:p>
            <a:r>
              <a:rPr lang="fr-FR" dirty="0">
                <a:solidFill>
                  <a:schemeClr val="tx1">
                    <a:lumMod val="65000"/>
                    <a:lumOff val="35000"/>
                  </a:schemeClr>
                </a:solidFill>
              </a:rPr>
              <a:t>Grâce à l’IA, on peut organiser les informations, analyser les émissions de pollution.</a:t>
            </a:r>
          </a:p>
        </p:txBody>
      </p:sp>
      <p:grpSp>
        <p:nvGrpSpPr>
          <p:cNvPr id="8" name="Groupe 7">
            <a:extLst>
              <a:ext uri="{FF2B5EF4-FFF2-40B4-BE49-F238E27FC236}">
                <a16:creationId xmlns:a16="http://schemas.microsoft.com/office/drawing/2014/main" id="{29792EE8-E1F9-B151-4AB1-3CEA5801D697}"/>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3D0C2D51-DF11-2223-713B-B718738A8C6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65D3EE7-40C8-94B4-545C-F4524F8EF2A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A78121AC-F5BC-8F63-FD93-6C1760FD29CF}"/>
              </a:ext>
            </a:extLst>
          </p:cNvPr>
          <p:cNvSpPr txBox="1"/>
          <p:nvPr/>
        </p:nvSpPr>
        <p:spPr>
          <a:xfrm>
            <a:off x="889992" y="1830738"/>
            <a:ext cx="7744690" cy="830997"/>
          </a:xfrm>
          <a:prstGeom prst="rect">
            <a:avLst/>
          </a:prstGeom>
          <a:noFill/>
        </p:spPr>
        <p:txBody>
          <a:bodyPr wrap="square">
            <a:spAutoFit/>
          </a:bodyPr>
          <a:lstStyle/>
          <a:p>
            <a:r>
              <a:rPr lang="fr-FR" sz="2400" b="1" dirty="0">
                <a:ln w="0"/>
                <a:solidFill>
                  <a:srgbClr val="2196B1"/>
                </a:solidFill>
                <a:latin typeface="Dosis SemiBold" pitchFamily="2" charset="0"/>
              </a:rPr>
              <a:t>Grâce à l’IA, on peut organiser les informations, analyser les émissions de pollution.</a:t>
            </a:r>
            <a:endParaRPr lang="fr-MA" sz="2400" b="1" dirty="0">
              <a:ln w="0"/>
              <a:solidFill>
                <a:srgbClr val="2196B1"/>
              </a:solidFill>
              <a:latin typeface="Dosis SemiBold" pitchFamily="2" charset="0"/>
            </a:endParaRPr>
          </a:p>
        </p:txBody>
      </p:sp>
      <p:pic>
        <p:nvPicPr>
          <p:cNvPr id="9" name="Image 8">
            <a:extLst>
              <a:ext uri="{FF2B5EF4-FFF2-40B4-BE49-F238E27FC236}">
                <a16:creationId xmlns:a16="http://schemas.microsoft.com/office/drawing/2014/main" id="{CA3109D9-A4FB-FE06-09EA-82DD2CF15938}"/>
              </a:ext>
            </a:extLst>
          </p:cNvPr>
          <p:cNvPicPr>
            <a:picLocks noChangeAspect="1"/>
          </p:cNvPicPr>
          <p:nvPr/>
        </p:nvPicPr>
        <p:blipFill>
          <a:blip r:embed="rId4"/>
          <a:stretch>
            <a:fillRect/>
          </a:stretch>
        </p:blipFill>
        <p:spPr>
          <a:xfrm>
            <a:off x="1448793" y="2866358"/>
            <a:ext cx="6246414" cy="3235642"/>
          </a:xfrm>
          <a:prstGeom prst="rect">
            <a:avLst/>
          </a:prstGeom>
        </p:spPr>
      </p:pic>
    </p:spTree>
    <p:extLst>
      <p:ext uri="{BB962C8B-B14F-4D97-AF65-F5344CB8AC3E}">
        <p14:creationId xmlns:p14="http://schemas.microsoft.com/office/powerpoint/2010/main" val="1402262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FAA36-FE80-CAAE-FE6D-02FBD84B4C7C}"/>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4E81D88A-F02F-A04D-053B-4B364F33EE33}"/>
              </a:ext>
            </a:extLst>
          </p:cNvPr>
          <p:cNvSpPr>
            <a:spLocks noGrp="1"/>
          </p:cNvSpPr>
          <p:nvPr>
            <p:ph type="title"/>
          </p:nvPr>
        </p:nvSpPr>
        <p:spPr/>
        <p:txBody>
          <a:bodyPr>
            <a:normAutofit/>
          </a:bodyPr>
          <a:lstStyle/>
          <a:p>
            <a:r>
              <a:rPr lang="fr-FR" dirty="0">
                <a:solidFill>
                  <a:schemeClr val="tx1">
                    <a:lumMod val="65000"/>
                    <a:lumOff val="35000"/>
                  </a:schemeClr>
                </a:solidFill>
              </a:rPr>
              <a:t>Est-ce que l’IA peut remplacer l’humain ? </a:t>
            </a:r>
          </a:p>
        </p:txBody>
      </p:sp>
      <p:grpSp>
        <p:nvGrpSpPr>
          <p:cNvPr id="8" name="Groupe 7">
            <a:extLst>
              <a:ext uri="{FF2B5EF4-FFF2-40B4-BE49-F238E27FC236}">
                <a16:creationId xmlns:a16="http://schemas.microsoft.com/office/drawing/2014/main" id="{915FFFD8-F379-03A1-8EA7-4E2E158ED4AB}"/>
              </a:ext>
            </a:extLst>
          </p:cNvPr>
          <p:cNvGrpSpPr/>
          <p:nvPr/>
        </p:nvGrpSpPr>
        <p:grpSpPr>
          <a:xfrm>
            <a:off x="96835" y="643220"/>
            <a:ext cx="1147140" cy="980797"/>
            <a:chOff x="113769" y="634753"/>
            <a:chExt cx="1147140" cy="980797"/>
          </a:xfrm>
        </p:grpSpPr>
        <p:pic>
          <p:nvPicPr>
            <p:cNvPr id="10" name="Image 9">
              <a:extLst>
                <a:ext uri="{FF2B5EF4-FFF2-40B4-BE49-F238E27FC236}">
                  <a16:creationId xmlns:a16="http://schemas.microsoft.com/office/drawing/2014/main" id="{B2151D4A-6E02-DE93-01DD-9F0BC7D7BD4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7FE5C60-27DF-AA93-B1C3-894ED39D42C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ZoneTexte 2">
            <a:extLst>
              <a:ext uri="{FF2B5EF4-FFF2-40B4-BE49-F238E27FC236}">
                <a16:creationId xmlns:a16="http://schemas.microsoft.com/office/drawing/2014/main" id="{8B7FF471-D3E2-D257-0563-CE4F067F0F55}"/>
              </a:ext>
            </a:extLst>
          </p:cNvPr>
          <p:cNvSpPr txBox="1"/>
          <p:nvPr/>
        </p:nvSpPr>
        <p:spPr>
          <a:xfrm>
            <a:off x="1845955" y="1886346"/>
            <a:ext cx="6148117" cy="461665"/>
          </a:xfrm>
          <a:prstGeom prst="rect">
            <a:avLst/>
          </a:prstGeom>
          <a:noFill/>
        </p:spPr>
        <p:txBody>
          <a:bodyPr wrap="square">
            <a:spAutoFit/>
          </a:bodyPr>
          <a:lstStyle/>
          <a:p>
            <a:r>
              <a:rPr lang="fr-FR" sz="2400" b="1" dirty="0">
                <a:ln w="0"/>
                <a:solidFill>
                  <a:srgbClr val="2196B1"/>
                </a:solidFill>
                <a:latin typeface="Dosis SemiBold" pitchFamily="2" charset="0"/>
              </a:rPr>
              <a:t>Est-ce que l’IA peut remplacer l’humain ? </a:t>
            </a:r>
            <a:endParaRPr lang="fr-MA" sz="2400" b="1" dirty="0">
              <a:ln w="0"/>
              <a:solidFill>
                <a:srgbClr val="2196B1"/>
              </a:solidFill>
              <a:latin typeface="Dosis SemiBold" pitchFamily="2" charset="0"/>
            </a:endParaRPr>
          </a:p>
        </p:txBody>
      </p:sp>
      <p:pic>
        <p:nvPicPr>
          <p:cNvPr id="4" name="Image 3">
            <a:extLst>
              <a:ext uri="{FF2B5EF4-FFF2-40B4-BE49-F238E27FC236}">
                <a16:creationId xmlns:a16="http://schemas.microsoft.com/office/drawing/2014/main" id="{11A98CDA-112B-78AF-F7DE-582E4F338E16}"/>
              </a:ext>
            </a:extLst>
          </p:cNvPr>
          <p:cNvPicPr>
            <a:picLocks noChangeAspect="1"/>
          </p:cNvPicPr>
          <p:nvPr/>
        </p:nvPicPr>
        <p:blipFill>
          <a:blip r:embed="rId4"/>
          <a:stretch>
            <a:fillRect/>
          </a:stretch>
        </p:blipFill>
        <p:spPr>
          <a:xfrm>
            <a:off x="2995106" y="2561557"/>
            <a:ext cx="3153787" cy="3254136"/>
          </a:xfrm>
          <a:prstGeom prst="rect">
            <a:avLst/>
          </a:prstGeom>
        </p:spPr>
      </p:pic>
    </p:spTree>
    <p:extLst>
      <p:ext uri="{BB962C8B-B14F-4D97-AF65-F5344CB8AC3E}">
        <p14:creationId xmlns:p14="http://schemas.microsoft.com/office/powerpoint/2010/main" val="204579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B082-D465-5762-BC57-10F30FCD450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8E693380-08AC-12AE-8C32-9B1B10D051CA}"/>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DBD6F968-D2E9-DA7B-BDCD-11827296C6E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1601C90-5833-EEAD-F5CA-66ADF09950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1">
            <a:extLst>
              <a:ext uri="{FF2B5EF4-FFF2-40B4-BE49-F238E27FC236}">
                <a16:creationId xmlns:a16="http://schemas.microsoft.com/office/drawing/2014/main" id="{82D1671D-9CD1-1589-2B54-03E06E9EAED1}"/>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Non, l’IA ne peut pas remplacer l’humain.</a:t>
            </a:r>
            <a:endParaRPr lang="fr-FR"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CA4CC14F-404F-C314-58A2-045B8DB4A13F}"/>
              </a:ext>
            </a:extLst>
          </p:cNvPr>
          <p:cNvPicPr>
            <a:picLocks noChangeAspect="1"/>
          </p:cNvPicPr>
          <p:nvPr/>
        </p:nvPicPr>
        <p:blipFill>
          <a:blip r:embed="rId4"/>
          <a:stretch>
            <a:fillRect/>
          </a:stretch>
        </p:blipFill>
        <p:spPr>
          <a:xfrm>
            <a:off x="1495155" y="2719223"/>
            <a:ext cx="6153689" cy="3058122"/>
          </a:xfrm>
          <a:prstGeom prst="rect">
            <a:avLst/>
          </a:prstGeom>
        </p:spPr>
      </p:pic>
      <p:sp>
        <p:nvSpPr>
          <p:cNvPr id="11" name="ZoneTexte 10">
            <a:extLst>
              <a:ext uri="{FF2B5EF4-FFF2-40B4-BE49-F238E27FC236}">
                <a16:creationId xmlns:a16="http://schemas.microsoft.com/office/drawing/2014/main" id="{CA3AE887-1333-B31B-B670-E165759D1857}"/>
              </a:ext>
            </a:extLst>
          </p:cNvPr>
          <p:cNvSpPr txBox="1"/>
          <p:nvPr/>
        </p:nvSpPr>
        <p:spPr>
          <a:xfrm>
            <a:off x="1845955" y="1886346"/>
            <a:ext cx="6148117" cy="461665"/>
          </a:xfrm>
          <a:prstGeom prst="rect">
            <a:avLst/>
          </a:prstGeom>
          <a:noFill/>
        </p:spPr>
        <p:txBody>
          <a:bodyPr wrap="square">
            <a:spAutoFit/>
          </a:bodyPr>
          <a:lstStyle/>
          <a:p>
            <a:r>
              <a:rPr lang="fr-FR" sz="2400" b="1" dirty="0">
                <a:ln w="0"/>
                <a:solidFill>
                  <a:srgbClr val="2196B1"/>
                </a:solidFill>
                <a:latin typeface="Dosis SemiBold" pitchFamily="2" charset="0"/>
              </a:rPr>
              <a:t>Non, l’IA ne peut pas remplacer l’humain. </a:t>
            </a:r>
            <a:endParaRPr lang="fr-MA" sz="2400" b="1" dirty="0">
              <a:ln w="0"/>
              <a:solidFill>
                <a:srgbClr val="2196B1"/>
              </a:solidFill>
              <a:latin typeface="Dosis SemiBold" pitchFamily="2" charset="0"/>
            </a:endParaRPr>
          </a:p>
        </p:txBody>
      </p:sp>
    </p:spTree>
    <p:extLst>
      <p:ext uri="{BB962C8B-B14F-4D97-AF65-F5344CB8AC3E}">
        <p14:creationId xmlns:p14="http://schemas.microsoft.com/office/powerpoint/2010/main" val="16518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12578-C6F0-AFF5-A3DC-A009851575DF}"/>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23E57D40-E416-B319-2896-5379E912BAC9}"/>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A4B7CAE0-C7F9-8C87-6AC9-5A7BB3CB2B6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31CF5B2-CCD9-870B-E9FE-B773CB6E74A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DA819E86-3B94-6681-3335-1AA85E4E82C2}"/>
              </a:ext>
            </a:extLst>
          </p:cNvPr>
          <p:cNvPicPr>
            <a:picLocks noChangeAspect="1"/>
          </p:cNvPicPr>
          <p:nvPr/>
        </p:nvPicPr>
        <p:blipFill>
          <a:blip r:embed="rId4"/>
          <a:stretch>
            <a:fillRect/>
          </a:stretch>
        </p:blipFill>
        <p:spPr>
          <a:xfrm>
            <a:off x="1819772" y="2198799"/>
            <a:ext cx="6005778" cy="3246038"/>
          </a:xfrm>
          <a:prstGeom prst="rect">
            <a:avLst/>
          </a:prstGeom>
        </p:spPr>
      </p:pic>
      <p:sp>
        <p:nvSpPr>
          <p:cNvPr id="12" name="Titre 1">
            <a:extLst>
              <a:ext uri="{FF2B5EF4-FFF2-40B4-BE49-F238E27FC236}">
                <a16:creationId xmlns:a16="http://schemas.microsoft.com/office/drawing/2014/main" id="{66D4FAF2-1100-5AE3-402A-A1A2C617A47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On va retrouver Yassine la semaine prochaine pour un nouvel épisode. </a:t>
            </a:r>
            <a:endParaRPr lang="fr-FR" dirty="0">
              <a:solidFill>
                <a:schemeClr val="tx1">
                  <a:lumMod val="65000"/>
                  <a:lumOff val="35000"/>
                </a:schemeClr>
              </a:solidFill>
              <a:latin typeface="Dosis Medium" pitchFamily="2" charset="0"/>
            </a:endParaRPr>
          </a:p>
        </p:txBody>
      </p:sp>
    </p:spTree>
    <p:extLst>
      <p:ext uri="{BB962C8B-B14F-4D97-AF65-F5344CB8AC3E}">
        <p14:creationId xmlns:p14="http://schemas.microsoft.com/office/powerpoint/2010/main" val="1651223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9A64-B087-EB0B-FA82-ACDA2A55DD3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91C7BE2F-FA70-F13C-C22C-CE2804FDF5FA}"/>
              </a:ext>
            </a:extLst>
          </p:cNvPr>
          <p:cNvSpPr>
            <a:spLocks noGrp="1"/>
          </p:cNvSpPr>
          <p:nvPr>
            <p:ph type="title"/>
          </p:nvPr>
        </p:nvSpPr>
        <p:spPr/>
        <p:txBody>
          <a:bodyPr>
            <a:normAutofit/>
          </a:bodyPr>
          <a:lstStyle/>
          <a:p>
            <a:r>
              <a:rPr lang="fr-MA" dirty="0">
                <a:solidFill>
                  <a:schemeClr val="tx1">
                    <a:lumMod val="65000"/>
                    <a:lumOff val="35000"/>
                  </a:schemeClr>
                </a:solidFill>
              </a:rPr>
              <a:t>À  la maison, écrivez trois phrases que vous avez retenues de cette histoire</a:t>
            </a:r>
            <a:r>
              <a:rPr lang="fr-MA" i="1" dirty="0">
                <a:solidFill>
                  <a:schemeClr val="tx1">
                    <a:lumMod val="65000"/>
                    <a:lumOff val="35000"/>
                  </a:schemeClr>
                </a:solidFill>
              </a:rPr>
              <a:t>. </a:t>
            </a:r>
          </a:p>
        </p:txBody>
      </p:sp>
      <p:grpSp>
        <p:nvGrpSpPr>
          <p:cNvPr id="3" name="Groupe 2">
            <a:extLst>
              <a:ext uri="{FF2B5EF4-FFF2-40B4-BE49-F238E27FC236}">
                <a16:creationId xmlns:a16="http://schemas.microsoft.com/office/drawing/2014/main" id="{1BE635A2-F01C-FD82-461C-37015B368252}"/>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19A122D6-0C4D-59A8-4A09-B7D52138CA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C07980-40E8-91B6-90A2-22A5E0937E1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83BE9B70-9093-311B-DAAD-A2122A579E5A}"/>
              </a:ext>
            </a:extLst>
          </p:cNvPr>
          <p:cNvPicPr>
            <a:picLocks noChangeAspect="1"/>
          </p:cNvPicPr>
          <p:nvPr/>
        </p:nvPicPr>
        <p:blipFill>
          <a:blip r:embed="rId4"/>
          <a:srcRect r="50000"/>
          <a:stretch>
            <a:fillRect/>
          </a:stretch>
        </p:blipFill>
        <p:spPr>
          <a:xfrm>
            <a:off x="3564672" y="2225445"/>
            <a:ext cx="1904486" cy="2539314"/>
          </a:xfrm>
          <a:prstGeom prst="roundRect">
            <a:avLst/>
          </a:prstGeom>
        </p:spPr>
      </p:pic>
    </p:spTree>
    <p:extLst>
      <p:ext uri="{BB962C8B-B14F-4D97-AF65-F5344CB8AC3E}">
        <p14:creationId xmlns:p14="http://schemas.microsoft.com/office/powerpoint/2010/main" val="110889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La séance d’aujourd’hui est terminée. À bientôt.  </a:t>
            </a:r>
            <a:endParaRPr lang="fr-MA" dirty="0">
              <a:solidFill>
                <a:schemeClr val="tx1">
                  <a:lumMod val="65000"/>
                  <a:lumOff val="35000"/>
                </a:schemeClr>
              </a:solidFill>
            </a:endParaRP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Nada-Wave">
            <a:hlinkClick r:id="" action="ppaction://media"/>
            <a:extLst>
              <a:ext uri="{FF2B5EF4-FFF2-40B4-BE49-F238E27FC236}">
                <a16:creationId xmlns:a16="http://schemas.microsoft.com/office/drawing/2014/main" id="{F6DA5A08-051A-3E58-2683-BF722379495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4" name="majd_wave">
            <a:hlinkClick r:id="" action="ppaction://media"/>
            <a:extLst>
              <a:ext uri="{FF2B5EF4-FFF2-40B4-BE49-F238E27FC236}">
                <a16:creationId xmlns:a16="http://schemas.microsoft.com/office/drawing/2014/main" id="{B727B91B-DDC5-223A-7A3C-31C354CE11B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3"/>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video>
              <p:cMediaNode vol="80000">
                <p:cTn id="10"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4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8795</TotalTime>
  <Words>1699</Words>
  <Application>Microsoft Office PowerPoint</Application>
  <PresentationFormat>Affichage à l'écran (4:3)</PresentationFormat>
  <Paragraphs>218</Paragraphs>
  <Slides>63</Slides>
  <Notes>4</Notes>
  <HiddenSlides>0</HiddenSlides>
  <MMClips>6</MMClips>
  <ScaleCrop>false</ScaleCrop>
  <HeadingPairs>
    <vt:vector size="6" baseType="variant">
      <vt:variant>
        <vt:lpstr>Polices utilisées</vt:lpstr>
      </vt:variant>
      <vt:variant>
        <vt:i4>10</vt:i4>
      </vt:variant>
      <vt:variant>
        <vt:lpstr>Thème</vt:lpstr>
      </vt:variant>
      <vt:variant>
        <vt:i4>15</vt:i4>
      </vt:variant>
      <vt:variant>
        <vt:lpstr>Titres des diapositives</vt:lpstr>
      </vt:variant>
      <vt:variant>
        <vt:i4>63</vt:i4>
      </vt:variant>
    </vt:vector>
  </HeadingPairs>
  <TitlesOfParts>
    <vt:vector size="88" baseType="lpstr">
      <vt:lpstr>Calibri</vt:lpstr>
      <vt:lpstr>Arial</vt:lpstr>
      <vt:lpstr>Dosis</vt:lpstr>
      <vt:lpstr>Dosis SemiBold</vt:lpstr>
      <vt:lpstr>Dosis ExtraBold</vt:lpstr>
      <vt:lpstr>Aptos Display</vt:lpstr>
      <vt:lpstr>Dosis Medium</vt:lpstr>
      <vt:lpstr>Aptos</vt:lpstr>
      <vt:lpstr>Mistral</vt:lpstr>
      <vt:lpstr>Wingdings</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02_New Voc_01-Présentation</vt:lpstr>
      <vt:lpstr>4_Lecture</vt:lpstr>
      <vt:lpstr>Présentation PowerPoint</vt:lpstr>
      <vt:lpstr>Il convient de lancer le mode diaporama pour la diffusion de la leçon en classe</vt:lpstr>
      <vt:lpstr>Pictogrammes</vt:lpstr>
      <vt:lpstr>Contenu de la semaine </vt:lpstr>
      <vt:lpstr>Organisation de la semaine</vt:lpstr>
      <vt:lpstr>Plan de la séance 6</vt:lpstr>
      <vt:lpstr>Présentation PowerPoint</vt:lpstr>
      <vt:lpstr>Bonjour les enfants. Aujourd’hui, nous allons réviser les leçons de la semaine qui s’achève. Soyez attentifs.</vt:lpstr>
      <vt:lpstr>Répétons ensemble : Le médecin – L’infirmière – La pharmacienne – L’opticienne – Des médicaments – L’hôpital. </vt:lpstr>
      <vt:lpstr>Répétons ensemble :  La pharmacie – Des lunettes – Une clinique – Un laboratoire – Une ordonnance – Une technicienne de laboratoire.</vt:lpstr>
      <vt:lpstr>Répétons ensemble : La vétérinaire – Soigner – Une fusée – Un astronaute – Explorer – Les planètes.</vt:lpstr>
      <vt:lpstr>Répétons ensemble : L’espace – Un footballeur – Une ingénieure – Construire – Un barrage – Un pont.</vt:lpstr>
      <vt:lpstr>Nous allons jouer au jeu des mots invisibles. </vt:lpstr>
      <vt:lpstr>Observez bien les images. Je vais masquer deux images. </vt:lpstr>
      <vt:lpstr>Quelles sont les images qui manquent ? </vt:lpstr>
      <vt:lpstr>Les deux images qui manquent sont : Facilement et organiser. </vt:lpstr>
      <vt:lpstr>Nous allons jouer au jeu des mots qui bougent. </vt:lpstr>
      <vt:lpstr>Répétons ensemble : Une application scolaire – Un être humain – Les émotions – Les besoins – Remplacer - Ressentir.</vt:lpstr>
      <vt:lpstr>Observez bien. Je vais faire bouger deux images. </vt:lpstr>
      <vt:lpstr>Observez bien. Quelles sont les images qui ont bougé ? </vt:lpstr>
      <vt:lpstr>Les deux images  qui ont bougé sont :  les émotions et ressentir.</vt:lpstr>
      <vt:lpstr>Maintenant, nous allons faire de la lecture. Qui veut lire ce paragraphe ? </vt:lpstr>
      <vt:lpstr>Qui veut expliquer ce paragraphe dans sa langue ? </vt:lpstr>
      <vt:lpstr>Qui veut lire la question et y répondre ? </vt:lpstr>
      <vt:lpstr>Elle est capable de répondre à des questions, de corriger des exercices ou encore de fournir des conseils. </vt:lpstr>
      <vt:lpstr>Qui veut lire la question et y répondre ? </vt:lpstr>
      <vt:lpstr>Présentation PowerPoint</vt:lpstr>
      <vt:lpstr>Prenez vos cahiers. Vous allez écrire un paragraphe en vous posant les questions suivantes.  Je vais circuler entre les rangs pour vous aider. </vt:lpstr>
      <vt:lpstr>Qui veut lire son paragraphe ?</vt:lpstr>
      <vt:lpstr>Maintenant, c’est l’activité des questions en rafales. Je vais désigner des élèves au hasard pour répondre. Tenez-vous prêts. </vt:lpstr>
      <vt:lpstr>Comment ça va ? </vt:lpstr>
      <vt:lpstr>Qu’est-ce que vous avez fait la semaine dernière ?</vt:lpstr>
      <vt:lpstr>Que faisaient les créateurs de vidéos ?</vt:lpstr>
      <vt:lpstr>Que faisaient les acteurs ?</vt:lpstr>
      <vt:lpstr>Qui conduit un avion ?</vt:lpstr>
      <vt:lpstr>Qui répare les voitures en panne ?</vt:lpstr>
      <vt:lpstr>As-tu déjà voyagé en train ?</vt:lpstr>
      <vt:lpstr>Où travaille le médecin ? </vt:lpstr>
      <vt:lpstr>Que fait le médecin pour les patients ?</vt:lpstr>
      <vt:lpstr>Quel métier souhaiterais-tu faire ? Pourquoi ? </vt:lpstr>
      <vt:lpstr>Qu’est-ce que nous pouvons faire grâce à l’IA ?</vt:lpstr>
      <vt:lpstr>Est-ce que l’IA peut remplacer les enseignants ? Pourquoi ?</vt:lpstr>
      <vt:lpstr>Plan de la séance 6</vt:lpstr>
      <vt:lpstr>Aujourd’hui, on va regarder une nouvelle histoire « La mission verte ». Soyez attentifs.</vt:lpstr>
      <vt:lpstr>Nous allons découvrir l’épisode 1 de l’histoire « La mission verte. ». Est-ce que vous êtes prêts ? Ecoutez bien. </vt:lpstr>
      <vt:lpstr>Lecture de la vidéo.</vt:lpstr>
      <vt:lpstr>Nous allons écouter l’histoire une deuxième fois. Soyez attentifs.</vt:lpstr>
      <vt:lpstr>Lecture de la vidéo.</vt:lpstr>
      <vt:lpstr>Qu’est-ce que Yassine aime ?</vt:lpstr>
      <vt:lpstr>Yassine aime les sciences et l’environnement.</vt:lpstr>
      <vt:lpstr>Sur quoi est basée l’application scolaire ?</vt:lpstr>
      <vt:lpstr>L’application scolaire est basée sur l’IA.</vt:lpstr>
      <vt:lpstr>Que peut faire cette nouvelle technologie l’IA ?  </vt:lpstr>
      <vt:lpstr>L’IA est capable d’analyser des informations rapidement.</vt:lpstr>
      <vt:lpstr>Que fait Yassine ?</vt:lpstr>
      <vt:lpstr>Yassine installe l’application sur sa tablette.</vt:lpstr>
      <vt:lpstr>Qu’est-ce que nous pouvons faire grâce à l’IA ? </vt:lpstr>
      <vt:lpstr>Grâce à l’IA, on peut organiser les informations, analyser les émissions de pollution.</vt:lpstr>
      <vt:lpstr>Est-ce que l’IA peut remplacer l’humain ? </vt:lpstr>
      <vt:lpstr>Non, l’IA ne peut pas remplacer l’humain.</vt:lpstr>
      <vt:lpstr>On va retrouver Yassine la semaine prochaine pour un nouvel épisode. </vt:lpstr>
      <vt:lpstr>À  la maison, écrivez trois phrases que vous avez retenues de cette histoire. </vt:lpstr>
      <vt:lpstr>La séance d’aujourd’hui est terminée. À bientôt.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37</cp:revision>
  <cp:lastPrinted>2025-08-13T10:11:39Z</cp:lastPrinted>
  <dcterms:created xsi:type="dcterms:W3CDTF">2025-08-01T12:31:49Z</dcterms:created>
  <dcterms:modified xsi:type="dcterms:W3CDTF">2026-03-20T01:07:16Z</dcterms:modified>
</cp:coreProperties>
</file>