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697" r:id="rId7"/>
    <p:sldMasterId id="2147483720" r:id="rId8"/>
    <p:sldMasterId id="2147483729" r:id="rId9"/>
    <p:sldMasterId id="2147483818" r:id="rId10"/>
    <p:sldMasterId id="2147483826" r:id="rId11"/>
    <p:sldMasterId id="2147483831" r:id="rId12"/>
    <p:sldMasterId id="2147483843" r:id="rId13"/>
    <p:sldMasterId id="2147483857" r:id="rId14"/>
  </p:sldMasterIdLst>
  <p:notesMasterIdLst>
    <p:notesMasterId r:id="rId85"/>
  </p:notesMasterIdLst>
  <p:sldIdLst>
    <p:sldId id="257" r:id="rId15"/>
    <p:sldId id="1029" r:id="rId16"/>
    <p:sldId id="951" r:id="rId17"/>
    <p:sldId id="1309" r:id="rId18"/>
    <p:sldId id="1311" r:id="rId19"/>
    <p:sldId id="1000" r:id="rId20"/>
    <p:sldId id="1146" r:id="rId21"/>
    <p:sldId id="1147" r:id="rId22"/>
    <p:sldId id="1116" r:id="rId23"/>
    <p:sldId id="1310" r:id="rId24"/>
    <p:sldId id="1250" r:id="rId25"/>
    <p:sldId id="1251" r:id="rId26"/>
    <p:sldId id="1117" r:id="rId27"/>
    <p:sldId id="1229" r:id="rId28"/>
    <p:sldId id="1230" r:id="rId29"/>
    <p:sldId id="1231" r:id="rId30"/>
    <p:sldId id="1232" r:id="rId31"/>
    <p:sldId id="1233" r:id="rId32"/>
    <p:sldId id="1234" r:id="rId33"/>
    <p:sldId id="1008" r:id="rId34"/>
    <p:sldId id="964" r:id="rId35"/>
    <p:sldId id="1266" r:id="rId36"/>
    <p:sldId id="1267" r:id="rId37"/>
    <p:sldId id="1284" r:id="rId38"/>
    <p:sldId id="1242" r:id="rId39"/>
    <p:sldId id="1285" r:id="rId40"/>
    <p:sldId id="1286" r:id="rId41"/>
    <p:sldId id="1287" r:id="rId42"/>
    <p:sldId id="1290" r:id="rId43"/>
    <p:sldId id="1291" r:id="rId44"/>
    <p:sldId id="1294" r:id="rId45"/>
    <p:sldId id="1295" r:id="rId46"/>
    <p:sldId id="1296" r:id="rId47"/>
    <p:sldId id="1297" r:id="rId48"/>
    <p:sldId id="1270" r:id="rId49"/>
    <p:sldId id="1271" r:id="rId50"/>
    <p:sldId id="1300" r:id="rId51"/>
    <p:sldId id="1275" r:id="rId52"/>
    <p:sldId id="1301" r:id="rId53"/>
    <p:sldId id="1302" r:id="rId54"/>
    <p:sldId id="1277" r:id="rId55"/>
    <p:sldId id="1303" r:id="rId56"/>
    <p:sldId id="1304" r:id="rId57"/>
    <p:sldId id="1305" r:id="rId58"/>
    <p:sldId id="1306" r:id="rId59"/>
    <p:sldId id="1307" r:id="rId60"/>
    <p:sldId id="1308" r:id="rId61"/>
    <p:sldId id="1010" r:id="rId62"/>
    <p:sldId id="1312" r:id="rId63"/>
    <p:sldId id="1313" r:id="rId64"/>
    <p:sldId id="1276" r:id="rId65"/>
    <p:sldId id="1314" r:id="rId66"/>
    <p:sldId id="1315" r:id="rId67"/>
    <p:sldId id="1316" r:id="rId68"/>
    <p:sldId id="1317" r:id="rId69"/>
    <p:sldId id="1318" r:id="rId70"/>
    <p:sldId id="1319" r:id="rId71"/>
    <p:sldId id="1320" r:id="rId72"/>
    <p:sldId id="1281" r:id="rId73"/>
    <p:sldId id="1282" r:id="rId74"/>
    <p:sldId id="1283" r:id="rId75"/>
    <p:sldId id="1321" r:id="rId76"/>
    <p:sldId id="1322" r:id="rId77"/>
    <p:sldId id="1298" r:id="rId78"/>
    <p:sldId id="1292" r:id="rId79"/>
    <p:sldId id="1293" r:id="rId80"/>
    <p:sldId id="1324" r:id="rId81"/>
    <p:sldId id="1325" r:id="rId82"/>
    <p:sldId id="1280" r:id="rId83"/>
    <p:sldId id="689" r:id="rId84"/>
  </p:sldIdLst>
  <p:sldSz cx="9144000" cy="6858000" type="screen4x3"/>
  <p:notesSz cx="6735763" cy="9866313"/>
  <p:embeddedFontLst>
    <p:embeddedFont>
      <p:font typeface="Dosis" pitchFamily="2" charset="0"/>
      <p:regular r:id="rId86"/>
      <p:bold r:id="rId87"/>
    </p:embeddedFont>
    <p:embeddedFont>
      <p:font typeface="Dosis ExtraBold" pitchFamily="2" charset="0"/>
      <p:bold r:id="rId88"/>
    </p:embeddedFont>
    <p:embeddedFont>
      <p:font typeface="Dosis Medium" pitchFamily="2" charset="0"/>
      <p:regular r:id="rId89"/>
    </p:embeddedFont>
    <p:embeddedFont>
      <p:font typeface="Dosis SemiBold" pitchFamily="2" charset="0"/>
      <p:bold r:id="rId90"/>
    </p:embeddedFont>
    <p:embeddedFont>
      <p:font typeface="Mistral" panose="03090702030407020403" pitchFamily="66" charset="0"/>
      <p:regular r:id="rId9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2196B1"/>
    <a:srgbClr val="E84234"/>
    <a:srgbClr val="A1A6BC"/>
    <a:srgbClr val="4B5377"/>
    <a:srgbClr val="DEEBF7"/>
    <a:srgbClr val="565F88"/>
    <a:srgbClr val="2AB6D7"/>
    <a:srgbClr val="55B7DE"/>
    <a:srgbClr val="F265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1333A-9623-4FEE-B8FA-52A6A1433D02}" v="32" dt="2026-03-02T14:47:54.6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7" d="100"/>
          <a:sy n="77" d="100"/>
        </p:scale>
        <p:origin x="616"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slide" Target="slides/slide54.xml"/><Relationship Id="rId76" Type="http://schemas.openxmlformats.org/officeDocument/2006/relationships/slide" Target="slides/slide62.xml"/><Relationship Id="rId84" Type="http://schemas.openxmlformats.org/officeDocument/2006/relationships/slide" Target="slides/slide70.xml"/><Relationship Id="rId89" Type="http://schemas.openxmlformats.org/officeDocument/2006/relationships/font" Target="fonts/font4.fntdata"/><Relationship Id="rId97"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font" Target="fonts/font2.fntdata"/><Relationship Id="rId5" Type="http://schemas.openxmlformats.org/officeDocument/2006/relationships/slideMaster" Target="slideMasters/slideMaster2.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font" Target="fonts/font5.fntdata"/><Relationship Id="rId95" Type="http://schemas.openxmlformats.org/officeDocument/2006/relationships/tableStyles" Target="tableStyles.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notesMaster" Target="notesMasters/notesMaster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font" Target="fonts/font3.fntdata"/><Relationship Id="rId91" Type="http://schemas.openxmlformats.org/officeDocument/2006/relationships/font" Target="fonts/font6.fntdata"/><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03/03/2026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546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00989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62969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5389196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5848875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36504359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010415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851601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56894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684593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21112134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03/03/2026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dirty="0"/>
          </a:p>
        </p:txBody>
      </p:sp>
    </p:spTree>
    <p:extLst>
      <p:ext uri="{BB962C8B-B14F-4D97-AF65-F5344CB8AC3E}">
        <p14:creationId xmlns:p14="http://schemas.microsoft.com/office/powerpoint/2010/main" val="1760793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3968490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89968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7234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486054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691816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7315638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604344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21216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9736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847251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07560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00757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861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170685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727182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424766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1012598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1.png"/><Relationship Id="rId2" Type="http://schemas.openxmlformats.org/officeDocument/2006/relationships/slideLayout" Target="../slideLayouts/slideLayout23.xml"/><Relationship Id="rId16" Type="http://schemas.openxmlformats.org/officeDocument/2006/relationships/image" Target="../media/image10.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jp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3.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2.jpg"/><Relationship Id="rId2" Type="http://schemas.openxmlformats.org/officeDocument/2006/relationships/slideLayout" Target="../slideLayouts/slideLayout36.xml"/><Relationship Id="rId16" Type="http://schemas.openxmlformats.org/officeDocument/2006/relationships/image" Target="../media/image1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image" Target="../media/image15.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5.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14.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3.png"/><Relationship Id="rId5" Type="http://schemas.openxmlformats.org/officeDocument/2006/relationships/slideLayout" Target="../slideLayouts/slideLayout49.xml"/><Relationship Id="rId10" Type="http://schemas.openxmlformats.org/officeDocument/2006/relationships/image" Target="../media/image12.jpg"/><Relationship Id="rId4" Type="http://schemas.openxmlformats.org/officeDocument/2006/relationships/slideLayout" Target="../slideLayouts/slideLayout48.xml"/><Relationship Id="rId9" Type="http://schemas.openxmlformats.org/officeDocument/2006/relationships/theme" Target="../theme/theme5.xml"/><Relationship Id="rId14" Type="http://schemas.openxmlformats.org/officeDocument/2006/relationships/image" Target="../media/image1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5.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14.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13.png"/><Relationship Id="rId5" Type="http://schemas.openxmlformats.org/officeDocument/2006/relationships/slideLayout" Target="../slideLayouts/slideLayout57.xml"/><Relationship Id="rId10" Type="http://schemas.openxmlformats.org/officeDocument/2006/relationships/image" Target="../media/image12.jpg"/><Relationship Id="rId4" Type="http://schemas.openxmlformats.org/officeDocument/2006/relationships/slideLayout" Target="../slideLayouts/slideLayout56.xml"/><Relationship Id="rId9" Type="http://schemas.openxmlformats.org/officeDocument/2006/relationships/theme" Target="../theme/theme6.xml"/><Relationship Id="rId14" Type="http://schemas.openxmlformats.org/officeDocument/2006/relationships/image" Target="../media/image16.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0.xml"/><Relationship Id="rId7" Type="http://schemas.openxmlformats.org/officeDocument/2006/relationships/image" Target="../media/image10.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image" Target="../media/image9.jpg"/><Relationship Id="rId5" Type="http://schemas.openxmlformats.org/officeDocument/2006/relationships/theme" Target="../theme/theme8.xml"/><Relationship Id="rId4"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9.jpg"/><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9.jpg"/><Relationship Id="rId5" Type="http://schemas.openxmlformats.org/officeDocument/2006/relationships/theme" Target="../theme/theme11.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84"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03/03/2026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dirty="0"/>
          </a:p>
        </p:txBody>
      </p:sp>
    </p:spTree>
    <p:extLst>
      <p:ext uri="{BB962C8B-B14F-4D97-AF65-F5344CB8AC3E}">
        <p14:creationId xmlns:p14="http://schemas.microsoft.com/office/powerpoint/2010/main" val="41884335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89474413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spTree>
    <p:extLst>
      <p:ext uri="{BB962C8B-B14F-4D97-AF65-F5344CB8AC3E}">
        <p14:creationId xmlns:p14="http://schemas.microsoft.com/office/powerpoint/2010/main" val="310710952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4.xml"/><Relationship Id="rId5" Type="http://schemas.openxmlformats.org/officeDocument/2006/relationships/image" Target="../media/image32.png"/><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slideLayout" Target="../slideLayouts/slideLayout22.xml"/><Relationship Id="rId4" Type="http://schemas.openxmlformats.org/officeDocument/2006/relationships/video" Target="../media/media2.mp4"/><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33.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33.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3.xml"/><Relationship Id="rId5" Type="http://schemas.openxmlformats.org/officeDocument/2006/relationships/image" Target="../media/image40.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6.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70.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70.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70.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0.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6.png"/><Relationship Id="rId5" Type="http://schemas.openxmlformats.org/officeDocument/2006/relationships/image" Target="../media/image47.png"/><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3.xml"/><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3.png"/><Relationship Id="rId7" Type="http://schemas.openxmlformats.org/officeDocument/2006/relationships/image" Target="../media/image51.png"/><Relationship Id="rId2" Type="http://schemas.openxmlformats.org/officeDocument/2006/relationships/slideLayout" Target="../slideLayouts/slideLayout94.xml"/><Relationship Id="rId1" Type="http://schemas.openxmlformats.org/officeDocument/2006/relationships/tags" Target="../tags/tag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53.jp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94.xml"/><Relationship Id="rId1" Type="http://schemas.openxmlformats.org/officeDocument/2006/relationships/tags" Target="../tags/tag8.xml"/><Relationship Id="rId5" Type="http://schemas.openxmlformats.org/officeDocument/2006/relationships/image" Target="../media/image54.png"/><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3.png"/><Relationship Id="rId7" Type="http://schemas.openxmlformats.org/officeDocument/2006/relationships/image" Target="../media/image57.png"/><Relationship Id="rId2" Type="http://schemas.openxmlformats.org/officeDocument/2006/relationships/slideLayout" Target="../slideLayouts/slideLayout94.xml"/><Relationship Id="rId1" Type="http://schemas.openxmlformats.org/officeDocument/2006/relationships/tags" Target="../tags/tag1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34.png"/><Relationship Id="rId9" Type="http://schemas.openxmlformats.org/officeDocument/2006/relationships/image" Target="../media/image59.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94.xml"/><Relationship Id="rId1" Type="http://schemas.openxmlformats.org/officeDocument/2006/relationships/tags" Target="../tags/tag12.xml"/><Relationship Id="rId4" Type="http://schemas.openxmlformats.org/officeDocument/2006/relationships/image" Target="../media/image34.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94.xml"/><Relationship Id="rId1" Type="http://schemas.openxmlformats.org/officeDocument/2006/relationships/tags" Target="../tags/tag14.xml"/><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48.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4.png"/><Relationship Id="rId4" Type="http://schemas.openxmlformats.org/officeDocument/2006/relationships/image" Target="../media/image33.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4.png"/><Relationship Id="rId4" Type="http://schemas.openxmlformats.org/officeDocument/2006/relationships/image" Target="../media/image33.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4.xml"/><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2.mp4"/><Relationship Id="rId7" Type="http://schemas.openxmlformats.org/officeDocument/2006/relationships/image" Target="../media/image3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slideLayout" Target="../slideLayouts/slideLayout96.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 3">
            <a:extLst>
              <a:ext uri="{FF2B5EF4-FFF2-40B4-BE49-F238E27FC236}">
                <a16:creationId xmlns:a16="http://schemas.microsoft.com/office/drawing/2014/main" id="{5CE4F475-B163-6FCC-00E3-A9473F9382A3}"/>
              </a:ext>
            </a:extLst>
          </p:cNvPr>
          <p:cNvPicPr>
            <a:picLocks noChangeAspect="1"/>
          </p:cNvPicPr>
          <p:nvPr/>
        </p:nvPicPr>
        <p:blipFill>
          <a:blip r:embed="rId2">
            <a:extLst>
              <a:ext uri="{28A0092B-C50C-407E-A947-70E740481C1C}">
                <a14:useLocalDpi xmlns:a14="http://schemas.microsoft.com/office/drawing/2010/main" val="0"/>
              </a:ext>
            </a:extLst>
          </a:blip>
          <a:srcRect t="2943" b="3325"/>
          <a:stretch>
            <a:fillRect/>
          </a:stretch>
        </p:blipFill>
        <p:spPr>
          <a:xfrm>
            <a:off x="20" y="1282"/>
            <a:ext cx="9143980" cy="6856718"/>
          </a:xfrm>
          <a:prstGeom prst="rect">
            <a:avLst/>
          </a:prstGeom>
        </p:spPr>
      </p:pic>
    </p:spTree>
    <p:extLst>
      <p:ext uri="{BB962C8B-B14F-4D97-AF65-F5344CB8AC3E}">
        <p14:creationId xmlns:p14="http://schemas.microsoft.com/office/powerpoint/2010/main" val="5689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09737C9-5AD9-0BC6-B728-F86997004752}"/>
              </a:ext>
            </a:extLst>
          </p:cNvPr>
          <p:cNvSpPr>
            <a:spLocks noGrp="1"/>
          </p:cNvSpPr>
          <p:nvPr>
            <p:ph type="title"/>
          </p:nvPr>
        </p:nvSpPr>
        <p:spPr>
          <a:xfrm>
            <a:off x="690571" y="1191108"/>
            <a:ext cx="7886700" cy="720000"/>
          </a:xfrm>
        </p:spPr>
        <p:txBody>
          <a:bodyPr/>
          <a:lstStyle/>
          <a:p>
            <a:r>
              <a:rPr lang="fr-MA" sz="3200" dirty="0">
                <a:solidFill>
                  <a:srgbClr val="424D7B"/>
                </a:solidFill>
              </a:rPr>
              <a:t>Contenu de la semaine </a:t>
            </a:r>
          </a:p>
        </p:txBody>
      </p:sp>
      <p:grpSp>
        <p:nvGrpSpPr>
          <p:cNvPr id="2" name="Groupe 1">
            <a:extLst>
              <a:ext uri="{FF2B5EF4-FFF2-40B4-BE49-F238E27FC236}">
                <a16:creationId xmlns:a16="http://schemas.microsoft.com/office/drawing/2014/main" id="{84A102EB-E371-0B3E-BA97-A3276E7EC0AF}"/>
              </a:ext>
            </a:extLst>
          </p:cNvPr>
          <p:cNvGrpSpPr/>
          <p:nvPr/>
        </p:nvGrpSpPr>
        <p:grpSpPr>
          <a:xfrm>
            <a:off x="3120265" y="0"/>
            <a:ext cx="2741519" cy="1084434"/>
            <a:chOff x="3072140" y="0"/>
            <a:chExt cx="2741519" cy="1084434"/>
          </a:xfrm>
        </p:grpSpPr>
        <p:sp>
          <p:nvSpPr>
            <p:cNvPr id="3" name="Rectangle 2">
              <a:extLst>
                <a:ext uri="{FF2B5EF4-FFF2-40B4-BE49-F238E27FC236}">
                  <a16:creationId xmlns:a16="http://schemas.microsoft.com/office/drawing/2014/main" id="{B0C6BF0C-0CC0-3327-BEB0-CF583B98B48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0E69ECA-F4E6-7D1E-6B82-458AE2E4B0B3}"/>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188D8EA-339E-700C-3A2F-8ED9EFF01D23}"/>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grpSp>
        <p:nvGrpSpPr>
          <p:cNvPr id="8" name="Groupe 7">
            <a:extLst>
              <a:ext uri="{FF2B5EF4-FFF2-40B4-BE49-F238E27FC236}">
                <a16:creationId xmlns:a16="http://schemas.microsoft.com/office/drawing/2014/main" id="{427D19B6-87A5-3143-96F7-AF654B11AE9C}"/>
              </a:ext>
            </a:extLst>
          </p:cNvPr>
          <p:cNvGrpSpPr/>
          <p:nvPr/>
        </p:nvGrpSpPr>
        <p:grpSpPr>
          <a:xfrm>
            <a:off x="239204" y="2552698"/>
            <a:ext cx="8523796" cy="2644141"/>
            <a:chOff x="239204" y="2552698"/>
            <a:chExt cx="8523796" cy="2644141"/>
          </a:xfrm>
        </p:grpSpPr>
        <p:pic>
          <p:nvPicPr>
            <p:cNvPr id="9" name="Image 8" descr="Une image contenant texte, Appareils électroniques, ordinateur, capture d’écran&#10;&#10;Le contenu généré par l’IA peut être incorrect.">
              <a:extLst>
                <a:ext uri="{FF2B5EF4-FFF2-40B4-BE49-F238E27FC236}">
                  <a16:creationId xmlns:a16="http://schemas.microsoft.com/office/drawing/2014/main" id="{D419C37A-7453-5456-3DAD-F12A08FC11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465" y="2552698"/>
              <a:ext cx="1713535" cy="2644141"/>
            </a:xfrm>
            <a:prstGeom prst="rect">
              <a:avLst/>
            </a:prstGeom>
          </p:spPr>
        </p:pic>
        <p:pic>
          <p:nvPicPr>
            <p:cNvPr id="10" name="Image 9" descr="Une image contenant texte, Appareils électroniques, capture d’écran, Brochure&#10;&#10;Le contenu généré par l’IA peut être incorrect.">
              <a:extLst>
                <a:ext uri="{FF2B5EF4-FFF2-40B4-BE49-F238E27FC236}">
                  <a16:creationId xmlns:a16="http://schemas.microsoft.com/office/drawing/2014/main" id="{3D6E5802-1116-DBE4-EC8F-6D4771BCCB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6273" y="2552698"/>
              <a:ext cx="1713535" cy="2644140"/>
            </a:xfrm>
            <a:prstGeom prst="rect">
              <a:avLst/>
            </a:prstGeom>
          </p:spPr>
        </p:pic>
        <p:pic>
          <p:nvPicPr>
            <p:cNvPr id="11" name="Image 10" descr="Une image contenant texte, Appareils électroniques, ordinateur, capture d’écran&#10;&#10;Le contenu généré par l’IA peut être incorrect.">
              <a:extLst>
                <a:ext uri="{FF2B5EF4-FFF2-40B4-BE49-F238E27FC236}">
                  <a16:creationId xmlns:a16="http://schemas.microsoft.com/office/drawing/2014/main" id="{F7B402DF-E7BF-D496-D817-A4DFFBEDE9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9809" y="2552698"/>
              <a:ext cx="1713534" cy="2644140"/>
            </a:xfrm>
            <a:prstGeom prst="rect">
              <a:avLst/>
            </a:prstGeom>
          </p:spPr>
        </p:pic>
        <p:pic>
          <p:nvPicPr>
            <p:cNvPr id="12" name="Image 11" descr="Une image contenant texte, capture d’écran, Publicité en ligne, multimédia&#10;&#10;Le contenu généré par l’IA peut être incorrect.">
              <a:extLst>
                <a:ext uri="{FF2B5EF4-FFF2-40B4-BE49-F238E27FC236}">
                  <a16:creationId xmlns:a16="http://schemas.microsoft.com/office/drawing/2014/main" id="{81A96AED-F7A7-39EE-7BAB-B1F7426D43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04" y="2552698"/>
              <a:ext cx="1713535" cy="2644141"/>
            </a:xfrm>
            <a:prstGeom prst="rect">
              <a:avLst/>
            </a:prstGeom>
          </p:spPr>
        </p:pic>
        <p:pic>
          <p:nvPicPr>
            <p:cNvPr id="13" name="Image 12" descr="Une image contenant texte, Appareils électroniques, capture d’écran, Publicité en ligne&#10;&#10;Le contenu généré par l’IA peut être incorrect.">
              <a:extLst>
                <a:ext uri="{FF2B5EF4-FFF2-40B4-BE49-F238E27FC236}">
                  <a16:creationId xmlns:a16="http://schemas.microsoft.com/office/drawing/2014/main" id="{5B86B584-0988-C19F-33EC-4668CFC756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252" y="2552699"/>
              <a:ext cx="1723845" cy="2644140"/>
            </a:xfrm>
            <a:prstGeom prst="rect">
              <a:avLst/>
            </a:prstGeom>
          </p:spPr>
        </p:pic>
      </p:grpSp>
    </p:spTree>
    <p:extLst>
      <p:ext uri="{BB962C8B-B14F-4D97-AF65-F5344CB8AC3E}">
        <p14:creationId xmlns:p14="http://schemas.microsoft.com/office/powerpoint/2010/main" val="38772961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26338" y="2071095"/>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4942338" y="181909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473267" y="36356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689267" y="33836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653267" y="386446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orales</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52443" y="875187"/>
            <a:ext cx="7886700" cy="720000"/>
          </a:xfrm>
        </p:spPr>
        <p:txBody>
          <a:bodyPr/>
          <a:lstStyle/>
          <a:p>
            <a:r>
              <a:rPr lang="fr-MA" sz="2400" dirty="0"/>
              <a:t>Organisation de la semaine 5</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4973533" y="2264206"/>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4" name="Rectangle : coins arrondis 3">
            <a:extLst>
              <a:ext uri="{FF2B5EF4-FFF2-40B4-BE49-F238E27FC236}">
                <a16:creationId xmlns:a16="http://schemas.microsoft.com/office/drawing/2014/main" id="{A2A74291-E7E7-13E4-B65A-C8356CD292FE}"/>
              </a:ext>
            </a:extLst>
          </p:cNvPr>
          <p:cNvSpPr/>
          <p:nvPr/>
        </p:nvSpPr>
        <p:spPr>
          <a:xfrm>
            <a:off x="4839143" y="5088462"/>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rganigramme : Terminateur 10">
            <a:extLst>
              <a:ext uri="{FF2B5EF4-FFF2-40B4-BE49-F238E27FC236}">
                <a16:creationId xmlns:a16="http://schemas.microsoft.com/office/drawing/2014/main" id="{CFC503CC-4FA1-9F10-684E-6C928131AD4B}"/>
              </a:ext>
            </a:extLst>
          </p:cNvPr>
          <p:cNvSpPr/>
          <p:nvPr/>
        </p:nvSpPr>
        <p:spPr>
          <a:xfrm>
            <a:off x="5055143" y="4836462"/>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12" name="Rectangle : coins arrondis 11">
            <a:extLst>
              <a:ext uri="{FF2B5EF4-FFF2-40B4-BE49-F238E27FC236}">
                <a16:creationId xmlns:a16="http://schemas.microsoft.com/office/drawing/2014/main" id="{E2007DED-A7A4-1496-C6CA-3C0B3D55903F}"/>
              </a:ext>
            </a:extLst>
          </p:cNvPr>
          <p:cNvSpPr/>
          <p:nvPr/>
        </p:nvSpPr>
        <p:spPr>
          <a:xfrm>
            <a:off x="4726338" y="3635649"/>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rganigramme : Terminateur 12">
            <a:extLst>
              <a:ext uri="{FF2B5EF4-FFF2-40B4-BE49-F238E27FC236}">
                <a16:creationId xmlns:a16="http://schemas.microsoft.com/office/drawing/2014/main" id="{2CC04B81-2F68-9145-2BD8-E6E9F41E90B1}"/>
              </a:ext>
            </a:extLst>
          </p:cNvPr>
          <p:cNvSpPr/>
          <p:nvPr/>
        </p:nvSpPr>
        <p:spPr>
          <a:xfrm>
            <a:off x="4942338" y="3383649"/>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14" name="Espace réservé du texte 5">
            <a:extLst>
              <a:ext uri="{FF2B5EF4-FFF2-40B4-BE49-F238E27FC236}">
                <a16:creationId xmlns:a16="http://schemas.microsoft.com/office/drawing/2014/main" id="{AF0CA50C-2275-E5C0-2D7C-487CAD1753CB}"/>
              </a:ext>
            </a:extLst>
          </p:cNvPr>
          <p:cNvSpPr txBox="1">
            <a:spLocks/>
          </p:cNvSpPr>
          <p:nvPr/>
        </p:nvSpPr>
        <p:spPr>
          <a:xfrm>
            <a:off x="4906338" y="3864462"/>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  </a:t>
            </a:r>
          </a:p>
        </p:txBody>
      </p:sp>
      <p:sp>
        <p:nvSpPr>
          <p:cNvPr id="18" name="Espace réservé du texte 5">
            <a:extLst>
              <a:ext uri="{FF2B5EF4-FFF2-40B4-BE49-F238E27FC236}">
                <a16:creationId xmlns:a16="http://schemas.microsoft.com/office/drawing/2014/main" id="{ECE942AC-D1E4-7C1A-AB4A-F1F11950B0CE}"/>
              </a:ext>
            </a:extLst>
          </p:cNvPr>
          <p:cNvSpPr txBox="1">
            <a:spLocks/>
          </p:cNvSpPr>
          <p:nvPr/>
        </p:nvSpPr>
        <p:spPr>
          <a:xfrm>
            <a:off x="5086338" y="5281573"/>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Évaluation</a:t>
            </a:r>
          </a:p>
        </p:txBody>
      </p:sp>
      <p:pic>
        <p:nvPicPr>
          <p:cNvPr id="19" name="Image 18">
            <a:extLst>
              <a:ext uri="{FF2B5EF4-FFF2-40B4-BE49-F238E27FC236}">
                <a16:creationId xmlns:a16="http://schemas.microsoft.com/office/drawing/2014/main" id="{C968824C-E2D2-43AE-938E-11EBF2540619}"/>
              </a:ext>
            </a:extLst>
          </p:cNvPr>
          <p:cNvPicPr>
            <a:picLocks noChangeAspect="1"/>
          </p:cNvPicPr>
          <p:nvPr/>
        </p:nvPicPr>
        <p:blipFill>
          <a:blip r:embed="rId2"/>
          <a:stretch>
            <a:fillRect/>
          </a:stretch>
        </p:blipFill>
        <p:spPr>
          <a:xfrm>
            <a:off x="473267" y="4838292"/>
            <a:ext cx="3828620" cy="1365622"/>
          </a:xfrm>
          <a:prstGeom prst="rect">
            <a:avLst/>
          </a:prstGeom>
        </p:spPr>
      </p:pic>
      <p:sp>
        <p:nvSpPr>
          <p:cNvPr id="20" name="Organigramme : Terminateur 19">
            <a:extLst>
              <a:ext uri="{FF2B5EF4-FFF2-40B4-BE49-F238E27FC236}">
                <a16:creationId xmlns:a16="http://schemas.microsoft.com/office/drawing/2014/main" id="{E088B371-1A77-9955-EB49-89154BA5E08A}"/>
              </a:ext>
            </a:extLst>
          </p:cNvPr>
          <p:cNvSpPr/>
          <p:nvPr/>
        </p:nvSpPr>
        <p:spPr>
          <a:xfrm>
            <a:off x="677577" y="4836462"/>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3</a:t>
            </a:r>
          </a:p>
        </p:txBody>
      </p:sp>
      <p:sp>
        <p:nvSpPr>
          <p:cNvPr id="21" name="ZoneTexte 20">
            <a:extLst>
              <a:ext uri="{FF2B5EF4-FFF2-40B4-BE49-F238E27FC236}">
                <a16:creationId xmlns:a16="http://schemas.microsoft.com/office/drawing/2014/main" id="{E8A862D6-95E2-D454-2C0C-4A2684154338}"/>
              </a:ext>
            </a:extLst>
          </p:cNvPr>
          <p:cNvSpPr txBox="1"/>
          <p:nvPr/>
        </p:nvSpPr>
        <p:spPr>
          <a:xfrm>
            <a:off x="830950" y="5417877"/>
            <a:ext cx="2571762" cy="623248"/>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de lecture</a:t>
            </a:r>
          </a:p>
          <a:p>
            <a:pPr marL="269875" indent="-269875">
              <a:spcBef>
                <a:spcPts val="300"/>
              </a:spcBef>
              <a:buFont typeface="Wingdings" panose="05000000000000000000" pitchFamily="2" charset="2"/>
              <a:buChar char="m"/>
              <a:defRPr/>
            </a:pPr>
            <a:r>
              <a:rPr lang="fr-FR" sz="1600" b="1" dirty="0">
                <a:solidFill>
                  <a:srgbClr val="565F88"/>
                </a:solidFill>
                <a:latin typeface="Dosis SemiBold" pitchFamily="2" charset="0"/>
              </a:rPr>
              <a:t>Évaluation </a:t>
            </a:r>
          </a:p>
        </p:txBody>
      </p:sp>
      <p:sp>
        <p:nvSpPr>
          <p:cNvPr id="22" name="Rectangle : coins arrondis 21">
            <a:extLst>
              <a:ext uri="{FF2B5EF4-FFF2-40B4-BE49-F238E27FC236}">
                <a16:creationId xmlns:a16="http://schemas.microsoft.com/office/drawing/2014/main" id="{DE18CA71-4B8E-54DE-6A0E-A244DB3E9D21}"/>
              </a:ext>
            </a:extLst>
          </p:cNvPr>
          <p:cNvSpPr/>
          <p:nvPr/>
        </p:nvSpPr>
        <p:spPr>
          <a:xfrm>
            <a:off x="407163" y="2073514"/>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rganigramme : Terminateur 22">
            <a:extLst>
              <a:ext uri="{FF2B5EF4-FFF2-40B4-BE49-F238E27FC236}">
                <a16:creationId xmlns:a16="http://schemas.microsoft.com/office/drawing/2014/main" id="{4A5AC8E3-7769-5CF8-2F38-80C0D9D5EDB0}"/>
              </a:ext>
            </a:extLst>
          </p:cNvPr>
          <p:cNvSpPr/>
          <p:nvPr/>
        </p:nvSpPr>
        <p:spPr>
          <a:xfrm>
            <a:off x="590944" y="179838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24" name="Espace réservé du texte 5">
            <a:extLst>
              <a:ext uri="{FF2B5EF4-FFF2-40B4-BE49-F238E27FC236}">
                <a16:creationId xmlns:a16="http://schemas.microsoft.com/office/drawing/2014/main" id="{124D9555-DE17-0F6D-5690-36FF2D93A79D}"/>
              </a:ext>
            </a:extLst>
          </p:cNvPr>
          <p:cNvSpPr txBox="1">
            <a:spLocks/>
          </p:cNvSpPr>
          <p:nvPr/>
        </p:nvSpPr>
        <p:spPr>
          <a:xfrm>
            <a:off x="590944" y="224325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a:p>
            <a:pPr lvl="0">
              <a:defRPr/>
            </a:pPr>
            <a:r>
              <a:rPr lang="fr-FR" sz="1600" dirty="0"/>
              <a:t>Évaluation</a:t>
            </a:r>
            <a:endPar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4184510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Lecture et compréhension  de texte.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Lecture de mots.</a:t>
            </a:r>
          </a:p>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lang="fr-MA" dirty="0">
                <a:solidFill>
                  <a:srgbClr val="565F88"/>
                </a:solidFill>
              </a:rPr>
              <a:t>Lecture et compréhension de phrases</a:t>
            </a: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des phrases.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Lire et comprendre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un texte</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11700E03-2BE6-C412-B3A3-D47C6DA54660}"/>
              </a:ext>
            </a:extLst>
          </p:cNvPr>
          <p:cNvSpPr txBox="1"/>
          <p:nvPr/>
        </p:nvSpPr>
        <p:spPr>
          <a:xfrm>
            <a:off x="164787" y="2517212"/>
            <a:ext cx="8814425"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maîtr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man</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vit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lun</a:t>
            </a:r>
            <a:r>
              <a:rPr lang="fr-FR" sz="4000" b="1" dirty="0">
                <a:ln w="0"/>
                <a:solidFill>
                  <a:srgbClr val="2196B1"/>
                </a:solidFill>
                <a:latin typeface="Dosis SemiBold" pitchFamily="2" charset="0"/>
              </a:rPr>
              <a:t>ettes</a:t>
            </a:r>
            <a:r>
              <a:rPr lang="fr-FR" sz="4000" b="1" dirty="0">
                <a:ln w="0"/>
                <a:solidFill>
                  <a:srgbClr val="424D7B"/>
                </a:solidFill>
                <a:latin typeface="Dosis SemiBold" pitchFamily="2" charset="0"/>
              </a:rPr>
              <a:t>       pi</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23A08F53-50A4-72DC-AE00-25A0CB1BD94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sp>
        <p:nvSpPr>
          <p:cNvPr id="2" name="ZoneTexte 1">
            <a:extLst>
              <a:ext uri="{FF2B5EF4-FFF2-40B4-BE49-F238E27FC236}">
                <a16:creationId xmlns:a16="http://schemas.microsoft.com/office/drawing/2014/main" id="{9CF49617-32B9-27D9-4255-B1AF5A0392C9}"/>
              </a:ext>
            </a:extLst>
          </p:cNvPr>
          <p:cNvSpPr txBox="1"/>
          <p:nvPr/>
        </p:nvSpPr>
        <p:spPr>
          <a:xfrm>
            <a:off x="164787" y="2517212"/>
            <a:ext cx="8814425"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maîtr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man</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vit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lun</a:t>
            </a:r>
            <a:r>
              <a:rPr lang="fr-FR" sz="4000" b="1" dirty="0">
                <a:ln w="0"/>
                <a:solidFill>
                  <a:srgbClr val="2196B1"/>
                </a:solidFill>
                <a:latin typeface="Dosis SemiBold" pitchFamily="2" charset="0"/>
              </a:rPr>
              <a:t>ettes</a:t>
            </a:r>
            <a:r>
              <a:rPr lang="fr-FR" sz="4000" b="1" dirty="0">
                <a:ln w="0"/>
                <a:solidFill>
                  <a:srgbClr val="424D7B"/>
                </a:solidFill>
                <a:latin typeface="Dosis SemiBold" pitchFamily="2" charset="0"/>
              </a:rPr>
              <a:t>       pi</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7545927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C6B12-79BD-3921-6D0F-AB0AE2B9F6E5}"/>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AF79CCA8-02A4-EE75-931A-B0745DCE8C19}"/>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DD9F969D-D39A-59FE-30BE-43C4D6F0A13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FDB674-E615-C331-F76F-A26C0F104CC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6" name="Titre 1">
            <a:extLst>
              <a:ext uri="{FF2B5EF4-FFF2-40B4-BE49-F238E27FC236}">
                <a16:creationId xmlns:a16="http://schemas.microsoft.com/office/drawing/2014/main" id="{0E678CE2-389A-2114-022F-014DA79322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mots en silence.</a:t>
            </a:r>
          </a:p>
        </p:txBody>
      </p:sp>
      <p:sp>
        <p:nvSpPr>
          <p:cNvPr id="2" name="ZoneTexte 1">
            <a:extLst>
              <a:ext uri="{FF2B5EF4-FFF2-40B4-BE49-F238E27FC236}">
                <a16:creationId xmlns:a16="http://schemas.microsoft.com/office/drawing/2014/main" id="{A547AC75-BC40-A458-3EA3-735A08CAB2EE}"/>
              </a:ext>
            </a:extLst>
          </p:cNvPr>
          <p:cNvSpPr txBox="1"/>
          <p:nvPr/>
        </p:nvSpPr>
        <p:spPr>
          <a:xfrm>
            <a:off x="425827" y="2517212"/>
            <a:ext cx="8106173"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adr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gu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tonn</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polit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casqu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v</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1961145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772D-AFB9-FCFA-E69A-0B1555C9525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2CD98C6-A1F0-7595-0CB5-BF1C92D1384C}"/>
              </a:ext>
            </a:extLst>
          </p:cNvPr>
          <p:cNvSpPr>
            <a:spLocks noGrp="1"/>
          </p:cNvSpPr>
          <p:nvPr>
            <p:ph type="title"/>
          </p:nvPr>
        </p:nvSpPr>
        <p:spPr>
          <a:xfrm>
            <a:off x="1660468" y="756000"/>
            <a:ext cx="6840000" cy="612000"/>
          </a:xfrm>
        </p:spPr>
        <p:txBody>
          <a:bodyPr/>
          <a:lstStyle/>
          <a:p>
            <a:r>
              <a:rPr lang="fr-FR" dirty="0">
                <a:solidFill>
                  <a:schemeClr val="tx1">
                    <a:lumMod val="65000"/>
                    <a:lumOff val="35000"/>
                  </a:schemeClr>
                </a:solidFill>
                <a:latin typeface="Dosis Medium" pitchFamily="2" charset="0"/>
              </a:rPr>
              <a:t>Qui veut lire à voix haute ?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30516B-1F03-B9E9-BB12-2AA28D4ADF9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2" name="ZoneTexte 1">
            <a:extLst>
              <a:ext uri="{FF2B5EF4-FFF2-40B4-BE49-F238E27FC236}">
                <a16:creationId xmlns:a16="http://schemas.microsoft.com/office/drawing/2014/main" id="{D8F845C3-E7C5-7D49-6C2D-64AD45E9F7C2}"/>
              </a:ext>
            </a:extLst>
          </p:cNvPr>
          <p:cNvSpPr txBox="1"/>
          <p:nvPr/>
        </p:nvSpPr>
        <p:spPr>
          <a:xfrm>
            <a:off x="425827" y="2517212"/>
            <a:ext cx="8106173" cy="18235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4000" b="1" dirty="0">
                <a:ln w="0"/>
                <a:solidFill>
                  <a:srgbClr val="424D7B"/>
                </a:solidFill>
                <a:latin typeface="Dosis SemiBold" pitchFamily="2" charset="0"/>
              </a:rPr>
              <a:t> adr</a:t>
            </a:r>
            <a:r>
              <a:rPr lang="fr-FR" sz="4000" b="1" dirty="0">
                <a:ln w="0"/>
                <a:solidFill>
                  <a:srgbClr val="2196B1"/>
                </a:solidFill>
                <a:latin typeface="Dosis SemiBold" pitchFamily="2" charset="0"/>
              </a:rPr>
              <a:t>esse          </a:t>
            </a:r>
            <a:r>
              <a:rPr lang="fr-FR" sz="4000" b="1" dirty="0">
                <a:ln w="0"/>
                <a:solidFill>
                  <a:srgbClr val="424D7B"/>
                </a:solidFill>
                <a:latin typeface="Dosis SemiBold" pitchFamily="2" charset="0"/>
              </a:rPr>
              <a:t>gu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tonn</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a:p>
            <a:pPr algn="ctr">
              <a:lnSpc>
                <a:spcPct val="150000"/>
              </a:lnSpc>
              <a:defRPr/>
            </a:pPr>
            <a:r>
              <a:rPr lang="fr-FR" sz="4000" b="1" dirty="0">
                <a:ln w="0"/>
                <a:solidFill>
                  <a:srgbClr val="424D7B"/>
                </a:solidFill>
                <a:latin typeface="Dosis SemiBold" pitchFamily="2" charset="0"/>
              </a:rPr>
              <a:t>     polit</a:t>
            </a:r>
            <a:r>
              <a:rPr lang="fr-FR" sz="4000" b="1" dirty="0">
                <a:ln w="0"/>
                <a:solidFill>
                  <a:srgbClr val="2196B1"/>
                </a:solidFill>
                <a:latin typeface="Dosis SemiBold" pitchFamily="2" charset="0"/>
              </a:rPr>
              <a:t>esse</a:t>
            </a:r>
            <a:r>
              <a:rPr lang="fr-FR" sz="4000" b="1" dirty="0">
                <a:ln w="0"/>
                <a:solidFill>
                  <a:srgbClr val="424D7B"/>
                </a:solidFill>
                <a:latin typeface="Dosis SemiBold" pitchFamily="2" charset="0"/>
              </a:rPr>
              <a:t>        casqu</a:t>
            </a:r>
            <a:r>
              <a:rPr lang="fr-FR" sz="4000" b="1" dirty="0">
                <a:ln w="0"/>
                <a:solidFill>
                  <a:srgbClr val="2196B1"/>
                </a:solidFill>
                <a:latin typeface="Dosis SemiBold" pitchFamily="2" charset="0"/>
              </a:rPr>
              <a:t>ette</a:t>
            </a:r>
            <a:r>
              <a:rPr lang="fr-FR" sz="4000" b="1" dirty="0">
                <a:ln w="0"/>
                <a:solidFill>
                  <a:srgbClr val="424D7B"/>
                </a:solidFill>
                <a:latin typeface="Dosis SemiBold" pitchFamily="2" charset="0"/>
              </a:rPr>
              <a:t>       v</a:t>
            </a:r>
            <a:r>
              <a:rPr lang="fr-FR" sz="4000" b="1" dirty="0">
                <a:ln w="0"/>
                <a:solidFill>
                  <a:srgbClr val="2196B1"/>
                </a:solidFill>
                <a:latin typeface="Dosis SemiBold" pitchFamily="2" charset="0"/>
              </a:rPr>
              <a:t>erre</a:t>
            </a:r>
            <a:r>
              <a:rPr lang="fr-FR" sz="4000" b="1" dirty="0">
                <a:ln w="0"/>
                <a:solidFill>
                  <a:srgbClr val="424D7B"/>
                </a:solidFill>
                <a:latin typeface="Dosis SemiBold" pitchFamily="2" charset="0"/>
              </a:rPr>
              <a:t> </a:t>
            </a:r>
          </a:p>
        </p:txBody>
      </p:sp>
    </p:spTree>
    <p:extLst>
      <p:ext uri="{BB962C8B-B14F-4D97-AF65-F5344CB8AC3E}">
        <p14:creationId xmlns:p14="http://schemas.microsoft.com/office/powerpoint/2010/main" val="3242117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927B3ED-4D71-EE46-061A-D106B9DF6C28}"/>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ces phrases silencieusement. </a:t>
            </a:r>
          </a:p>
        </p:txBody>
      </p:sp>
      <p:grpSp>
        <p:nvGrpSpPr>
          <p:cNvPr id="5" name="Groupe 4">
            <a:extLst>
              <a:ext uri="{FF2B5EF4-FFF2-40B4-BE49-F238E27FC236}">
                <a16:creationId xmlns:a16="http://schemas.microsoft.com/office/drawing/2014/main" id="{E5BED81F-8D54-7D01-2A00-8A2B7EEFD2F7}"/>
              </a:ext>
            </a:extLst>
          </p:cNvPr>
          <p:cNvGrpSpPr/>
          <p:nvPr/>
        </p:nvGrpSpPr>
        <p:grpSpPr>
          <a:xfrm>
            <a:off x="80765" y="643788"/>
            <a:ext cx="1147140" cy="980797"/>
            <a:chOff x="113769" y="634753"/>
            <a:chExt cx="1147140" cy="980797"/>
          </a:xfrm>
        </p:grpSpPr>
        <p:pic>
          <p:nvPicPr>
            <p:cNvPr id="8" name="Image 7">
              <a:extLst>
                <a:ext uri="{FF2B5EF4-FFF2-40B4-BE49-F238E27FC236}">
                  <a16:creationId xmlns:a16="http://schemas.microsoft.com/office/drawing/2014/main" id="{EEB12AF4-0B14-BA04-BB17-D013964371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4D2E2AB-C2AB-F771-D083-19ED4FB4A4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2" name="ZoneTexte 11">
            <a:extLst>
              <a:ext uri="{FF2B5EF4-FFF2-40B4-BE49-F238E27FC236}">
                <a16:creationId xmlns:a16="http://schemas.microsoft.com/office/drawing/2014/main" id="{5784E6E9-A984-93BE-92C7-710018EE599A}"/>
              </a:ext>
            </a:extLst>
          </p:cNvPr>
          <p:cNvSpPr txBox="1"/>
          <p:nvPr/>
        </p:nvSpPr>
        <p:spPr>
          <a:xfrm>
            <a:off x="409757" y="2354186"/>
            <a:ext cx="8734242" cy="2149627"/>
          </a:xfrm>
          <a:prstGeom prst="rect">
            <a:avLst/>
          </a:prstGeom>
          <a:noFill/>
        </p:spPr>
        <p:txBody>
          <a:bodyPr wrap="squar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La maîtresse nous a parlé de différents métiers.</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Mon moyen de transport préféré est le train à grande vitesse.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Il y a une manette dans la navette spatiale.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Sami souhaiterait dev</a:t>
            </a:r>
            <a:r>
              <a:rPr lang="fr-FR" sz="2300" b="1" dirty="0" err="1">
                <a:ln w="0"/>
                <a:solidFill>
                  <a:srgbClr val="565F88"/>
                </a:solidFill>
                <a:latin typeface="Dosis SemiBold" pitchFamily="2" charset="0"/>
              </a:rPr>
              <a:t>enir</a:t>
            </a:r>
            <a:r>
              <a:rPr lang="fr-FR" sz="2300" b="1" dirty="0">
                <a:ln w="0"/>
                <a:solidFill>
                  <a:srgbClr val="565F88"/>
                </a:solidFill>
                <a:latin typeface="Dosis SemiBold" pitchFamily="2" charset="0"/>
              </a:rPr>
              <a:t> astronaute pour faire le tour de la terre.</a:t>
            </a:r>
            <a:endPar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3077CFFB-AE5E-1BA9-2E47-B4D1F3D068B1}"/>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à voix haute ?</a:t>
            </a: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5A5EBE5-5E07-5C98-11A6-EC8741A26A5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3" name="ZoneTexte 2">
            <a:extLst>
              <a:ext uri="{FF2B5EF4-FFF2-40B4-BE49-F238E27FC236}">
                <a16:creationId xmlns:a16="http://schemas.microsoft.com/office/drawing/2014/main" id="{CF2949FB-D79D-C097-3A6F-84E6DE9A4106}"/>
              </a:ext>
            </a:extLst>
          </p:cNvPr>
          <p:cNvSpPr txBox="1"/>
          <p:nvPr/>
        </p:nvSpPr>
        <p:spPr>
          <a:xfrm>
            <a:off x="409757" y="2354186"/>
            <a:ext cx="8734242" cy="2149627"/>
          </a:xfrm>
          <a:prstGeom prst="rect">
            <a:avLst/>
          </a:prstGeom>
          <a:noFill/>
        </p:spPr>
        <p:txBody>
          <a:bodyPr wrap="squar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La maîtresse nous a parlé de différents métiers.</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Mon moyen de transport préféré est le train à grande vitesse.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Il y a une manette dans la navette spatiale.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rPr>
              <a:t>Sami souhaiterait dev</a:t>
            </a:r>
            <a:r>
              <a:rPr lang="fr-FR" sz="2300" b="1" dirty="0" err="1">
                <a:ln w="0"/>
                <a:solidFill>
                  <a:srgbClr val="565F88"/>
                </a:solidFill>
                <a:latin typeface="Dosis SemiBold" pitchFamily="2" charset="0"/>
              </a:rPr>
              <a:t>enir</a:t>
            </a:r>
            <a:r>
              <a:rPr lang="fr-FR" sz="2300" b="1" dirty="0">
                <a:ln w="0"/>
                <a:solidFill>
                  <a:srgbClr val="565F88"/>
                </a:solidFill>
                <a:latin typeface="Dosis SemiBold" pitchFamily="2" charset="0"/>
              </a:rPr>
              <a:t> astronaute pour faire le tour de la terre.</a:t>
            </a:r>
            <a:endParaRPr kumimoji="0" lang="fr-FR" sz="2300" b="1" i="0" u="none" strike="noStrike" kern="1200" cap="none" spc="0" normalizeH="0" baseline="0" noProof="0" dirty="0">
              <a:ln w="0"/>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sp>
        <p:nvSpPr>
          <p:cNvPr id="8" name="Titre 5">
            <a:extLst>
              <a:ext uri="{FF2B5EF4-FFF2-40B4-BE49-F238E27FC236}">
                <a16:creationId xmlns:a16="http://schemas.microsoft.com/office/drawing/2014/main" id="{61CC9B79-48A1-8970-0997-851FD509B5F2}"/>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Observez cette image et lisez la question. Je vais vous proposer des réponses.   </a:t>
            </a:r>
          </a:p>
        </p:txBody>
      </p:sp>
      <p:sp>
        <p:nvSpPr>
          <p:cNvPr id="10" name="ZoneTexte 9">
            <a:extLst>
              <a:ext uri="{FF2B5EF4-FFF2-40B4-BE49-F238E27FC236}">
                <a16:creationId xmlns:a16="http://schemas.microsoft.com/office/drawing/2014/main" id="{943CCCAF-9CA2-94E1-B04A-3FDFDF5F07E2}"/>
              </a:ext>
            </a:extLst>
          </p:cNvPr>
          <p:cNvSpPr txBox="1"/>
          <p:nvPr/>
        </p:nvSpPr>
        <p:spPr>
          <a:xfrm>
            <a:off x="899701" y="2031944"/>
            <a:ext cx="710329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w="0"/>
                <a:solidFill>
                  <a:srgbClr val="565F88"/>
                </a:solidFill>
                <a:effectLst/>
                <a:uLnTx/>
                <a:uFillTx/>
                <a:latin typeface="Dosis SemiBold" pitchFamily="2" charset="0"/>
                <a:ea typeface="+mn-ea"/>
                <a:cs typeface="+mn-cs"/>
              </a:rPr>
              <a:t>Qu’est-ce que Sami a fait la semaine dernière </a:t>
            </a:r>
            <a:r>
              <a:rPr kumimoji="0" lang="fr-FR" sz="2800" b="1" i="0" u="none" strike="noStrike" kern="1200" cap="none" spc="0" normalizeH="0" baseline="0" noProof="0" dirty="0">
                <a:ln>
                  <a:noFill/>
                </a:ln>
                <a:solidFill>
                  <a:srgbClr val="424D7B"/>
                </a:solidFill>
                <a:effectLst/>
                <a:uLnTx/>
                <a:uFillTx/>
                <a:latin typeface="Dosis SemiBold" pitchFamily="2" charset="0"/>
                <a:ea typeface="+mn-ea"/>
                <a:cs typeface="+mn-cs"/>
              </a:rPr>
              <a:t>?</a:t>
            </a:r>
            <a:endParaRPr kumimoji="0" lang="fr-MA" sz="2800" b="1" i="0" u="none" strike="noStrike" kern="1200" cap="none" spc="0" normalizeH="0" baseline="0" noProof="0" dirty="0">
              <a:ln>
                <a:noFill/>
              </a:ln>
              <a:solidFill>
                <a:srgbClr val="424D7B"/>
              </a:solidFill>
              <a:effectLst/>
              <a:uLnTx/>
              <a:uFillTx/>
              <a:latin typeface="Dosis SemiBold" pitchFamily="2" charset="0"/>
              <a:ea typeface="+mn-ea"/>
              <a:cs typeface="+mn-cs"/>
            </a:endParaRPr>
          </a:p>
        </p:txBody>
      </p:sp>
      <p:grpSp>
        <p:nvGrpSpPr>
          <p:cNvPr id="12" name="Groupe 11">
            <a:extLst>
              <a:ext uri="{FF2B5EF4-FFF2-40B4-BE49-F238E27FC236}">
                <a16:creationId xmlns:a16="http://schemas.microsoft.com/office/drawing/2014/main" id="{E5428C1D-5FF3-F28A-1E60-48F1BB7E7EF5}"/>
              </a:ext>
            </a:extLst>
          </p:cNvPr>
          <p:cNvGrpSpPr/>
          <p:nvPr/>
        </p:nvGrpSpPr>
        <p:grpSpPr>
          <a:xfrm>
            <a:off x="80765" y="643788"/>
            <a:ext cx="1147140" cy="980797"/>
            <a:chOff x="113769" y="634753"/>
            <a:chExt cx="1147140" cy="980797"/>
          </a:xfrm>
        </p:grpSpPr>
        <p:pic>
          <p:nvPicPr>
            <p:cNvPr id="13" name="Image 12">
              <a:extLst>
                <a:ext uri="{FF2B5EF4-FFF2-40B4-BE49-F238E27FC236}">
                  <a16:creationId xmlns:a16="http://schemas.microsoft.com/office/drawing/2014/main" id="{5AFED31F-4790-7979-3C8C-D88A1F5ED94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EEB5EEA-FE1C-3639-7136-3FD20B02BB0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01402531-5FC9-B6F7-5F0E-9AD90A20200F}"/>
              </a:ext>
            </a:extLst>
          </p:cNvPr>
          <p:cNvPicPr>
            <a:picLocks noChangeAspect="1"/>
          </p:cNvPicPr>
          <p:nvPr/>
        </p:nvPicPr>
        <p:blipFill>
          <a:blip r:embed="rId4"/>
          <a:srcRect l="58193"/>
          <a:stretch>
            <a:fillRect/>
          </a:stretch>
        </p:blipFill>
        <p:spPr>
          <a:xfrm>
            <a:off x="2539921" y="2890851"/>
            <a:ext cx="3822853" cy="2530523"/>
          </a:xfrm>
          <a:prstGeom prst="rect">
            <a:avLst/>
          </a:prstGeom>
        </p:spPr>
      </p:pic>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1BF7FFAD-FC57-999B-7B52-097DC049D5E7}"/>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Prenez vos ardoises.</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87B462CD-F3AB-CC07-70BF-35E76E23B3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EB632A12-BAC2-496A-C054-2F57A3D5B880}"/>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1E6C61DC-9E25-5EC3-8FDF-F03AE3F0F28E}"/>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4E00A46-8442-B35C-BFDD-156557BB8F1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813CF57F-D665-C02E-C668-77DE7272CEC8}"/>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Ecrivez le numéro de la bonne réponse sur votre ardoise (1, 2, 3 ou 4).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2E4295B3-E54A-E9F5-FBA6-A27C467D24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60550" y="688623"/>
            <a:ext cx="837795" cy="837795"/>
          </a:xfrm>
          <a:prstGeom prst="rect">
            <a:avLst/>
          </a:prstGeom>
        </p:spPr>
      </p:pic>
      <p:pic>
        <p:nvPicPr>
          <p:cNvPr id="5" name="Image 4">
            <a:extLst>
              <a:ext uri="{FF2B5EF4-FFF2-40B4-BE49-F238E27FC236}">
                <a16:creationId xmlns:a16="http://schemas.microsoft.com/office/drawing/2014/main" id="{5ECCFB87-CBB9-B17A-ACEA-94F0E2FE1BFB}"/>
              </a:ext>
            </a:extLst>
          </p:cNvPr>
          <p:cNvPicPr>
            <a:picLocks noChangeAspect="1"/>
          </p:cNvPicPr>
          <p:nvPr/>
        </p:nvPicPr>
        <p:blipFill>
          <a:blip r:embed="rId3"/>
          <a:stretch>
            <a:fillRect/>
          </a:stretch>
        </p:blipFill>
        <p:spPr>
          <a:xfrm>
            <a:off x="429658" y="2749086"/>
            <a:ext cx="8002996" cy="2214760"/>
          </a:xfrm>
          <a:prstGeom prst="rect">
            <a:avLst/>
          </a:prstGeom>
        </p:spPr>
      </p:pic>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sp>
        <p:nvSpPr>
          <p:cNvPr id="6" name="Titre 13">
            <a:extLst>
              <a:ext uri="{FF2B5EF4-FFF2-40B4-BE49-F238E27FC236}">
                <a16:creationId xmlns:a16="http://schemas.microsoft.com/office/drawing/2014/main" id="{DD68060C-6C86-0114-920D-60C6009ECA14}"/>
              </a:ext>
            </a:extLst>
          </p:cNvPr>
          <p:cNvSpPr>
            <a:spLocks noGrp="1"/>
          </p:cNvSpPr>
          <p:nvPr>
            <p:ph type="title"/>
          </p:nvPr>
        </p:nvSpPr>
        <p:spPr>
          <a:xfrm>
            <a:off x="1692000" y="756000"/>
            <a:ext cx="7038114" cy="612000"/>
          </a:xfrm>
        </p:spPr>
        <p:txBody>
          <a:bodyPr>
            <a:normAutofit/>
          </a:bodyPr>
          <a:lstStyle/>
          <a:p>
            <a:r>
              <a:rPr lang="fr-MA" dirty="0">
                <a:solidFill>
                  <a:schemeClr val="tx1">
                    <a:lumMod val="65000"/>
                    <a:lumOff val="35000"/>
                  </a:schemeClr>
                </a:solidFill>
                <a:latin typeface="Dosis Medium" pitchFamily="2" charset="0"/>
              </a:rPr>
              <a:t>Levez vos ardoises. </a:t>
            </a:r>
          </a:p>
        </p:txBody>
      </p:sp>
      <p:pic>
        <p:nvPicPr>
          <p:cNvPr id="7" name="Espace réservé pour une image  3" descr="Une image contenant capture d’écran, Rectangle, carré&#10;&#10;Le contenu généré par l’IA peut être incorrect.">
            <a:extLst>
              <a:ext uri="{FF2B5EF4-FFF2-40B4-BE49-F238E27FC236}">
                <a16:creationId xmlns:a16="http://schemas.microsoft.com/office/drawing/2014/main" id="{FC2E51EA-A140-E22F-7DE2-2C6C81F887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grpSp>
        <p:nvGrpSpPr>
          <p:cNvPr id="8" name="Groupe 7">
            <a:extLst>
              <a:ext uri="{FF2B5EF4-FFF2-40B4-BE49-F238E27FC236}">
                <a16:creationId xmlns:a16="http://schemas.microsoft.com/office/drawing/2014/main" id="{2DAE5403-D964-59DD-40A2-36CE78130291}"/>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68BAE5-FFBF-DFF7-11C3-AD559D6D9BC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D651F4-DD74-1D28-58C1-1D9F6E8726E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1EDA-6ACE-0349-F5B5-9ACA2127C7B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05E9CA76-B9FF-B55E-AA9A-E2A4A5CB2E14}"/>
              </a:ext>
            </a:extLst>
          </p:cNvPr>
          <p:cNvGrpSpPr/>
          <p:nvPr/>
        </p:nvGrpSpPr>
        <p:grpSpPr>
          <a:xfrm>
            <a:off x="80765" y="643788"/>
            <a:ext cx="1147140" cy="980797"/>
            <a:chOff x="113769" y="634753"/>
            <a:chExt cx="1147140" cy="980797"/>
          </a:xfrm>
        </p:grpSpPr>
        <p:pic>
          <p:nvPicPr>
            <p:cNvPr id="7" name="Image 6">
              <a:extLst>
                <a:ext uri="{FF2B5EF4-FFF2-40B4-BE49-F238E27FC236}">
                  <a16:creationId xmlns:a16="http://schemas.microsoft.com/office/drawing/2014/main" id="{38C42113-FF86-53FD-7BFC-AB98CD34F51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FD2FFE6-636F-9CFF-9C86-1669EFC5370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0" name="Titre 5">
            <a:extLst>
              <a:ext uri="{FF2B5EF4-FFF2-40B4-BE49-F238E27FC236}">
                <a16:creationId xmlns:a16="http://schemas.microsoft.com/office/drawing/2014/main" id="{5D5D6B12-8B6C-8099-EB69-C53BE727FC77}"/>
              </a:ext>
            </a:extLst>
          </p:cNvPr>
          <p:cNvSpPr txBox="1">
            <a:spLocks/>
          </p:cNvSpPr>
          <p:nvPr/>
        </p:nvSpPr>
        <p:spPr>
          <a:xfrm>
            <a:off x="1664399" y="777385"/>
            <a:ext cx="7069843"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85000"/>
                    <a:lumOff val="15000"/>
                  </a:prstClr>
                </a:solidFill>
                <a:effectLst/>
                <a:uLnTx/>
                <a:uFillTx/>
                <a:latin typeface="Dosis Medium" pitchFamily="2" charset="0"/>
                <a:ea typeface="+mn-ea"/>
                <a:cs typeface="+mn-cs"/>
              </a:rPr>
              <a:t>La bonne réponse est : «  Sami a visité un musée ». Qui veut lire et expliquer la réponse ? </a:t>
            </a:r>
          </a:p>
        </p:txBody>
      </p:sp>
      <p:pic>
        <p:nvPicPr>
          <p:cNvPr id="4" name="Image 3">
            <a:extLst>
              <a:ext uri="{FF2B5EF4-FFF2-40B4-BE49-F238E27FC236}">
                <a16:creationId xmlns:a16="http://schemas.microsoft.com/office/drawing/2014/main" id="{8256E87A-0849-7A0C-ECDE-7C458EC08676}"/>
              </a:ext>
            </a:extLst>
          </p:cNvPr>
          <p:cNvPicPr>
            <a:picLocks noChangeAspect="1"/>
          </p:cNvPicPr>
          <p:nvPr/>
        </p:nvPicPr>
        <p:blipFill>
          <a:blip r:embed="rId4"/>
          <a:stretch>
            <a:fillRect/>
          </a:stretch>
        </p:blipFill>
        <p:spPr>
          <a:xfrm>
            <a:off x="555832" y="2560253"/>
            <a:ext cx="8169007" cy="2260702"/>
          </a:xfrm>
          <a:prstGeom prst="rect">
            <a:avLst/>
          </a:prstGeom>
        </p:spPr>
      </p:pic>
      <p:pic>
        <p:nvPicPr>
          <p:cNvPr id="11" name="Image 10" descr="Une image contenant orange, conception&#10;&#10;Le contenu généré par l’IA peut être incorrect.">
            <a:extLst>
              <a:ext uri="{FF2B5EF4-FFF2-40B4-BE49-F238E27FC236}">
                <a16:creationId xmlns:a16="http://schemas.microsoft.com/office/drawing/2014/main" id="{8BD8AC66-B314-813D-C0D9-3435F1739E8C}"/>
              </a:ext>
            </a:extLst>
          </p:cNvPr>
          <p:cNvPicPr>
            <a:picLocks noChangeAspect="1"/>
          </p:cNvPicPr>
          <p:nvPr/>
        </p:nvPicPr>
        <p:blipFill>
          <a:blip r:embed="rId5"/>
          <a:stretch>
            <a:fillRect/>
          </a:stretch>
        </p:blipFill>
        <p:spPr>
          <a:xfrm>
            <a:off x="504027" y="3096392"/>
            <a:ext cx="399030" cy="1465447"/>
          </a:xfrm>
          <a:prstGeom prst="rect">
            <a:avLst/>
          </a:prstGeom>
        </p:spPr>
      </p:pic>
      <p:sp>
        <p:nvSpPr>
          <p:cNvPr id="12" name="ZoneTexte 11">
            <a:extLst>
              <a:ext uri="{FF2B5EF4-FFF2-40B4-BE49-F238E27FC236}">
                <a16:creationId xmlns:a16="http://schemas.microsoft.com/office/drawing/2014/main" id="{60B5ABEC-BD9A-4061-1366-62FDAC8877E2}"/>
              </a:ext>
            </a:extLst>
          </p:cNvPr>
          <p:cNvSpPr txBox="1"/>
          <p:nvPr/>
        </p:nvSpPr>
        <p:spPr>
          <a:xfrm>
            <a:off x="4690025" y="3885929"/>
            <a:ext cx="374574" cy="400110"/>
          </a:xfrm>
          <a:prstGeom prst="rect">
            <a:avLst/>
          </a:prstGeom>
          <a:noFill/>
        </p:spPr>
        <p:txBody>
          <a:bodyPr wrap="square" rtlCol="0">
            <a:spAutoFit/>
          </a:bodyPr>
          <a:lstStyle/>
          <a:p>
            <a:pPr algn="ctr"/>
            <a:r>
              <a:rPr lang="fr-FR" sz="2000" b="1" dirty="0">
                <a:solidFill>
                  <a:srgbClr val="C00000"/>
                </a:solidFill>
              </a:rPr>
              <a:t>X</a:t>
            </a:r>
          </a:p>
        </p:txBody>
      </p:sp>
    </p:spTree>
    <p:extLst>
      <p:ext uri="{BB962C8B-B14F-4D97-AF65-F5344CB8AC3E}">
        <p14:creationId xmlns:p14="http://schemas.microsoft.com/office/powerpoint/2010/main" val="3697590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FR" dirty="0">
                <a:solidFill>
                  <a:schemeClr val="bg1">
                    <a:lumMod val="50000"/>
                  </a:schemeClr>
                </a:solidFill>
              </a:rPr>
              <a:t>Lecture de mots.</a:t>
            </a:r>
          </a:p>
          <a:p>
            <a:pPr>
              <a:lnSpc>
                <a:spcPct val="150000"/>
              </a:lnSpc>
              <a:defRPr/>
            </a:pPr>
            <a:r>
              <a:rPr lang="fr-FR" dirty="0">
                <a:solidFill>
                  <a:schemeClr val="bg1">
                    <a:lumMod val="50000"/>
                  </a:schemeClr>
                </a:solidFill>
              </a:rPr>
              <a:t>Lecture et compréhension de phrases.</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FR" dirty="0">
                <a:solidFill>
                  <a:srgbClr val="424D7B"/>
                </a:solidFill>
              </a:rPr>
              <a:t>Lecture et compréhension  de texte.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re 3">
            <a:extLst>
              <a:ext uri="{FF2B5EF4-FFF2-40B4-BE49-F238E27FC236}">
                <a16:creationId xmlns:a16="http://schemas.microsoft.com/office/drawing/2014/main" id="{2DDB52E5-C691-5107-4CA8-E4EDF683B725}"/>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nous allons faire de la lecture. </a:t>
            </a:r>
          </a:p>
        </p:txBody>
      </p:sp>
      <p:grpSp>
        <p:nvGrpSpPr>
          <p:cNvPr id="28" name="Groupe 27">
            <a:extLst>
              <a:ext uri="{FF2B5EF4-FFF2-40B4-BE49-F238E27FC236}">
                <a16:creationId xmlns:a16="http://schemas.microsoft.com/office/drawing/2014/main" id="{BA87C2CA-4554-E570-A82C-00EEEC635CB6}"/>
              </a:ext>
            </a:extLst>
          </p:cNvPr>
          <p:cNvGrpSpPr/>
          <p:nvPr/>
        </p:nvGrpSpPr>
        <p:grpSpPr>
          <a:xfrm>
            <a:off x="96835" y="643220"/>
            <a:ext cx="1147140" cy="980797"/>
            <a:chOff x="113769" y="634753"/>
            <a:chExt cx="1147140" cy="980797"/>
          </a:xfrm>
        </p:grpSpPr>
        <p:pic>
          <p:nvPicPr>
            <p:cNvPr id="29" name="Image 28">
              <a:extLst>
                <a:ext uri="{FF2B5EF4-FFF2-40B4-BE49-F238E27FC236}">
                  <a16:creationId xmlns:a16="http://schemas.microsoft.com/office/drawing/2014/main" id="{7D8E4B1D-491A-A931-A01A-A0F0BCCCF29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3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CE58DCD-66F8-B78C-4886-FD08D45CCC3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2E04A594-F6CE-A286-DF82-D20E8B0687C1}"/>
              </a:ext>
            </a:extLst>
          </p:cNvPr>
          <p:cNvPicPr>
            <a:picLocks noChangeAspect="1"/>
          </p:cNvPicPr>
          <p:nvPr/>
        </p:nvPicPr>
        <p:blipFill>
          <a:blip r:embed="rId4"/>
          <a:stretch>
            <a:fillRect/>
          </a:stretch>
        </p:blipFill>
        <p:spPr>
          <a:xfrm>
            <a:off x="2151846" y="2290811"/>
            <a:ext cx="4532297" cy="3021531"/>
          </a:xfrm>
          <a:prstGeom prst="rect">
            <a:avLst/>
          </a:prstGeom>
        </p:spPr>
      </p:pic>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A40-4A63-0027-00AD-EC82A19E187E}"/>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2D5AF5F9-73CD-49BB-4F7B-076027548B5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6286" y="566806"/>
            <a:ext cx="1867161" cy="1181265"/>
          </a:xfrm>
          <a:prstGeom prst="rect">
            <a:avLst/>
          </a:prstGeom>
        </p:spPr>
      </p:pic>
      <p:sp>
        <p:nvSpPr>
          <p:cNvPr id="4" name="Titre 3">
            <a:extLst>
              <a:ext uri="{FF2B5EF4-FFF2-40B4-BE49-F238E27FC236}">
                <a16:creationId xmlns:a16="http://schemas.microsoft.com/office/drawing/2014/main" id="{B5442971-DB15-4BB2-58B1-BA687102E29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Lisez le texte silencieusement sur votre livret.  </a:t>
            </a:r>
          </a:p>
        </p:txBody>
      </p:sp>
      <p:pic>
        <p:nvPicPr>
          <p:cNvPr id="3" name="Image 2">
            <a:extLst>
              <a:ext uri="{FF2B5EF4-FFF2-40B4-BE49-F238E27FC236}">
                <a16:creationId xmlns:a16="http://schemas.microsoft.com/office/drawing/2014/main" id="{D3B858C0-E29E-36C0-1FA7-B14E71B13783}"/>
              </a:ext>
            </a:extLst>
          </p:cNvPr>
          <p:cNvPicPr>
            <a:picLocks noChangeAspect="1"/>
          </p:cNvPicPr>
          <p:nvPr/>
        </p:nvPicPr>
        <p:blipFill>
          <a:blip r:embed="rId3"/>
          <a:stretch>
            <a:fillRect/>
          </a:stretch>
        </p:blipFill>
        <p:spPr>
          <a:xfrm>
            <a:off x="636765" y="2091531"/>
            <a:ext cx="7870469" cy="2740451"/>
          </a:xfrm>
          <a:prstGeom prst="rect">
            <a:avLst/>
          </a:prstGeom>
        </p:spPr>
      </p:pic>
    </p:spTree>
    <p:extLst>
      <p:ext uri="{BB962C8B-B14F-4D97-AF65-F5344CB8AC3E}">
        <p14:creationId xmlns:p14="http://schemas.microsoft.com/office/powerpoint/2010/main" val="1926576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5E32-835D-DED6-7B82-FE370B71883B}"/>
            </a:ext>
          </a:extLst>
        </p:cNvPr>
        <p:cNvGrpSpPr/>
        <p:nvPr/>
      </p:nvGrpSpPr>
      <p:grpSpPr>
        <a:xfrm>
          <a:off x="0" y="0"/>
          <a:ext cx="0" cy="0"/>
          <a:chOff x="0" y="0"/>
          <a:chExt cx="0" cy="0"/>
        </a:xfrm>
      </p:grpSpPr>
      <p:sp>
        <p:nvSpPr>
          <p:cNvPr id="5" name="Titre 3">
            <a:extLst>
              <a:ext uri="{FF2B5EF4-FFF2-40B4-BE49-F238E27FC236}">
                <a16:creationId xmlns:a16="http://schemas.microsoft.com/office/drawing/2014/main" id="{71E2085E-BD13-6012-03A0-F6A73BCC58C9}"/>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Qui veut lire le texte ? Je vais désigner plusieurs élèves. Chacun va lire un passage.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4B1DDE35-2043-0741-51C7-BFAE476154AD}"/>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3" name="Image 2">
            <a:extLst>
              <a:ext uri="{FF2B5EF4-FFF2-40B4-BE49-F238E27FC236}">
                <a16:creationId xmlns:a16="http://schemas.microsoft.com/office/drawing/2014/main" id="{76D8E7EF-D1F7-8E6C-E19B-DEA1174C59B5}"/>
              </a:ext>
            </a:extLst>
          </p:cNvPr>
          <p:cNvPicPr>
            <a:picLocks noChangeAspect="1"/>
          </p:cNvPicPr>
          <p:nvPr/>
        </p:nvPicPr>
        <p:blipFill>
          <a:blip r:embed="rId3"/>
          <a:stretch>
            <a:fillRect/>
          </a:stretch>
        </p:blipFill>
        <p:spPr>
          <a:xfrm>
            <a:off x="636765" y="2273309"/>
            <a:ext cx="7870469" cy="2740451"/>
          </a:xfrm>
          <a:prstGeom prst="rect">
            <a:avLst/>
          </a:prstGeom>
        </p:spPr>
      </p:pic>
    </p:spTree>
    <p:extLst>
      <p:ext uri="{BB962C8B-B14F-4D97-AF65-F5344CB8AC3E}">
        <p14:creationId xmlns:p14="http://schemas.microsoft.com/office/powerpoint/2010/main" val="27029844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C262-E40E-01D1-2434-FD2D5737E87F}"/>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B06E4416-0B2A-C73A-6C47-FF09112D69C1}"/>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0A5948A1-7AA4-92CC-0015-643138B2093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EABA6B2-33EA-6A34-7C09-E1F0CD06752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Titre 3">
            <a:extLst>
              <a:ext uri="{FF2B5EF4-FFF2-40B4-BE49-F238E27FC236}">
                <a16:creationId xmlns:a16="http://schemas.microsoft.com/office/drawing/2014/main" id="{6CF6F4FE-22BA-6AF8-321B-752F8A14841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ardoises. On va répondre à des questions de compréhension. </a:t>
            </a:r>
          </a:p>
        </p:txBody>
      </p:sp>
      <p:pic>
        <p:nvPicPr>
          <p:cNvPr id="10" name="Espace réservé pour une image  3" descr="Une image contenant capture d’écran, Rectangle, carré&#10;&#10;Le contenu généré par l’IA peut être incorrect.">
            <a:extLst>
              <a:ext uri="{FF2B5EF4-FFF2-40B4-BE49-F238E27FC236}">
                <a16:creationId xmlns:a16="http://schemas.microsoft.com/office/drawing/2014/main" id="{1851B8EF-15D0-0249-A035-610559F45F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spTree>
    <p:extLst>
      <p:ext uri="{BB962C8B-B14F-4D97-AF65-F5344CB8AC3E}">
        <p14:creationId xmlns:p14="http://schemas.microsoft.com/office/powerpoint/2010/main" val="3152256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426D-C701-43F1-0DA9-6F14DDE5E929}"/>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31DD5619-DF80-81C3-947C-A4848F3B83F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C8615DA6-86C1-1A76-06E1-43D8AC62250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F3959D2-405B-1906-BF61-FA439B544A6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D906FDB-1CEF-BBA9-A845-D4975E2E7B2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Dans notre société, il existe beaucoup de métiers non importants. Écrivez vrai ou faux sur vos ardoises. Cherchez la réponse dans le texte. </a:t>
            </a:r>
          </a:p>
        </p:txBody>
      </p:sp>
      <p:sp>
        <p:nvSpPr>
          <p:cNvPr id="4" name="ZoneTexte 3">
            <a:extLst>
              <a:ext uri="{FF2B5EF4-FFF2-40B4-BE49-F238E27FC236}">
                <a16:creationId xmlns:a16="http://schemas.microsoft.com/office/drawing/2014/main" id="{AFA0335E-3901-E8FF-DC89-4455D546ADFE}"/>
              </a:ext>
            </a:extLst>
          </p:cNvPr>
          <p:cNvSpPr txBox="1"/>
          <p:nvPr/>
        </p:nvSpPr>
        <p:spPr>
          <a:xfrm>
            <a:off x="3828279" y="2223963"/>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10" name="ZoneTexte 9">
            <a:extLst>
              <a:ext uri="{FF2B5EF4-FFF2-40B4-BE49-F238E27FC236}">
                <a16:creationId xmlns:a16="http://schemas.microsoft.com/office/drawing/2014/main" id="{02EDFECC-63DE-D05C-3171-9A219C3D3A92}"/>
              </a:ext>
            </a:extLst>
          </p:cNvPr>
          <p:cNvSpPr txBox="1"/>
          <p:nvPr/>
        </p:nvSpPr>
        <p:spPr>
          <a:xfrm>
            <a:off x="952055" y="1823853"/>
            <a:ext cx="7089662" cy="400110"/>
          </a:xfrm>
          <a:prstGeom prst="rect">
            <a:avLst/>
          </a:prstGeom>
          <a:noFill/>
        </p:spPr>
        <p:txBody>
          <a:bodyPr wrap="square">
            <a:spAutoFit/>
          </a:bodyPr>
          <a:lstStyle/>
          <a:p>
            <a:r>
              <a:rPr lang="fr-FR" sz="2000" dirty="0">
                <a:latin typeface="Dosis SemiBold" pitchFamily="2" charset="0"/>
              </a:rPr>
              <a:t> Dans notre société, il existe beaucoup de métiers non importants.</a:t>
            </a:r>
          </a:p>
        </p:txBody>
      </p:sp>
      <p:pic>
        <p:nvPicPr>
          <p:cNvPr id="3" name="Image 2">
            <a:extLst>
              <a:ext uri="{FF2B5EF4-FFF2-40B4-BE49-F238E27FC236}">
                <a16:creationId xmlns:a16="http://schemas.microsoft.com/office/drawing/2014/main" id="{7C9C6DD8-D062-530F-CB4C-04A6FC71082E}"/>
              </a:ext>
            </a:extLst>
          </p:cNvPr>
          <p:cNvPicPr>
            <a:picLocks noChangeAspect="1"/>
          </p:cNvPicPr>
          <p:nvPr/>
        </p:nvPicPr>
        <p:blipFill>
          <a:blip r:embed="rId4"/>
          <a:stretch>
            <a:fillRect/>
          </a:stretch>
        </p:blipFill>
        <p:spPr>
          <a:xfrm>
            <a:off x="636765" y="2917796"/>
            <a:ext cx="7870469" cy="2740451"/>
          </a:xfrm>
          <a:prstGeom prst="rect">
            <a:avLst/>
          </a:prstGeom>
        </p:spPr>
      </p:pic>
    </p:spTree>
    <p:extLst>
      <p:ext uri="{BB962C8B-B14F-4D97-AF65-F5344CB8AC3E}">
        <p14:creationId xmlns:p14="http://schemas.microsoft.com/office/powerpoint/2010/main" val="30316346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8206-AFDE-ACF0-C2D4-3D3FDF7A0F7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0ECAF92-08DD-F348-5A3B-4DCCE0DC892B}"/>
              </a:ext>
            </a:extLst>
          </p:cNvPr>
          <p:cNvPicPr>
            <a:picLocks noChangeAspect="1"/>
          </p:cNvPicPr>
          <p:nvPr/>
        </p:nvPicPr>
        <p:blipFill>
          <a:blip r:embed="rId2"/>
          <a:stretch>
            <a:fillRect/>
          </a:stretch>
        </p:blipFill>
        <p:spPr>
          <a:xfrm>
            <a:off x="522330" y="3340164"/>
            <a:ext cx="7870469" cy="2740451"/>
          </a:xfrm>
          <a:prstGeom prst="rect">
            <a:avLst/>
          </a:prstGeom>
        </p:spPr>
      </p:pic>
      <p:grpSp>
        <p:nvGrpSpPr>
          <p:cNvPr id="20" name="Groupe 19">
            <a:extLst>
              <a:ext uri="{FF2B5EF4-FFF2-40B4-BE49-F238E27FC236}">
                <a16:creationId xmlns:a16="http://schemas.microsoft.com/office/drawing/2014/main" id="{40C60034-0B01-AFB0-E4BE-FCD5725ABA1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1EE88AF-1E73-5172-3E8C-DB79D7434363}"/>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4953E0F-0001-5B96-7CCE-4DC744EC2F9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FAC78153-0068-734C-FD70-8B782C663E95}"/>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vos ardoises. La bonne </a:t>
            </a:r>
            <a:r>
              <a:rPr lang="fr-FR" dirty="0">
                <a:solidFill>
                  <a:prstClr val="black">
                    <a:lumMod val="65000"/>
                    <a:lumOff val="35000"/>
                  </a:prstClr>
                </a:solidFill>
                <a:latin typeface="Dosis Medium" pitchFamily="2" charset="0"/>
              </a:rPr>
              <a:t>réponse est : faux.  Dans notre société, il existe beaucoup de métiers importants.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sp>
        <p:nvSpPr>
          <p:cNvPr id="4" name="ZoneTexte 3">
            <a:extLst>
              <a:ext uri="{FF2B5EF4-FFF2-40B4-BE49-F238E27FC236}">
                <a16:creationId xmlns:a16="http://schemas.microsoft.com/office/drawing/2014/main" id="{C4001874-25D3-3EAC-AA11-22328568663A}"/>
              </a:ext>
            </a:extLst>
          </p:cNvPr>
          <p:cNvSpPr txBox="1"/>
          <p:nvPr/>
        </p:nvSpPr>
        <p:spPr>
          <a:xfrm>
            <a:off x="3697745" y="2322362"/>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000" b="1" dirty="0">
                <a:solidFill>
                  <a:srgbClr val="C00000"/>
                </a:solidFill>
                <a:latin typeface="Dosis "/>
              </a:rPr>
              <a:t>F</a:t>
            </a:r>
            <a:r>
              <a:rPr kumimoji="0" lang="fr-FR" sz="2000" b="1" i="0" u="none" strike="noStrike" kern="1200" cap="none" spc="0" normalizeH="0" baseline="0" noProof="0" dirty="0">
                <a:ln>
                  <a:noFill/>
                </a:ln>
                <a:solidFill>
                  <a:srgbClr val="C00000"/>
                </a:solidFill>
                <a:effectLst/>
                <a:uLnTx/>
                <a:uFillTx/>
                <a:latin typeface="Dosis "/>
                <a:ea typeface="+mn-ea"/>
                <a:cs typeface="+mn-cs"/>
              </a:rPr>
              <a:t>aux  </a:t>
            </a:r>
          </a:p>
        </p:txBody>
      </p:sp>
      <p:sp>
        <p:nvSpPr>
          <p:cNvPr id="5" name="ZoneTexte 4">
            <a:extLst>
              <a:ext uri="{FF2B5EF4-FFF2-40B4-BE49-F238E27FC236}">
                <a16:creationId xmlns:a16="http://schemas.microsoft.com/office/drawing/2014/main" id="{E1D79D9F-CEF4-F643-F0FF-DFE3029A0631}"/>
              </a:ext>
            </a:extLst>
          </p:cNvPr>
          <p:cNvSpPr txBox="1"/>
          <p:nvPr/>
        </p:nvSpPr>
        <p:spPr>
          <a:xfrm>
            <a:off x="971749" y="1922252"/>
            <a:ext cx="7089662" cy="400110"/>
          </a:xfrm>
          <a:prstGeom prst="rect">
            <a:avLst/>
          </a:prstGeom>
          <a:noFill/>
        </p:spPr>
        <p:txBody>
          <a:bodyPr wrap="square">
            <a:spAutoFit/>
          </a:bodyPr>
          <a:lstStyle/>
          <a:p>
            <a:r>
              <a:rPr lang="fr-FR" sz="2000" dirty="0">
                <a:latin typeface="Dosis SemiBold" pitchFamily="2" charset="0"/>
              </a:rPr>
              <a:t> Dans notre société, il existe beaucoup de métiers non importants.</a:t>
            </a:r>
          </a:p>
        </p:txBody>
      </p:sp>
      <p:sp>
        <p:nvSpPr>
          <p:cNvPr id="7" name="Rectangle 6">
            <a:extLst>
              <a:ext uri="{FF2B5EF4-FFF2-40B4-BE49-F238E27FC236}">
                <a16:creationId xmlns:a16="http://schemas.microsoft.com/office/drawing/2014/main" id="{DF983538-FEC0-52E6-C019-D5E24323209B}"/>
              </a:ext>
            </a:extLst>
          </p:cNvPr>
          <p:cNvSpPr/>
          <p:nvPr/>
        </p:nvSpPr>
        <p:spPr>
          <a:xfrm>
            <a:off x="2718997" y="3564787"/>
            <a:ext cx="3533075" cy="25806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9950703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07FD-B44A-4DF3-D879-F908F294E0A7}"/>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59F22EE-6567-2849-0A1D-36E80E57E596}"/>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B8796A03-927F-8D2F-1516-A739230AFAF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FC8CCDF-FB65-7E1F-DF1A-C62F44484382}"/>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CCCF3035-7B75-0830-7B64-DA71ECE428FD}"/>
              </a:ext>
            </a:extLst>
          </p:cNvPr>
          <p:cNvSpPr txBox="1">
            <a:spLocks/>
          </p:cNvSpPr>
          <p:nvPr/>
        </p:nvSpPr>
        <p:spPr>
          <a:xfrm>
            <a:off x="1681333" y="777385"/>
            <a:ext cx="6840000" cy="612000"/>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Certains métiers sont liés à la créativité et à la technologie. Écrivez vrai ou faux sur vos ardoises. Cherchez la réponse dans le texte. </a:t>
            </a:r>
          </a:p>
        </p:txBody>
      </p:sp>
      <p:sp>
        <p:nvSpPr>
          <p:cNvPr id="4" name="ZoneTexte 3">
            <a:extLst>
              <a:ext uri="{FF2B5EF4-FFF2-40B4-BE49-F238E27FC236}">
                <a16:creationId xmlns:a16="http://schemas.microsoft.com/office/drawing/2014/main" id="{F712297E-785F-5D17-E7C8-8486B85DAB56}"/>
              </a:ext>
            </a:extLst>
          </p:cNvPr>
          <p:cNvSpPr txBox="1"/>
          <p:nvPr/>
        </p:nvSpPr>
        <p:spPr>
          <a:xfrm>
            <a:off x="3676650" y="2339900"/>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A2A4DD84-1FF6-456C-F593-5DB1F4876B91}"/>
              </a:ext>
            </a:extLst>
          </p:cNvPr>
          <p:cNvSpPr txBox="1"/>
          <p:nvPr/>
        </p:nvSpPr>
        <p:spPr>
          <a:xfrm>
            <a:off x="1390649" y="1831277"/>
            <a:ext cx="5786005"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Certains métiers sont liés à la créativité et à la technologie</a:t>
            </a:r>
            <a:r>
              <a:rPr kumimoji="0" lang="fr-FR" sz="1800" b="0" i="0" u="none" strike="noStrike" kern="1200" cap="none" spc="0" normalizeH="0" baseline="0" noProof="0" dirty="0">
                <a:ln>
                  <a:noFill/>
                </a:ln>
                <a:solidFill>
                  <a:prstClr val="black">
                    <a:lumMod val="65000"/>
                    <a:lumOff val="35000"/>
                  </a:prstClr>
                </a:solidFill>
                <a:effectLst/>
                <a:uLnTx/>
                <a:uFillTx/>
                <a:latin typeface="Dosis SemiBold" pitchFamily="2" charset="0"/>
              </a:rPr>
              <a:t>. </a:t>
            </a:r>
            <a:endParaRPr lang="fr-FR" dirty="0">
              <a:latin typeface="Dosis SemiBold" pitchFamily="2" charset="0"/>
            </a:endParaRPr>
          </a:p>
        </p:txBody>
      </p:sp>
      <p:pic>
        <p:nvPicPr>
          <p:cNvPr id="2" name="Image 1">
            <a:extLst>
              <a:ext uri="{FF2B5EF4-FFF2-40B4-BE49-F238E27FC236}">
                <a16:creationId xmlns:a16="http://schemas.microsoft.com/office/drawing/2014/main" id="{B599A602-370E-A898-3E48-AA486BD89AF3}"/>
              </a:ext>
            </a:extLst>
          </p:cNvPr>
          <p:cNvPicPr>
            <a:picLocks noChangeAspect="1"/>
          </p:cNvPicPr>
          <p:nvPr/>
        </p:nvPicPr>
        <p:blipFill>
          <a:blip r:embed="rId4"/>
          <a:stretch>
            <a:fillRect/>
          </a:stretch>
        </p:blipFill>
        <p:spPr>
          <a:xfrm>
            <a:off x="571902" y="3149150"/>
            <a:ext cx="7870469" cy="2740451"/>
          </a:xfrm>
          <a:prstGeom prst="rect">
            <a:avLst/>
          </a:prstGeom>
        </p:spPr>
      </p:pic>
    </p:spTree>
    <p:extLst>
      <p:ext uri="{BB962C8B-B14F-4D97-AF65-F5344CB8AC3E}">
        <p14:creationId xmlns:p14="http://schemas.microsoft.com/office/powerpoint/2010/main" val="26679987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8882-FFC6-E183-B834-9B227C451DC2}"/>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29CDE94-F505-0875-F02E-129A93CF3685}"/>
              </a:ext>
            </a:extLst>
          </p:cNvPr>
          <p:cNvPicPr>
            <a:picLocks noChangeAspect="1"/>
          </p:cNvPicPr>
          <p:nvPr/>
        </p:nvPicPr>
        <p:blipFill>
          <a:blip r:embed="rId2"/>
          <a:stretch>
            <a:fillRect/>
          </a:stretch>
        </p:blipFill>
        <p:spPr>
          <a:xfrm>
            <a:off x="636765" y="3111733"/>
            <a:ext cx="7870469" cy="2740451"/>
          </a:xfrm>
          <a:prstGeom prst="rect">
            <a:avLst/>
          </a:prstGeom>
        </p:spPr>
      </p:pic>
      <p:grpSp>
        <p:nvGrpSpPr>
          <p:cNvPr id="20" name="Groupe 19">
            <a:extLst>
              <a:ext uri="{FF2B5EF4-FFF2-40B4-BE49-F238E27FC236}">
                <a16:creationId xmlns:a16="http://schemas.microsoft.com/office/drawing/2014/main" id="{FC38B0BD-0A06-F6A3-6AF5-BBEFB86ED55F}"/>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316CAFD-DC85-11AD-74C2-BBB38B9539B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21EF2BA-D734-A041-E2DE-349C927822C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5C23F75F-B00E-6065-3074-19D7F3C01A8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Vrai</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Certains métiers sont liés à la créativité et à la technologie. </a:t>
            </a:r>
          </a:p>
        </p:txBody>
      </p:sp>
      <p:sp>
        <p:nvSpPr>
          <p:cNvPr id="4" name="ZoneTexte 3">
            <a:extLst>
              <a:ext uri="{FF2B5EF4-FFF2-40B4-BE49-F238E27FC236}">
                <a16:creationId xmlns:a16="http://schemas.microsoft.com/office/drawing/2014/main" id="{4F2A97C5-BF6C-2421-8857-B2086D28D574}"/>
              </a:ext>
            </a:extLst>
          </p:cNvPr>
          <p:cNvSpPr txBox="1"/>
          <p:nvPr/>
        </p:nvSpPr>
        <p:spPr>
          <a:xfrm>
            <a:off x="3676650" y="2483604"/>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err="1">
                <a:ln>
                  <a:noFill/>
                </a:ln>
                <a:solidFill>
                  <a:srgbClr val="C00000"/>
                </a:solidFill>
                <a:effectLst/>
                <a:uLnTx/>
                <a:uFillTx/>
                <a:latin typeface="Dosis "/>
                <a:ea typeface="+mn-ea"/>
                <a:cs typeface="+mn-cs"/>
              </a:rPr>
              <a:t>Vra</a:t>
            </a:r>
            <a:r>
              <a:rPr lang="fr-FR" sz="2000" b="1" dirty="0">
                <a:solidFill>
                  <a:srgbClr val="C00000"/>
                </a:solidFill>
                <a:latin typeface="Dosis "/>
              </a:rPr>
              <a:t>i</a:t>
            </a:r>
            <a:r>
              <a:rPr kumimoji="0" lang="fr-FR" sz="2000" b="1" i="0" u="none" strike="noStrike" kern="1200" cap="none" spc="0" normalizeH="0" baseline="0" noProof="0" dirty="0">
                <a:ln>
                  <a:noFill/>
                </a:ln>
                <a:solidFill>
                  <a:srgbClr val="C00000"/>
                </a:solidFill>
                <a:effectLst/>
                <a:uLnTx/>
                <a:uFillTx/>
                <a:latin typeface="Dosis "/>
                <a:ea typeface="+mn-ea"/>
                <a:cs typeface="+mn-cs"/>
              </a:rPr>
              <a:t>  </a:t>
            </a:r>
          </a:p>
        </p:txBody>
      </p:sp>
      <p:sp>
        <p:nvSpPr>
          <p:cNvPr id="5" name="ZoneTexte 4">
            <a:extLst>
              <a:ext uri="{FF2B5EF4-FFF2-40B4-BE49-F238E27FC236}">
                <a16:creationId xmlns:a16="http://schemas.microsoft.com/office/drawing/2014/main" id="{0AA6A61D-A91C-DDCB-8E28-E0C93DE93BA9}"/>
              </a:ext>
            </a:extLst>
          </p:cNvPr>
          <p:cNvSpPr txBox="1"/>
          <p:nvPr/>
        </p:nvSpPr>
        <p:spPr>
          <a:xfrm>
            <a:off x="1527368" y="2065893"/>
            <a:ext cx="5786005"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Certains métiers sont liés à la créativité et à la technologie</a:t>
            </a:r>
            <a:r>
              <a:rPr kumimoji="0" lang="fr-FR" sz="1800" b="0" i="0" u="none" strike="noStrike" kern="1200" cap="none" spc="0" normalizeH="0" baseline="0" noProof="0" dirty="0">
                <a:ln>
                  <a:noFill/>
                </a:ln>
                <a:solidFill>
                  <a:prstClr val="black">
                    <a:lumMod val="65000"/>
                    <a:lumOff val="35000"/>
                  </a:prstClr>
                </a:solidFill>
                <a:effectLst/>
                <a:uLnTx/>
                <a:uFillTx/>
                <a:latin typeface="Dosis SemiBold" pitchFamily="2" charset="0"/>
              </a:rPr>
              <a:t>. </a:t>
            </a:r>
            <a:endParaRPr lang="fr-FR" dirty="0">
              <a:latin typeface="Dosis SemiBold" pitchFamily="2" charset="0"/>
            </a:endParaRPr>
          </a:p>
        </p:txBody>
      </p:sp>
      <p:sp>
        <p:nvSpPr>
          <p:cNvPr id="6" name="Rectangle 5">
            <a:extLst>
              <a:ext uri="{FF2B5EF4-FFF2-40B4-BE49-F238E27FC236}">
                <a16:creationId xmlns:a16="http://schemas.microsoft.com/office/drawing/2014/main" id="{3A564E9D-7874-674B-5950-43B2894774E1}"/>
              </a:ext>
            </a:extLst>
          </p:cNvPr>
          <p:cNvSpPr/>
          <p:nvPr/>
        </p:nvSpPr>
        <p:spPr>
          <a:xfrm>
            <a:off x="1073213" y="3675461"/>
            <a:ext cx="2518286" cy="33331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11057947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D9738-ECAE-8C53-5285-87085D660496}"/>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B4A0455B-7680-CFA2-8C7F-D135BDD72F09}"/>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128FE322-D90D-D8CD-B1FB-3A83FFB40C8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CE23DD0-F220-72CE-51E3-91BE47260B35}"/>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0CBE1B72-CDB9-80A8-96B5-47C7C6B822C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 métier de vétérinaire concerne les gens. Écrivez vrai ou faux sur vos ardoises. Cherchez  la réponse dans le texte. </a:t>
            </a:r>
          </a:p>
        </p:txBody>
      </p:sp>
      <p:sp>
        <p:nvSpPr>
          <p:cNvPr id="4" name="ZoneTexte 3">
            <a:extLst>
              <a:ext uri="{FF2B5EF4-FFF2-40B4-BE49-F238E27FC236}">
                <a16:creationId xmlns:a16="http://schemas.microsoft.com/office/drawing/2014/main" id="{45A27815-61F6-14D8-8970-3DA390E23EDE}"/>
              </a:ext>
            </a:extLst>
          </p:cNvPr>
          <p:cNvSpPr txBox="1"/>
          <p:nvPr/>
        </p:nvSpPr>
        <p:spPr>
          <a:xfrm>
            <a:off x="3682157" y="2303228"/>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Dosis "/>
                <a:ea typeface="+mn-ea"/>
                <a:cs typeface="+mn-cs"/>
              </a:rPr>
              <a:t>Vrai ou </a:t>
            </a:r>
            <a:r>
              <a:rPr lang="fr-FR" sz="2000" b="1" dirty="0">
                <a:solidFill>
                  <a:srgbClr val="0070C0"/>
                </a:solidFill>
                <a:latin typeface="Dosis "/>
              </a:rPr>
              <a:t>f</a:t>
            </a:r>
            <a:r>
              <a:rPr kumimoji="0" lang="fr-FR" sz="2000" b="1" i="0" u="none" strike="noStrike" kern="1200" cap="none" spc="0" normalizeH="0" baseline="0" noProof="0" dirty="0">
                <a:ln>
                  <a:noFill/>
                </a:ln>
                <a:solidFill>
                  <a:srgbClr val="0070C0"/>
                </a:solidFill>
                <a:effectLst/>
                <a:uLnTx/>
                <a:uFillTx/>
                <a:latin typeface="Dosis "/>
                <a:ea typeface="+mn-ea"/>
                <a:cs typeface="+mn-cs"/>
              </a:rPr>
              <a:t>aux </a:t>
            </a:r>
          </a:p>
        </p:txBody>
      </p:sp>
      <p:sp>
        <p:nvSpPr>
          <p:cNvPr id="7" name="ZoneTexte 6">
            <a:extLst>
              <a:ext uri="{FF2B5EF4-FFF2-40B4-BE49-F238E27FC236}">
                <a16:creationId xmlns:a16="http://schemas.microsoft.com/office/drawing/2014/main" id="{D7E40304-AA19-F706-BA7F-576A2EBA335F}"/>
              </a:ext>
            </a:extLst>
          </p:cNvPr>
          <p:cNvSpPr txBox="1"/>
          <p:nvPr/>
        </p:nvSpPr>
        <p:spPr>
          <a:xfrm>
            <a:off x="2286000" y="1785713"/>
            <a:ext cx="4572000"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Le métier de vétérinaire concerne les gens. </a:t>
            </a:r>
            <a:endParaRPr lang="fr-FR" b="1" dirty="0">
              <a:latin typeface="Dosis SemiBold" pitchFamily="2" charset="0"/>
            </a:endParaRPr>
          </a:p>
        </p:txBody>
      </p:sp>
      <p:pic>
        <p:nvPicPr>
          <p:cNvPr id="2" name="Image 1">
            <a:extLst>
              <a:ext uri="{FF2B5EF4-FFF2-40B4-BE49-F238E27FC236}">
                <a16:creationId xmlns:a16="http://schemas.microsoft.com/office/drawing/2014/main" id="{0081A264-6867-BFDA-FAF2-15AEDAF6B339}"/>
              </a:ext>
            </a:extLst>
          </p:cNvPr>
          <p:cNvPicPr>
            <a:picLocks noChangeAspect="1"/>
          </p:cNvPicPr>
          <p:nvPr/>
        </p:nvPicPr>
        <p:blipFill>
          <a:blip r:embed="rId4"/>
          <a:stretch>
            <a:fillRect/>
          </a:stretch>
        </p:blipFill>
        <p:spPr>
          <a:xfrm>
            <a:off x="636765" y="3111733"/>
            <a:ext cx="7870469" cy="2740451"/>
          </a:xfrm>
          <a:prstGeom prst="rect">
            <a:avLst/>
          </a:prstGeom>
        </p:spPr>
      </p:pic>
    </p:spTree>
    <p:extLst>
      <p:ext uri="{BB962C8B-B14F-4D97-AF65-F5344CB8AC3E}">
        <p14:creationId xmlns:p14="http://schemas.microsoft.com/office/powerpoint/2010/main" val="29699838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0515-9796-B187-76B8-209D7195A922}"/>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FD892828-CD12-4030-2AC9-EB36E082D3AE}"/>
              </a:ext>
            </a:extLst>
          </p:cNvPr>
          <p:cNvPicPr>
            <a:picLocks noChangeAspect="1"/>
          </p:cNvPicPr>
          <p:nvPr/>
        </p:nvPicPr>
        <p:blipFill>
          <a:blip r:embed="rId2"/>
          <a:stretch>
            <a:fillRect/>
          </a:stretch>
        </p:blipFill>
        <p:spPr>
          <a:xfrm>
            <a:off x="636765" y="3111733"/>
            <a:ext cx="7870469" cy="2740451"/>
          </a:xfrm>
          <a:prstGeom prst="rect">
            <a:avLst/>
          </a:prstGeom>
        </p:spPr>
      </p:pic>
      <p:grpSp>
        <p:nvGrpSpPr>
          <p:cNvPr id="20" name="Groupe 19">
            <a:extLst>
              <a:ext uri="{FF2B5EF4-FFF2-40B4-BE49-F238E27FC236}">
                <a16:creationId xmlns:a16="http://schemas.microsoft.com/office/drawing/2014/main" id="{0DA6A11E-3F0E-E771-1172-16A8800DC96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38DFEB5-2085-87AC-F723-A6989E282F68}"/>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BD13B82-241C-6521-4172-66CE5ED851F5}"/>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B98183E2-6556-DB00-9654-05A39D5BDB41}"/>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faux. D’autres métiers concernent les animaux : le vétérinaire soigne les vaches, les moutons.</a:t>
            </a:r>
          </a:p>
        </p:txBody>
      </p:sp>
      <p:sp>
        <p:nvSpPr>
          <p:cNvPr id="3" name="Rectangle 2">
            <a:extLst>
              <a:ext uri="{FF2B5EF4-FFF2-40B4-BE49-F238E27FC236}">
                <a16:creationId xmlns:a16="http://schemas.microsoft.com/office/drawing/2014/main" id="{2082DB3F-CB2F-5C5E-4BBA-FBDDEC3549D8}"/>
              </a:ext>
            </a:extLst>
          </p:cNvPr>
          <p:cNvSpPr/>
          <p:nvPr/>
        </p:nvSpPr>
        <p:spPr>
          <a:xfrm>
            <a:off x="1124777" y="4278036"/>
            <a:ext cx="7253551" cy="407843"/>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2" name="ZoneTexte 1">
            <a:extLst>
              <a:ext uri="{FF2B5EF4-FFF2-40B4-BE49-F238E27FC236}">
                <a16:creationId xmlns:a16="http://schemas.microsoft.com/office/drawing/2014/main" id="{6328AA81-0732-F656-5D94-67CBAA9F32BF}"/>
              </a:ext>
            </a:extLst>
          </p:cNvPr>
          <p:cNvSpPr txBox="1"/>
          <p:nvPr/>
        </p:nvSpPr>
        <p:spPr>
          <a:xfrm>
            <a:off x="3676648" y="2394324"/>
            <a:ext cx="1487442" cy="49629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84234"/>
                </a:solidFill>
                <a:effectLst/>
                <a:uLnTx/>
                <a:uFillTx/>
                <a:latin typeface="Dosis "/>
                <a:ea typeface="+mn-ea"/>
                <a:cs typeface="+mn-cs"/>
              </a:rPr>
              <a:t>Faux </a:t>
            </a:r>
          </a:p>
        </p:txBody>
      </p:sp>
      <p:sp>
        <p:nvSpPr>
          <p:cNvPr id="5" name="ZoneTexte 4">
            <a:extLst>
              <a:ext uri="{FF2B5EF4-FFF2-40B4-BE49-F238E27FC236}">
                <a16:creationId xmlns:a16="http://schemas.microsoft.com/office/drawing/2014/main" id="{0AC487A3-3199-8718-CE6D-0629A4B2F822}"/>
              </a:ext>
            </a:extLst>
          </p:cNvPr>
          <p:cNvSpPr txBox="1"/>
          <p:nvPr/>
        </p:nvSpPr>
        <p:spPr>
          <a:xfrm>
            <a:off x="2286000" y="1785713"/>
            <a:ext cx="4572000"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65000"/>
                    <a:lumOff val="35000"/>
                  </a:prstClr>
                </a:solidFill>
                <a:effectLst/>
                <a:uLnTx/>
                <a:uFillTx/>
                <a:latin typeface="Dosis SemiBold" pitchFamily="2" charset="0"/>
              </a:rPr>
              <a:t>Le métier de vétérinaire concerne les gens. </a:t>
            </a:r>
            <a:endParaRPr lang="fr-FR" b="1" dirty="0">
              <a:latin typeface="Dosis SemiBold" pitchFamily="2" charset="0"/>
            </a:endParaRPr>
          </a:p>
        </p:txBody>
      </p:sp>
    </p:spTree>
    <p:extLst>
      <p:ext uri="{BB962C8B-B14F-4D97-AF65-F5344CB8AC3E}">
        <p14:creationId xmlns:p14="http://schemas.microsoft.com/office/powerpoint/2010/main" val="173595862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DFC1-77E2-8B8C-531F-6FD619A08C7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A6E510A-B2BF-BA54-18AA-465C41E5FC0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0510C9AE-792C-CE91-AE76-46A7B066ACA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53FD7F81-5DE9-4E22-51AF-659FAB7370C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1EE9C67B-F50A-12D5-85E0-6A07DE2B509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synonyme du mot « travail ». Écrivez la réponse sur vos ardoises. </a:t>
            </a:r>
          </a:p>
        </p:txBody>
      </p:sp>
      <p:sp>
        <p:nvSpPr>
          <p:cNvPr id="2" name="ZoneTexte 1">
            <a:extLst>
              <a:ext uri="{FF2B5EF4-FFF2-40B4-BE49-F238E27FC236}">
                <a16:creationId xmlns:a16="http://schemas.microsoft.com/office/drawing/2014/main" id="{0966B29B-CD3A-3718-CEC6-9CB24F00F6AD}"/>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  </a:t>
            </a:r>
            <a:r>
              <a:rPr kumimoji="0" lang="fr-FR" sz="2800" b="1" i="0" u="none" strike="noStrike" kern="1200" cap="none" spc="0" normalizeH="0" baseline="0" noProof="0" dirty="0">
                <a:ln>
                  <a:noFill/>
                </a:ln>
                <a:effectLst/>
                <a:uLnTx/>
                <a:uFillTx/>
                <a:latin typeface="Dosis SemiBold" pitchFamily="2" charset="0"/>
              </a:rPr>
              <a:t>  </a:t>
            </a:r>
          </a:p>
        </p:txBody>
      </p:sp>
      <p:pic>
        <p:nvPicPr>
          <p:cNvPr id="3" name="Image 2">
            <a:extLst>
              <a:ext uri="{FF2B5EF4-FFF2-40B4-BE49-F238E27FC236}">
                <a16:creationId xmlns:a16="http://schemas.microsoft.com/office/drawing/2014/main" id="{2384187B-7B31-1757-5328-CEF00A8EFCA8}"/>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2522152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07F-8195-AB3E-0397-71213409CC82}"/>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CC434A30-F5F3-F68C-9E1A-F941239DD178}"/>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8DDA0AD6-53B5-96C9-C3A0-719F130D3D7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4A6E38C-9F40-CE9F-FD83-AB8C281093F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688195BC-08B1-2950-4CF5-5D19B6DFC568}"/>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t>
            </a:r>
            <a:r>
              <a:rPr lang="fr-FR" dirty="0">
                <a:solidFill>
                  <a:prstClr val="black">
                    <a:lumMod val="65000"/>
                    <a:lumOff val="35000"/>
                  </a:prstClr>
                </a:solidFill>
                <a:latin typeface="Dosis Medium" pitchFamily="2" charset="0"/>
              </a:rPr>
              <a:t>métier.</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5F405FC2-9285-4CA6-6699-6F71AF93509E}"/>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Travail  = </a:t>
            </a:r>
            <a:r>
              <a:rPr lang="fr-FR" sz="2800" b="1" dirty="0">
                <a:solidFill>
                  <a:srgbClr val="2196B1"/>
                </a:solidFill>
                <a:latin typeface="Dosis SemiBold" pitchFamily="2" charset="0"/>
              </a:rPr>
              <a:t>métier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pic>
        <p:nvPicPr>
          <p:cNvPr id="6" name="Image 5">
            <a:extLst>
              <a:ext uri="{FF2B5EF4-FFF2-40B4-BE49-F238E27FC236}">
                <a16:creationId xmlns:a16="http://schemas.microsoft.com/office/drawing/2014/main" id="{0294B6BD-B83C-C856-FA38-B93200452DBF}"/>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12212045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FE4F-D4F7-0166-3A1E-B3391D37F015}"/>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F765196D-6CB8-FE30-BED4-275BC7A1BB1D}"/>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C3B6427-8B4A-8018-76A6-554C3CE55888}"/>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E353200-638F-014C-DFC2-A213C7E11A38}"/>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9B0A43FF-5ED0-4EF7-5A6B-023DFA12F7EC}"/>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Passé  ≠……………  </a:t>
            </a:r>
            <a:r>
              <a:rPr kumimoji="0" lang="fr-FR" sz="2800" b="1" i="0" u="none" strike="noStrike" kern="1200" cap="none" spc="0" normalizeH="0" baseline="0" noProof="0" dirty="0">
                <a:ln>
                  <a:noFill/>
                </a:ln>
                <a:effectLst/>
                <a:uLnTx/>
                <a:uFillTx/>
                <a:latin typeface="Dosis SemiBold" pitchFamily="2" charset="0"/>
              </a:rPr>
              <a:t>  </a:t>
            </a:r>
          </a:p>
        </p:txBody>
      </p:sp>
      <p:sp>
        <p:nvSpPr>
          <p:cNvPr id="6" name="Titre 5">
            <a:extLst>
              <a:ext uri="{FF2B5EF4-FFF2-40B4-BE49-F238E27FC236}">
                <a16:creationId xmlns:a16="http://schemas.microsoft.com/office/drawing/2014/main" id="{628B8264-5986-76EE-0F6D-9816E449A5D5}"/>
              </a:ext>
            </a:extLst>
          </p:cNvPr>
          <p:cNvSpPr txBox="1">
            <a:spLocks/>
          </p:cNvSpPr>
          <p:nvPr/>
        </p:nvSpPr>
        <p:spPr>
          <a:xfrm>
            <a:off x="1681332" y="777385"/>
            <a:ext cx="7082585"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Relevez dans le texte le contraire du mot « passé ». Écrivez la réponse sur vos ardoises. </a:t>
            </a:r>
          </a:p>
        </p:txBody>
      </p:sp>
      <p:pic>
        <p:nvPicPr>
          <p:cNvPr id="3" name="Image 2">
            <a:extLst>
              <a:ext uri="{FF2B5EF4-FFF2-40B4-BE49-F238E27FC236}">
                <a16:creationId xmlns:a16="http://schemas.microsoft.com/office/drawing/2014/main" id="{6C7EE6A1-B53D-8AF0-AC42-13D02E3A9018}"/>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8164633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8BAF-5627-6310-C347-D8CDD8AFFB0F}"/>
            </a:ext>
          </a:extLst>
        </p:cNvPr>
        <p:cNvGrpSpPr/>
        <p:nvPr/>
      </p:nvGrpSpPr>
      <p:grpSpPr>
        <a:xfrm>
          <a:off x="0" y="0"/>
          <a:ext cx="0" cy="0"/>
          <a:chOff x="0" y="0"/>
          <a:chExt cx="0" cy="0"/>
        </a:xfrm>
      </p:grpSpPr>
      <p:grpSp>
        <p:nvGrpSpPr>
          <p:cNvPr id="20" name="Groupe 19">
            <a:extLst>
              <a:ext uri="{FF2B5EF4-FFF2-40B4-BE49-F238E27FC236}">
                <a16:creationId xmlns:a16="http://schemas.microsoft.com/office/drawing/2014/main" id="{9202EFD2-69B2-CC92-7720-99FEF62D8B6C}"/>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76D16B3E-5895-E961-7E15-5DE3FD92162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0FE4083-00A6-0DA2-F1E4-FF6B21EA088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itre 5">
            <a:extLst>
              <a:ext uri="{FF2B5EF4-FFF2-40B4-BE49-F238E27FC236}">
                <a16:creationId xmlns:a16="http://schemas.microsoft.com/office/drawing/2014/main" id="{4D7EC7C1-5CC6-C074-2BBC-2F4156573A0C}"/>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Levez les ardoises. La bonne réponse est : avenir</a:t>
            </a:r>
            <a:r>
              <a:rPr lang="fr-FR" dirty="0">
                <a:solidFill>
                  <a:prstClr val="black">
                    <a:lumMod val="65000"/>
                    <a:lumOff val="35000"/>
                  </a:prstClr>
                </a:solidFill>
                <a:latin typeface="Dosis Medium" pitchFamily="2" charset="0"/>
              </a:rPr>
              <a:t>.</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sp>
        <p:nvSpPr>
          <p:cNvPr id="2" name="ZoneTexte 1">
            <a:extLst>
              <a:ext uri="{FF2B5EF4-FFF2-40B4-BE49-F238E27FC236}">
                <a16:creationId xmlns:a16="http://schemas.microsoft.com/office/drawing/2014/main" id="{26573296-7251-206E-6350-7CC3BA23F6C9}"/>
              </a:ext>
            </a:extLst>
          </p:cNvPr>
          <p:cNvSpPr txBox="1"/>
          <p:nvPr/>
        </p:nvSpPr>
        <p:spPr>
          <a:xfrm>
            <a:off x="2133489" y="1702038"/>
            <a:ext cx="4877022"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Passé  ≠  </a:t>
            </a:r>
            <a:r>
              <a:rPr lang="fr-FR" sz="2800" b="1" dirty="0">
                <a:solidFill>
                  <a:srgbClr val="2196B1"/>
                </a:solidFill>
                <a:latin typeface="Dosis SemiBold" pitchFamily="2" charset="0"/>
              </a:rPr>
              <a:t>avenir</a:t>
            </a:r>
            <a:r>
              <a:rPr lang="fr-FR" sz="2800" b="1" dirty="0">
                <a:latin typeface="Dosis SemiBold" pitchFamily="2" charset="0"/>
              </a:rPr>
              <a:t>  </a:t>
            </a:r>
            <a:r>
              <a:rPr kumimoji="0" lang="fr-FR" sz="2800" b="1" i="0" u="none" strike="noStrike" kern="1200" cap="none" spc="0" normalizeH="0" baseline="0" noProof="0" dirty="0">
                <a:ln>
                  <a:noFill/>
                </a:ln>
                <a:effectLst/>
                <a:uLnTx/>
                <a:uFillTx/>
                <a:latin typeface="Dosis SemiBold" pitchFamily="2" charset="0"/>
              </a:rPr>
              <a:t>  </a:t>
            </a:r>
          </a:p>
        </p:txBody>
      </p:sp>
      <p:pic>
        <p:nvPicPr>
          <p:cNvPr id="4" name="Image 3">
            <a:extLst>
              <a:ext uri="{FF2B5EF4-FFF2-40B4-BE49-F238E27FC236}">
                <a16:creationId xmlns:a16="http://schemas.microsoft.com/office/drawing/2014/main" id="{831703BE-8A08-BFEA-2673-294D6304E452}"/>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19982073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90F50-817A-C92B-C8B4-33AAFBDF4483}"/>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ACF27C23-0703-3333-E956-A576CF3F5A30}"/>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04DC215-1AE3-56D1-D8D8-B5243F7139CD}"/>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145FBFD-FFEC-7680-63B1-72F6F030710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6" name="Titre 3">
            <a:extLst>
              <a:ext uri="{FF2B5EF4-FFF2-40B4-BE49-F238E27FC236}">
                <a16:creationId xmlns:a16="http://schemas.microsoft.com/office/drawing/2014/main" id="{965E8E67-B24C-11F8-3DCE-797ACF0D5E7D}"/>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Prenez vos cahiers.</a:t>
            </a:r>
          </a:p>
        </p:txBody>
      </p:sp>
      <p:pic>
        <p:nvPicPr>
          <p:cNvPr id="7" name="Image 6">
            <a:extLst>
              <a:ext uri="{FF2B5EF4-FFF2-40B4-BE49-F238E27FC236}">
                <a16:creationId xmlns:a16="http://schemas.microsoft.com/office/drawing/2014/main" id="{E7C0A0D2-4CBF-4F1E-A446-E37A43F32A76}"/>
              </a:ext>
            </a:extLst>
          </p:cNvPr>
          <p:cNvPicPr>
            <a:picLocks noChangeAspect="1"/>
          </p:cNvPicPr>
          <p:nvPr/>
        </p:nvPicPr>
        <p:blipFill>
          <a:blip r:embed="rId4">
            <a:clrChange>
              <a:clrFrom>
                <a:srgbClr val="EAE8E4"/>
              </a:clrFrom>
              <a:clrTo>
                <a:srgbClr val="EAE8E4">
                  <a:alpha val="0"/>
                </a:srgbClr>
              </a:clrTo>
            </a:clrChange>
          </a:blip>
          <a:srcRect l="4527" t="16702" r="3992" b="15930"/>
          <a:stretch>
            <a:fillRect/>
          </a:stretch>
        </p:blipFill>
        <p:spPr>
          <a:xfrm>
            <a:off x="2440917" y="2223436"/>
            <a:ext cx="4397832" cy="3238624"/>
          </a:xfrm>
          <a:prstGeom prst="roundRect">
            <a:avLst>
              <a:gd name="adj" fmla="val 6988"/>
            </a:avLst>
          </a:prstGeom>
        </p:spPr>
      </p:pic>
    </p:spTree>
    <p:extLst>
      <p:ext uri="{BB962C8B-B14F-4D97-AF65-F5344CB8AC3E}">
        <p14:creationId xmlns:p14="http://schemas.microsoft.com/office/powerpoint/2010/main" val="2190450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B8B6C-0FC7-ABC2-F25D-33592FC44B5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F81BF0B-0B5B-A9EC-9962-4C946647EABE}"/>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8409642F-6860-3C36-2ABF-80FCF648059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8047408-CF0E-A36F-1F9C-689486668E4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10347596-CEBA-0A46-E5EA-821F0D2AF61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8" name="ZoneTexte 7">
            <a:extLst>
              <a:ext uri="{FF2B5EF4-FFF2-40B4-BE49-F238E27FC236}">
                <a16:creationId xmlns:a16="http://schemas.microsoft.com/office/drawing/2014/main" id="{B2631A4D-39D1-82C0-EC42-65F91AD5292F}"/>
              </a:ext>
            </a:extLst>
          </p:cNvPr>
          <p:cNvSpPr txBox="1"/>
          <p:nvPr/>
        </p:nvSpPr>
        <p:spPr>
          <a:xfrm>
            <a:off x="2611237" y="1624017"/>
            <a:ext cx="3921526"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Que fait le vétérinaire ?      </a:t>
            </a:r>
            <a:endParaRPr kumimoji="0" lang="fr-FR" sz="2800" b="1" i="0" u="none" strike="noStrike" kern="1200" cap="none" spc="0" normalizeH="0" baseline="0" noProof="0" dirty="0">
              <a:ln>
                <a:noFill/>
              </a:ln>
              <a:effectLst/>
              <a:uLnTx/>
              <a:uFillTx/>
              <a:latin typeface="Dosis SemiBold" pitchFamily="2" charset="0"/>
            </a:endParaRPr>
          </a:p>
        </p:txBody>
      </p:sp>
      <p:pic>
        <p:nvPicPr>
          <p:cNvPr id="9" name="Image 8">
            <a:extLst>
              <a:ext uri="{FF2B5EF4-FFF2-40B4-BE49-F238E27FC236}">
                <a16:creationId xmlns:a16="http://schemas.microsoft.com/office/drawing/2014/main" id="{AA452C7D-A2A4-B2B1-C27F-94EEEDC73306}"/>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35880266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D65E-F993-7A46-9F9A-E9219FD6F4EA}"/>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F79E546-E09E-3ECB-7FBE-ECC392BB3E15}"/>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2957D24-3AA9-1C27-F78A-6EE8DA67112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EA1C31ED-E6E5-5BA7-80D7-2DD440456094}"/>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2619202"/>
            <a:ext cx="3424188" cy="2521619"/>
          </a:xfrm>
          <a:prstGeom prst="roundRect">
            <a:avLst>
              <a:gd name="adj" fmla="val 6988"/>
            </a:avLst>
          </a:prstGeom>
        </p:spPr>
      </p:pic>
      <p:sp>
        <p:nvSpPr>
          <p:cNvPr id="2" name="ZoneTexte 1">
            <a:extLst>
              <a:ext uri="{FF2B5EF4-FFF2-40B4-BE49-F238E27FC236}">
                <a16:creationId xmlns:a16="http://schemas.microsoft.com/office/drawing/2014/main" id="{84C67192-4A07-5BBE-857B-2358FD0B326F}"/>
              </a:ext>
            </a:extLst>
          </p:cNvPr>
          <p:cNvSpPr txBox="1"/>
          <p:nvPr/>
        </p:nvSpPr>
        <p:spPr>
          <a:xfrm>
            <a:off x="2611237" y="1624017"/>
            <a:ext cx="3921526" cy="6578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800" b="1" dirty="0">
                <a:latin typeface="Dosis SemiBold" pitchFamily="2" charset="0"/>
              </a:rPr>
              <a:t>Que fait le vétérinaire ?      </a:t>
            </a:r>
            <a:endParaRPr kumimoji="0" lang="fr-FR" sz="2800" b="1" i="0" u="none" strike="noStrike" kern="1200" cap="none" spc="0" normalizeH="0" baseline="0" noProof="0" dirty="0">
              <a:ln>
                <a:noFill/>
              </a:ln>
              <a:effectLst/>
              <a:uLnTx/>
              <a:uFillTx/>
              <a:latin typeface="Dosis SemiBold" pitchFamily="2" charset="0"/>
            </a:endParaRPr>
          </a:p>
        </p:txBody>
      </p:sp>
    </p:spTree>
    <p:extLst>
      <p:ext uri="{BB962C8B-B14F-4D97-AF65-F5344CB8AC3E}">
        <p14:creationId xmlns:p14="http://schemas.microsoft.com/office/powerpoint/2010/main" val="1998954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9B52E-A7DA-2665-890A-11F9735426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092E679E-2C05-340B-B7A1-6B65C4AB899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CF4625FB-5B6D-5CC0-F642-C51A1EC08B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D4011D-ED9E-1BED-75B2-64114DF6A73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3784FFAD-62BD-1D17-E37E-831B3A22C72B}"/>
              </a:ext>
            </a:extLst>
          </p:cNvPr>
          <p:cNvSpPr txBox="1"/>
          <p:nvPr/>
        </p:nvSpPr>
        <p:spPr>
          <a:xfrm>
            <a:off x="678873" y="3032028"/>
            <a:ext cx="8246919" cy="577081"/>
          </a:xfrm>
          <a:prstGeom prst="rect">
            <a:avLst/>
          </a:prstGeom>
          <a:noFill/>
        </p:spPr>
        <p:txBody>
          <a:bodyPr wrap="square">
            <a:spAutoFit/>
          </a:bodyPr>
          <a:lstStyle/>
          <a:p>
            <a:pPr lvl="0" algn="ctr">
              <a:lnSpc>
                <a:spcPct val="150000"/>
              </a:lnSpc>
              <a:defRPr/>
            </a:pPr>
            <a:r>
              <a:rPr lang="fr-FR" sz="2400" dirty="0">
                <a:solidFill>
                  <a:srgbClr val="E84234"/>
                </a:solidFill>
                <a:latin typeface="Dosis Medium" pitchFamily="2" charset="0"/>
              </a:rPr>
              <a:t>Le vétérinaire soigne les animaux, les vaches, les moutons.</a:t>
            </a:r>
            <a:endParaRPr kumimoji="0" lang="fr-FR" sz="2400" b="1" i="0" u="none" strike="noStrike" kern="1200" cap="none" spc="0" normalizeH="0" baseline="0" noProof="0" dirty="0">
              <a:ln>
                <a:noFill/>
              </a:ln>
              <a:solidFill>
                <a:srgbClr val="E84234"/>
              </a:solidFill>
              <a:effectLst/>
              <a:uLnTx/>
              <a:uFillTx/>
              <a:latin typeface="Dosis "/>
              <a:ea typeface="+mn-ea"/>
              <a:cs typeface="+mn-cs"/>
            </a:endParaRPr>
          </a:p>
        </p:txBody>
      </p:sp>
      <p:grpSp>
        <p:nvGrpSpPr>
          <p:cNvPr id="4" name="Groupe 3">
            <a:extLst>
              <a:ext uri="{FF2B5EF4-FFF2-40B4-BE49-F238E27FC236}">
                <a16:creationId xmlns:a16="http://schemas.microsoft.com/office/drawing/2014/main" id="{4183755F-0ECD-5578-8385-51A167287FBB}"/>
              </a:ext>
            </a:extLst>
          </p:cNvPr>
          <p:cNvGrpSpPr/>
          <p:nvPr/>
        </p:nvGrpSpPr>
        <p:grpSpPr>
          <a:xfrm>
            <a:off x="96835" y="643220"/>
            <a:ext cx="1147140" cy="980797"/>
            <a:chOff x="113769" y="634753"/>
            <a:chExt cx="1147140" cy="980797"/>
          </a:xfrm>
        </p:grpSpPr>
        <p:pic>
          <p:nvPicPr>
            <p:cNvPr id="5" name="Image 4">
              <a:extLst>
                <a:ext uri="{FF2B5EF4-FFF2-40B4-BE49-F238E27FC236}">
                  <a16:creationId xmlns:a16="http://schemas.microsoft.com/office/drawing/2014/main" id="{CBEA1A57-8BCE-7D78-BA52-8081D07A05F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062DA25-8A23-996E-8E2E-A93556E35CEC}"/>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3">
            <a:extLst>
              <a:ext uri="{FF2B5EF4-FFF2-40B4-BE49-F238E27FC236}">
                <a16:creationId xmlns:a16="http://schemas.microsoft.com/office/drawing/2014/main" id="{343BC9B7-6661-3115-01D2-2EF336BCC787}"/>
              </a:ext>
            </a:extLst>
          </p:cNvPr>
          <p:cNvSpPr>
            <a:spLocks noGrp="1"/>
          </p:cNvSpPr>
          <p:nvPr>
            <p:ph type="title"/>
          </p:nvPr>
        </p:nvSpPr>
        <p:spPr>
          <a:xfrm>
            <a:off x="1691999" y="756000"/>
            <a:ext cx="7102144" cy="612000"/>
          </a:xfrm>
        </p:spPr>
        <p:txBody>
          <a:bodyPr>
            <a:normAutofit/>
          </a:bodyPr>
          <a:lstStyle/>
          <a:p>
            <a:r>
              <a:rPr lang="fr-FR" dirty="0">
                <a:solidFill>
                  <a:schemeClr val="tx1">
                    <a:lumMod val="65000"/>
                    <a:lumOff val="35000"/>
                  </a:schemeClr>
                </a:solidFill>
                <a:latin typeface="Dosis Medium" pitchFamily="2" charset="0"/>
              </a:rPr>
              <a:t>La question est : Que fait le vétérinaire ? Je cherche un verbe</a:t>
            </a:r>
            <a:r>
              <a:rPr lang="fr-FR" dirty="0">
                <a:solidFill>
                  <a:schemeClr val="tx1">
                    <a:lumMod val="65000"/>
                    <a:lumOff val="35000"/>
                  </a:schemeClr>
                </a:solidFill>
              </a:rPr>
              <a:t> </a:t>
            </a:r>
            <a:r>
              <a:rPr lang="fr-FR" dirty="0">
                <a:solidFill>
                  <a:schemeClr val="tx1">
                    <a:lumMod val="65000"/>
                    <a:lumOff val="35000"/>
                  </a:schemeClr>
                </a:solidFill>
                <a:latin typeface="Dosis Medium" pitchFamily="2" charset="0"/>
              </a:rPr>
              <a:t>dans le texte. La réponse  est : « Le vétérinaire soigne les animaux, les vaches, les moutons. »</a:t>
            </a:r>
          </a:p>
        </p:txBody>
      </p:sp>
      <p:sp>
        <p:nvSpPr>
          <p:cNvPr id="3" name="ZoneTexte 2">
            <a:extLst>
              <a:ext uri="{FF2B5EF4-FFF2-40B4-BE49-F238E27FC236}">
                <a16:creationId xmlns:a16="http://schemas.microsoft.com/office/drawing/2014/main" id="{69C8D039-A8B8-2EDE-1CF0-1C079932DFEB}"/>
              </a:ext>
            </a:extLst>
          </p:cNvPr>
          <p:cNvSpPr txBox="1"/>
          <p:nvPr/>
        </p:nvSpPr>
        <p:spPr>
          <a:xfrm>
            <a:off x="2715146" y="1821419"/>
            <a:ext cx="3713708"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chemeClr val="tx1">
                    <a:lumMod val="65000"/>
                    <a:lumOff val="35000"/>
                  </a:schemeClr>
                </a:solidFill>
                <a:latin typeface="Dosis Medium" pitchFamily="2" charset="0"/>
              </a:rPr>
              <a:t>Que fait le vétérinaire ?      </a:t>
            </a:r>
          </a:p>
        </p:txBody>
      </p:sp>
    </p:spTree>
    <p:extLst>
      <p:ext uri="{BB962C8B-B14F-4D97-AF65-F5344CB8AC3E}">
        <p14:creationId xmlns:p14="http://schemas.microsoft.com/office/powerpoint/2010/main" val="19479601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525FD-6B48-B7D6-280F-1AB15C13DA70}"/>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6D2A5A9-4F8D-61A9-AE20-9C19BAB8D6BA}"/>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C2B0C53E-6DC8-EA43-4122-BF46BFD46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8C0339E-5A30-C227-2ABC-4F01DCC2265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708558D9-8007-EA01-D98C-03F992E79CC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9" name="ZoneTexte 8">
            <a:extLst>
              <a:ext uri="{FF2B5EF4-FFF2-40B4-BE49-F238E27FC236}">
                <a16:creationId xmlns:a16="http://schemas.microsoft.com/office/drawing/2014/main" id="{9F1BFABB-D7D9-AC54-7C1E-748EF5368F7C}"/>
              </a:ext>
            </a:extLst>
          </p:cNvPr>
          <p:cNvSpPr txBox="1"/>
          <p:nvPr/>
        </p:nvSpPr>
        <p:spPr>
          <a:xfrm>
            <a:off x="1916647" y="2046005"/>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pic>
        <p:nvPicPr>
          <p:cNvPr id="6" name="Image 5">
            <a:extLst>
              <a:ext uri="{FF2B5EF4-FFF2-40B4-BE49-F238E27FC236}">
                <a16:creationId xmlns:a16="http://schemas.microsoft.com/office/drawing/2014/main" id="{009499B6-6C31-07EF-14EB-42C38C4B9650}"/>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28484393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BED0-E975-BFF4-FA46-375F781EA2A0}"/>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D0D33B2A-54CF-4573-A16A-546D9EB788F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7EEDC48-840B-0B69-63E8-4D2C140317A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0915044E-0620-41D4-AC23-B800CD34DB57}"/>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2822402"/>
            <a:ext cx="3424188" cy="2521619"/>
          </a:xfrm>
          <a:prstGeom prst="roundRect">
            <a:avLst>
              <a:gd name="adj" fmla="val 6988"/>
            </a:avLst>
          </a:prstGeom>
        </p:spPr>
      </p:pic>
      <p:sp>
        <p:nvSpPr>
          <p:cNvPr id="2" name="ZoneTexte 1">
            <a:extLst>
              <a:ext uri="{FF2B5EF4-FFF2-40B4-BE49-F238E27FC236}">
                <a16:creationId xmlns:a16="http://schemas.microsoft.com/office/drawing/2014/main" id="{77E6D01D-11F4-ECA3-765C-E5CDB5CF86E2}"/>
              </a:ext>
            </a:extLst>
          </p:cNvPr>
          <p:cNvSpPr txBox="1"/>
          <p:nvPr/>
        </p:nvSpPr>
        <p:spPr>
          <a:xfrm>
            <a:off x="1916647" y="2046005"/>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spTree>
    <p:extLst>
      <p:ext uri="{BB962C8B-B14F-4D97-AF65-F5344CB8AC3E}">
        <p14:creationId xmlns:p14="http://schemas.microsoft.com/office/powerpoint/2010/main" val="40449962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6AA6-59FF-1547-0858-33FCDF264283}"/>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ABF79AA-4C9E-304A-2724-9B4790E902A9}"/>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 est ? Je cherche un </a:t>
            </a:r>
            <a:r>
              <a:rPr lang="fr-FR" dirty="0">
                <a:solidFill>
                  <a:prstClr val="black">
                    <a:lumMod val="65000"/>
                    <a:lumOff val="35000"/>
                  </a:prstClr>
                </a:solidFill>
                <a:latin typeface="Dosis Medium" pitchFamily="2" charset="0"/>
              </a:rPr>
              <a:t>métier</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La réponse est : le maître d’école enseigne et accompagne les enfants.</a:t>
            </a:r>
          </a:p>
        </p:txBody>
      </p:sp>
      <p:grpSp>
        <p:nvGrpSpPr>
          <p:cNvPr id="9" name="Groupe 8">
            <a:extLst>
              <a:ext uri="{FF2B5EF4-FFF2-40B4-BE49-F238E27FC236}">
                <a16:creationId xmlns:a16="http://schemas.microsoft.com/office/drawing/2014/main" id="{FD45BFD0-F4E4-EEA1-695A-932D947B411B}"/>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0EEB4BED-DB28-312E-FCB7-2919D804FD1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E303FD3-8CEA-E14E-1CBE-21AF57C46F7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AF7C2131-92C8-3864-5374-11D996FA2F09}"/>
              </a:ext>
            </a:extLst>
          </p:cNvPr>
          <p:cNvSpPr txBox="1"/>
          <p:nvPr/>
        </p:nvSpPr>
        <p:spPr>
          <a:xfrm>
            <a:off x="1078645" y="3071957"/>
            <a:ext cx="6986709" cy="57708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
              </a:rPr>
              <a:t>L</a:t>
            </a:r>
            <a:r>
              <a:rPr kumimoji="0" lang="fr-FR" sz="2400" b="1" i="0" u="none" strike="noStrike" kern="1200" cap="none" spc="0" normalizeH="0" baseline="0" noProof="0" dirty="0">
                <a:ln>
                  <a:noFill/>
                </a:ln>
                <a:solidFill>
                  <a:srgbClr val="C00000"/>
                </a:solidFill>
                <a:effectLst/>
                <a:uLnTx/>
                <a:uFillTx/>
                <a:latin typeface="Dosis "/>
                <a:ea typeface="+mn-ea"/>
                <a:cs typeface="+mn-cs"/>
              </a:rPr>
              <a:t>e maître d’école enseigne et accompagne les enfants.</a:t>
            </a:r>
          </a:p>
        </p:txBody>
      </p:sp>
      <p:sp>
        <p:nvSpPr>
          <p:cNvPr id="4" name="ZoneTexte 3">
            <a:extLst>
              <a:ext uri="{FF2B5EF4-FFF2-40B4-BE49-F238E27FC236}">
                <a16:creationId xmlns:a16="http://schemas.microsoft.com/office/drawing/2014/main" id="{82F89226-177D-6FBC-AD8D-22478E081A43}"/>
              </a:ext>
            </a:extLst>
          </p:cNvPr>
          <p:cNvSpPr txBox="1"/>
          <p:nvPr/>
        </p:nvSpPr>
        <p:spPr>
          <a:xfrm>
            <a:off x="1916647" y="2046005"/>
            <a:ext cx="5594090" cy="369332"/>
          </a:xfrm>
          <a:prstGeom prst="rect">
            <a:avLst/>
          </a:prstGeom>
          <a:noFill/>
        </p:spPr>
        <p:txBody>
          <a:bodyPr wrap="square">
            <a:spAutoFit/>
          </a:bodyPr>
          <a:lstStyle/>
          <a:p>
            <a:r>
              <a:rPr lang="fr-FR" sz="1800" b="1" dirty="0">
                <a:solidFill>
                  <a:schemeClr val="tx1">
                    <a:lumMod val="65000"/>
                    <a:lumOff val="35000"/>
                  </a:schemeClr>
                </a:solidFill>
                <a:latin typeface="Dosis Medium" pitchFamily="2" charset="0"/>
              </a:rPr>
              <a:t>Quel est  le métier qu</a:t>
            </a:r>
            <a:r>
              <a:rPr lang="fr-FR" b="1" dirty="0">
                <a:solidFill>
                  <a:schemeClr val="tx1">
                    <a:lumMod val="65000"/>
                    <a:lumOff val="35000"/>
                  </a:schemeClr>
                </a:solidFill>
                <a:latin typeface="Dosis Medium" pitchFamily="2" charset="0"/>
              </a:rPr>
              <a:t>i enseigne et accompagne les enfants </a:t>
            </a:r>
            <a:r>
              <a:rPr lang="fr-FR" sz="1800" b="1" dirty="0">
                <a:solidFill>
                  <a:schemeClr val="tx1">
                    <a:lumMod val="65000"/>
                    <a:lumOff val="35000"/>
                  </a:schemeClr>
                </a:solidFill>
                <a:latin typeface="Dosis Medium" pitchFamily="2" charset="0"/>
              </a:rPr>
              <a:t>?</a:t>
            </a:r>
            <a:endParaRPr lang="fr-FR" sz="1800" b="1" dirty="0"/>
          </a:p>
        </p:txBody>
      </p:sp>
    </p:spTree>
    <p:extLst>
      <p:ext uri="{BB962C8B-B14F-4D97-AF65-F5344CB8AC3E}">
        <p14:creationId xmlns:p14="http://schemas.microsoft.com/office/powerpoint/2010/main" val="23365825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B9D9-82A4-EE61-6A21-1C834390EA6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2BB3A1E-0951-553E-7294-B4F1FC0E9BD7}"/>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5EC6F351-4CCD-44BE-34BF-414DBAD5054F}"/>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D00D1B-6B35-A538-7CE7-070E7141ACAB}"/>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83969BB-A5C6-9583-4736-F9602653A339}"/>
              </a:ext>
            </a:extLst>
          </p:cNvPr>
          <p:cNvSpPr>
            <a:spLocks noGrp="1"/>
          </p:cNvSpPr>
          <p:nvPr>
            <p:ph type="title"/>
          </p:nvPr>
        </p:nvSpPr>
        <p:spPr>
          <a:xfrm>
            <a:off x="1614888" y="756000"/>
            <a:ext cx="724268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7" name="ZoneTexte 6">
            <a:extLst>
              <a:ext uri="{FF2B5EF4-FFF2-40B4-BE49-F238E27FC236}">
                <a16:creationId xmlns:a16="http://schemas.microsoft.com/office/drawing/2014/main" id="{560F9DAF-B61B-B699-85B1-4EA937B83065}"/>
              </a:ext>
            </a:extLst>
          </p:cNvPr>
          <p:cNvSpPr txBox="1"/>
          <p:nvPr/>
        </p:nvSpPr>
        <p:spPr>
          <a:xfrm>
            <a:off x="937362" y="1844355"/>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pic>
        <p:nvPicPr>
          <p:cNvPr id="6" name="Image 5">
            <a:extLst>
              <a:ext uri="{FF2B5EF4-FFF2-40B4-BE49-F238E27FC236}">
                <a16:creationId xmlns:a16="http://schemas.microsoft.com/office/drawing/2014/main" id="{96831D12-807E-21F3-EE63-D3F7AF0E4B84}"/>
              </a:ext>
            </a:extLst>
          </p:cNvPr>
          <p:cNvPicPr>
            <a:picLocks noChangeAspect="1"/>
          </p:cNvPicPr>
          <p:nvPr/>
        </p:nvPicPr>
        <p:blipFill>
          <a:blip r:embed="rId4"/>
          <a:stretch>
            <a:fillRect/>
          </a:stretch>
        </p:blipFill>
        <p:spPr>
          <a:xfrm>
            <a:off x="619552" y="2852836"/>
            <a:ext cx="7870469" cy="2740451"/>
          </a:xfrm>
          <a:prstGeom prst="rect">
            <a:avLst/>
          </a:prstGeom>
        </p:spPr>
      </p:pic>
    </p:spTree>
    <p:extLst>
      <p:ext uri="{BB962C8B-B14F-4D97-AF65-F5344CB8AC3E}">
        <p14:creationId xmlns:p14="http://schemas.microsoft.com/office/powerpoint/2010/main" val="26549646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28F-07D9-ED9B-9DEC-BA302D4DDDF7}"/>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92499A86-FCC7-2D90-2C74-1F541717482B}"/>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49CF9367-FC91-9673-C8FB-3836FA00A558}"/>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D7130DB5-C1AA-9347-AF37-CBFC8B5AF1DA}"/>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BD199333-8F34-914F-E78D-E0F7E07B843D}"/>
              </a:ext>
            </a:extLst>
          </p:cNvPr>
          <p:cNvSpPr txBox="1"/>
          <p:nvPr/>
        </p:nvSpPr>
        <p:spPr>
          <a:xfrm>
            <a:off x="1043550" y="1838089"/>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spTree>
    <p:extLst>
      <p:ext uri="{BB962C8B-B14F-4D97-AF65-F5344CB8AC3E}">
        <p14:creationId xmlns:p14="http://schemas.microsoft.com/office/powerpoint/2010/main" val="2315133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32C6-A05D-8F4D-F629-6636E6E5FFCA}"/>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87BFE73B-4A48-FFCC-9BD8-7CF8F35F9E81}"/>
              </a:ext>
            </a:extLst>
          </p:cNvPr>
          <p:cNvSpPr txBox="1">
            <a:spLocks/>
          </p:cNvSpPr>
          <p:nvPr/>
        </p:nvSpPr>
        <p:spPr>
          <a:xfrm>
            <a:off x="1612314" y="805816"/>
            <a:ext cx="6986351"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a:defRPr/>
            </a:pP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Quels sont </a:t>
            </a:r>
            <a:r>
              <a:rPr kumimoji="0" lang="fr-FR" sz="14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les métiers ….?  </a:t>
            </a:r>
            <a:r>
              <a:rPr kumimoji="0" lang="fr-FR" sz="14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Je cherche le nom de différents métiers dans le texte. La réponse est : </a:t>
            </a:r>
            <a:r>
              <a:rPr lang="fr-FR" sz="1400" dirty="0">
                <a:solidFill>
                  <a:prstClr val="black">
                    <a:lumMod val="65000"/>
                    <a:lumOff val="35000"/>
                  </a:prstClr>
                </a:solidFill>
                <a:latin typeface="Dosis Medium" pitchFamily="2" charset="0"/>
              </a:rPr>
              <a:t>Au port, on trouve les marins, pêcheurs, mécaniciens, vendeurs et douaniers.</a:t>
            </a:r>
          </a:p>
        </p:txBody>
      </p:sp>
      <p:grpSp>
        <p:nvGrpSpPr>
          <p:cNvPr id="9" name="Groupe 8">
            <a:extLst>
              <a:ext uri="{FF2B5EF4-FFF2-40B4-BE49-F238E27FC236}">
                <a16:creationId xmlns:a16="http://schemas.microsoft.com/office/drawing/2014/main" id="{2BACF8F8-E5C8-A068-4FD2-CC362CCF462C}"/>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728011C9-840B-C209-C678-94CF235371B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BF05C94-B493-6CC7-353F-F4AB862914F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B2DB91D1-71D0-DF44-C69B-9B92E929B444}"/>
              </a:ext>
            </a:extLst>
          </p:cNvPr>
          <p:cNvSpPr txBox="1"/>
          <p:nvPr/>
        </p:nvSpPr>
        <p:spPr>
          <a:xfrm>
            <a:off x="652487" y="3170104"/>
            <a:ext cx="7839021" cy="1304203"/>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fr-FR" sz="2800" b="1" dirty="0">
                <a:solidFill>
                  <a:srgbClr val="C00000"/>
                </a:solidFill>
                <a:latin typeface="Dosis SemiBold" pitchFamily="2" charset="0"/>
              </a:rPr>
              <a:t>Au port, on trouve les marins, pêcheurs, mécaniciens, vendeurs et douaniers</a:t>
            </a:r>
            <a:r>
              <a:rPr kumimoji="0" lang="fr-FR" sz="2800" b="1" i="0" u="none" strike="noStrike" kern="1200" cap="none" spc="0" normalizeH="0" baseline="0" noProof="0" dirty="0">
                <a:ln>
                  <a:noFill/>
                </a:ln>
                <a:solidFill>
                  <a:srgbClr val="C00000"/>
                </a:solidFill>
                <a:effectLst/>
                <a:uLnTx/>
                <a:uFillTx/>
                <a:latin typeface="Dosis SemiBold" pitchFamily="2" charset="0"/>
              </a:rPr>
              <a:t>.</a:t>
            </a:r>
          </a:p>
        </p:txBody>
      </p:sp>
      <p:sp>
        <p:nvSpPr>
          <p:cNvPr id="4" name="ZoneTexte 3">
            <a:extLst>
              <a:ext uri="{FF2B5EF4-FFF2-40B4-BE49-F238E27FC236}">
                <a16:creationId xmlns:a16="http://schemas.microsoft.com/office/drawing/2014/main" id="{28A1CB37-0AAE-7013-885F-BD3D803E06B8}"/>
              </a:ext>
            </a:extLst>
          </p:cNvPr>
          <p:cNvSpPr txBox="1"/>
          <p:nvPr/>
        </p:nvSpPr>
        <p:spPr>
          <a:xfrm>
            <a:off x="795669" y="1868920"/>
            <a:ext cx="7552659" cy="657872"/>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800" b="1" i="0" u="none" strike="noStrike" kern="1200" cap="none" spc="0" normalizeH="0" baseline="0" noProof="0" dirty="0">
                <a:ln>
                  <a:noFill/>
                </a:ln>
                <a:effectLst/>
                <a:uLnTx/>
                <a:uFillTx/>
                <a:latin typeface="Dosis SemiBold" pitchFamily="2" charset="0"/>
              </a:rPr>
              <a:t>Quels sont les métiers que l’on trouve au port ? </a:t>
            </a:r>
          </a:p>
        </p:txBody>
      </p:sp>
    </p:spTree>
    <p:extLst>
      <p:ext uri="{BB962C8B-B14F-4D97-AF65-F5344CB8AC3E}">
        <p14:creationId xmlns:p14="http://schemas.microsoft.com/office/powerpoint/2010/main" val="2670260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3EB1-8736-9DE8-0E57-35AC0C4A2E7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A684E37-2BE2-697C-9418-0C301120FB29}"/>
              </a:ext>
            </a:extLst>
          </p:cNvPr>
          <p:cNvGrpSpPr/>
          <p:nvPr/>
        </p:nvGrpSpPr>
        <p:grpSpPr>
          <a:xfrm>
            <a:off x="96835" y="643220"/>
            <a:ext cx="1147140" cy="980797"/>
            <a:chOff x="113769" y="634753"/>
            <a:chExt cx="1147140" cy="980797"/>
          </a:xfrm>
        </p:grpSpPr>
        <p:pic>
          <p:nvPicPr>
            <p:cNvPr id="3" name="Image 2">
              <a:extLst>
                <a:ext uri="{FF2B5EF4-FFF2-40B4-BE49-F238E27FC236}">
                  <a16:creationId xmlns:a16="http://schemas.microsoft.com/office/drawing/2014/main" id="{2CB1C4CD-882C-CD25-BF07-424A547E348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80C5EB0-EC69-C157-2C7A-9784EBA01D0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Titre 3">
            <a:extLst>
              <a:ext uri="{FF2B5EF4-FFF2-40B4-BE49-F238E27FC236}">
                <a16:creationId xmlns:a16="http://schemas.microsoft.com/office/drawing/2014/main" id="{6CAD76B0-0C90-E41A-CFF4-BBB85F4D80A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Répondez à cette question sur vos cahiers. Je vais passer entre les rangs pour vous aider. </a:t>
            </a:r>
          </a:p>
        </p:txBody>
      </p:sp>
      <p:sp>
        <p:nvSpPr>
          <p:cNvPr id="10" name="ZoneTexte 9">
            <a:extLst>
              <a:ext uri="{FF2B5EF4-FFF2-40B4-BE49-F238E27FC236}">
                <a16:creationId xmlns:a16="http://schemas.microsoft.com/office/drawing/2014/main" id="{16920D50-17A6-943F-C495-F83CC78CE9B9}"/>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pic>
        <p:nvPicPr>
          <p:cNvPr id="7" name="Image 6">
            <a:extLst>
              <a:ext uri="{FF2B5EF4-FFF2-40B4-BE49-F238E27FC236}">
                <a16:creationId xmlns:a16="http://schemas.microsoft.com/office/drawing/2014/main" id="{4201FA2C-907E-2AFC-688E-598AF4AB747F}"/>
              </a:ext>
            </a:extLst>
          </p:cNvPr>
          <p:cNvPicPr>
            <a:picLocks noChangeAspect="1"/>
          </p:cNvPicPr>
          <p:nvPr/>
        </p:nvPicPr>
        <p:blipFill>
          <a:blip r:embed="rId4"/>
          <a:stretch>
            <a:fillRect/>
          </a:stretch>
        </p:blipFill>
        <p:spPr>
          <a:xfrm>
            <a:off x="636765" y="2786735"/>
            <a:ext cx="7870469" cy="2740451"/>
          </a:xfrm>
          <a:prstGeom prst="rect">
            <a:avLst/>
          </a:prstGeom>
        </p:spPr>
      </p:pic>
    </p:spTree>
    <p:extLst>
      <p:ext uri="{BB962C8B-B14F-4D97-AF65-F5344CB8AC3E}">
        <p14:creationId xmlns:p14="http://schemas.microsoft.com/office/powerpoint/2010/main" val="7303255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4BBB-7A95-7FFA-BD80-6C304C07BCC1}"/>
            </a:ext>
          </a:extLst>
        </p:cNvPr>
        <p:cNvGrpSpPr/>
        <p:nvPr/>
      </p:nvGrpSpPr>
      <p:grpSpPr>
        <a:xfrm>
          <a:off x="0" y="0"/>
          <a:ext cx="0" cy="0"/>
          <a:chOff x="0" y="0"/>
          <a:chExt cx="0" cy="0"/>
        </a:xfrm>
      </p:grpSpPr>
      <p:sp>
        <p:nvSpPr>
          <p:cNvPr id="13" name="Titre 3">
            <a:extLst>
              <a:ext uri="{FF2B5EF4-FFF2-40B4-BE49-F238E27FC236}">
                <a16:creationId xmlns:a16="http://schemas.microsoft.com/office/drawing/2014/main" id="{7BE068A8-A39D-EC3D-F40A-9D577B708A9E}"/>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Qui veut lire sa réponse ?</a:t>
            </a:r>
          </a:p>
        </p:txBody>
      </p:sp>
      <p:pic>
        <p:nvPicPr>
          <p:cNvPr id="14" name="Espace réservé pour une image  6" descr="Une image contenant habits, sourire, dessin humoristique, clipart&#10;&#10;Le contenu généré par l’IA peut être incorrect.">
            <a:extLst>
              <a:ext uri="{FF2B5EF4-FFF2-40B4-BE49-F238E27FC236}">
                <a16:creationId xmlns:a16="http://schemas.microsoft.com/office/drawing/2014/main" id="{A0B4A33C-F6FC-D66E-DAD9-64B446552BE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89ECAD2-4451-55B3-6642-9484139CDBC8}"/>
              </a:ext>
            </a:extLst>
          </p:cNvPr>
          <p:cNvPicPr>
            <a:picLocks noChangeAspect="1"/>
          </p:cNvPicPr>
          <p:nvPr/>
        </p:nvPicPr>
        <p:blipFill>
          <a:blip r:embed="rId3">
            <a:clrChange>
              <a:clrFrom>
                <a:srgbClr val="EAE8E4"/>
              </a:clrFrom>
              <a:clrTo>
                <a:srgbClr val="EAE8E4">
                  <a:alpha val="0"/>
                </a:srgbClr>
              </a:clrTo>
            </a:clrChange>
          </a:blip>
          <a:srcRect l="4527" t="16702" r="3992" b="15930"/>
          <a:stretch>
            <a:fillRect/>
          </a:stretch>
        </p:blipFill>
        <p:spPr>
          <a:xfrm>
            <a:off x="2859906" y="3133552"/>
            <a:ext cx="3424188" cy="2521619"/>
          </a:xfrm>
          <a:prstGeom prst="roundRect">
            <a:avLst>
              <a:gd name="adj" fmla="val 6988"/>
            </a:avLst>
          </a:prstGeom>
        </p:spPr>
      </p:pic>
      <p:sp>
        <p:nvSpPr>
          <p:cNvPr id="2" name="ZoneTexte 1">
            <a:extLst>
              <a:ext uri="{FF2B5EF4-FFF2-40B4-BE49-F238E27FC236}">
                <a16:creationId xmlns:a16="http://schemas.microsoft.com/office/drawing/2014/main" id="{CC042CFA-1159-8B8E-E13A-B0C149D2240E}"/>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spTree>
    <p:extLst>
      <p:ext uri="{BB962C8B-B14F-4D97-AF65-F5344CB8AC3E}">
        <p14:creationId xmlns:p14="http://schemas.microsoft.com/office/powerpoint/2010/main" val="24252541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7A81-B0B3-B61B-2AAF-DF80FE688211}"/>
            </a:ext>
          </a:extLst>
        </p:cNvPr>
        <p:cNvGrpSpPr/>
        <p:nvPr/>
      </p:nvGrpSpPr>
      <p:grpSpPr>
        <a:xfrm>
          <a:off x="0" y="0"/>
          <a:ext cx="0" cy="0"/>
          <a:chOff x="0" y="0"/>
          <a:chExt cx="0" cy="0"/>
        </a:xfrm>
      </p:grpSpPr>
      <p:sp>
        <p:nvSpPr>
          <p:cNvPr id="7" name="Titre 5">
            <a:extLst>
              <a:ext uri="{FF2B5EF4-FFF2-40B4-BE49-F238E27FC236}">
                <a16:creationId xmlns:a16="http://schemas.microsoft.com/office/drawing/2014/main" id="{66CC44F7-527D-01F9-B74F-19BEF235A2A7}"/>
              </a:ext>
            </a:extLst>
          </p:cNvPr>
          <p:cNvSpPr txBox="1">
            <a:spLocks/>
          </p:cNvSpPr>
          <p:nvPr/>
        </p:nvSpPr>
        <p:spPr>
          <a:xfrm>
            <a:off x="1681333"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La question est : quelle est ? Je cherche une matière dans le texte. La réponse </a:t>
            </a:r>
          </a:p>
          <a:p>
            <a:pPr>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est : </a:t>
            </a:r>
            <a:r>
              <a:rPr lang="fr-FR" dirty="0">
                <a:solidFill>
                  <a:prstClr val="black">
                    <a:lumMod val="65000"/>
                    <a:lumOff val="35000"/>
                  </a:prstClr>
                </a:solidFill>
                <a:latin typeface="Dosis Medium" pitchFamily="2" charset="0"/>
              </a:rPr>
              <a:t>Le métier de créateurs de jeux vidéo est lié à la créativité et à la technologie.</a:t>
            </a:r>
            <a:endParaRPr lang="fr-FR" b="1" dirty="0">
              <a:solidFill>
                <a:srgbClr val="C00000"/>
              </a:solidFill>
              <a:latin typeface="Dosis SemiBold" pitchFamily="2" charset="0"/>
            </a:endParaRPr>
          </a:p>
        </p:txBody>
      </p:sp>
      <p:grpSp>
        <p:nvGrpSpPr>
          <p:cNvPr id="9" name="Groupe 8">
            <a:extLst>
              <a:ext uri="{FF2B5EF4-FFF2-40B4-BE49-F238E27FC236}">
                <a16:creationId xmlns:a16="http://schemas.microsoft.com/office/drawing/2014/main" id="{F6503232-91B6-9931-0DEA-39B25A4D50A3}"/>
              </a:ext>
            </a:extLst>
          </p:cNvPr>
          <p:cNvGrpSpPr/>
          <p:nvPr/>
        </p:nvGrpSpPr>
        <p:grpSpPr>
          <a:xfrm>
            <a:off x="80765" y="643788"/>
            <a:ext cx="1147140" cy="980797"/>
            <a:chOff x="113769" y="634753"/>
            <a:chExt cx="1147140" cy="980797"/>
          </a:xfrm>
        </p:grpSpPr>
        <p:pic>
          <p:nvPicPr>
            <p:cNvPr id="10" name="Image 9">
              <a:extLst>
                <a:ext uri="{FF2B5EF4-FFF2-40B4-BE49-F238E27FC236}">
                  <a16:creationId xmlns:a16="http://schemas.microsoft.com/office/drawing/2014/main" id="{8587B166-34BB-8133-9651-CBB760A0C9E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E712C2-D388-ED80-F990-2F4F91A3F55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5" name="ZoneTexte 4">
            <a:extLst>
              <a:ext uri="{FF2B5EF4-FFF2-40B4-BE49-F238E27FC236}">
                <a16:creationId xmlns:a16="http://schemas.microsoft.com/office/drawing/2014/main" id="{4E3A0E2B-0BFB-0245-A190-8F0EBBE292B7}"/>
              </a:ext>
            </a:extLst>
          </p:cNvPr>
          <p:cNvSpPr txBox="1"/>
          <p:nvPr/>
        </p:nvSpPr>
        <p:spPr>
          <a:xfrm>
            <a:off x="1106632" y="3043409"/>
            <a:ext cx="7425368" cy="1131079"/>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fr-FR" sz="2400" b="1" dirty="0">
                <a:solidFill>
                  <a:srgbClr val="C00000"/>
                </a:solidFill>
                <a:latin typeface="Dosis SemiBold" pitchFamily="2" charset="0"/>
              </a:rPr>
              <a:t>Le métier de créateurs de jeux vidéo est lié à la créativité et à la technologie</a:t>
            </a:r>
            <a:r>
              <a:rPr kumimoji="0" lang="fr-FR" sz="2400" b="1" i="0" u="none" strike="noStrike" kern="1200" cap="none" spc="0" normalizeH="0" baseline="0" noProof="0" dirty="0">
                <a:ln>
                  <a:noFill/>
                </a:ln>
                <a:solidFill>
                  <a:srgbClr val="C00000"/>
                </a:solidFill>
                <a:effectLst/>
                <a:uLnTx/>
                <a:uFillTx/>
                <a:latin typeface="Dosis SemiBold" pitchFamily="2" charset="0"/>
              </a:rPr>
              <a:t>.</a:t>
            </a:r>
          </a:p>
        </p:txBody>
      </p:sp>
      <p:sp>
        <p:nvSpPr>
          <p:cNvPr id="3" name="ZoneTexte 2">
            <a:extLst>
              <a:ext uri="{FF2B5EF4-FFF2-40B4-BE49-F238E27FC236}">
                <a16:creationId xmlns:a16="http://schemas.microsoft.com/office/drawing/2014/main" id="{AA38B089-576E-3610-ABBB-C489FFC5C7FF}"/>
              </a:ext>
            </a:extLst>
          </p:cNvPr>
          <p:cNvSpPr txBox="1"/>
          <p:nvPr/>
        </p:nvSpPr>
        <p:spPr>
          <a:xfrm>
            <a:off x="960591" y="1814121"/>
            <a:ext cx="7571409" cy="57708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fr-FR" sz="2400" b="1" i="0" u="none" strike="noStrike" kern="1200" cap="none" spc="0" normalizeH="0" baseline="0" noProof="0" dirty="0">
                <a:ln>
                  <a:noFill/>
                </a:ln>
                <a:effectLst/>
                <a:uLnTx/>
                <a:uFillTx/>
                <a:latin typeface="Dosis SemiBold" pitchFamily="2" charset="0"/>
              </a:rPr>
              <a:t>Quel est le métier lié à la créativité et à la technologie ?</a:t>
            </a:r>
          </a:p>
        </p:txBody>
      </p:sp>
    </p:spTree>
    <p:extLst>
      <p:ext uri="{BB962C8B-B14F-4D97-AF65-F5344CB8AC3E}">
        <p14:creationId xmlns:p14="http://schemas.microsoft.com/office/powerpoint/2010/main" val="32315396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relisez le texte et faites l’activité 5.</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8147" y="2261937"/>
            <a:ext cx="2225112" cy="3553537"/>
          </a:xfrm>
          <a:prstGeom prst="rect">
            <a:avLst/>
          </a:prstGeom>
        </p:spPr>
      </p:pic>
      <p:pic>
        <p:nvPicPr>
          <p:cNvPr id="2" name="Image 1">
            <a:extLst>
              <a:ext uri="{FF2B5EF4-FFF2-40B4-BE49-F238E27FC236}">
                <a16:creationId xmlns:a16="http://schemas.microsoft.com/office/drawing/2014/main" id="{4B24319A-2A09-7C5C-89F3-F76A6962BD8D}"/>
              </a:ext>
            </a:extLst>
          </p:cNvPr>
          <p:cNvPicPr>
            <a:picLocks noChangeAspect="1"/>
          </p:cNvPicPr>
          <p:nvPr/>
        </p:nvPicPr>
        <p:blipFill>
          <a:blip r:embed="rId5">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3" name="Image 2" descr="Une image contenant texte, Appareils électroniques, ordinateur, capture d’écran&#10;&#10;Le contenu généré par l’IA peut être incorrect.">
            <a:extLst>
              <a:ext uri="{FF2B5EF4-FFF2-40B4-BE49-F238E27FC236}">
                <a16:creationId xmlns:a16="http://schemas.microsoft.com/office/drawing/2014/main" id="{E1F824F0-CAC6-B017-7725-98D65D7468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3869" y="1714498"/>
            <a:ext cx="3190039" cy="4922522"/>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232239" y="5535987"/>
            <a:ext cx="2961042" cy="56601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55" name="TextBox 10">
            <a:extLst>
              <a:ext uri="{FF2B5EF4-FFF2-40B4-BE49-F238E27FC236}">
                <a16:creationId xmlns:a16="http://schemas.microsoft.com/office/drawing/2014/main" id="{B761553D-2FE4-9121-D8B8-6D3E8CDA1A53}"/>
              </a:ext>
            </a:extLst>
          </p:cNvPr>
          <p:cNvSpPr txBox="1"/>
          <p:nvPr>
            <p:custDataLst>
              <p:tags r:id="rId1"/>
            </p:custDataLst>
          </p:nvPr>
        </p:nvSpPr>
        <p:spPr>
          <a:xfrm>
            <a:off x="621861" y="2335332"/>
            <a:ext cx="7766412" cy="1809006"/>
          </a:xfrm>
          <a:prstGeom prst="roundRect">
            <a:avLst/>
          </a:prstGeom>
          <a:noFill/>
        </p:spPr>
        <p:txBody>
          <a:bodyPr wrap="square" lIns="0" tIns="0" rIns="0" bIns="0" rtlCol="0" anchor="t">
            <a:spAutoFit/>
          </a:bodyPr>
          <a:lstStyle/>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Évaluation des acquis </a:t>
            </a:r>
          </a:p>
          <a:p>
            <a:pPr marL="0" marR="0" lvl="0" indent="0" algn="ctr" defTabSz="685904" rtl="0" eaLnBrk="1" fontAlgn="auto" latinLnBrk="0" hangingPunct="1">
              <a:lnSpc>
                <a:spcPct val="150000"/>
              </a:lnSpc>
              <a:spcBef>
                <a:spcPts val="0"/>
              </a:spcBef>
              <a:spcAft>
                <a:spcPts val="600"/>
              </a:spcAft>
              <a:buClrTx/>
              <a:buSzTx/>
              <a:buFontTx/>
              <a:buNone/>
              <a:tabLst/>
              <a:defRPr/>
            </a:pPr>
            <a:r>
              <a:rPr kumimoji="0" lang="fr-FR" sz="3600" b="1" i="0" u="none" strike="noStrike" kern="1200" cap="none" spc="0" normalizeH="0" baseline="0" noProof="0" dirty="0">
                <a:ln>
                  <a:noFill/>
                </a:ln>
                <a:solidFill>
                  <a:srgbClr val="4BACC6">
                    <a:lumMod val="50000"/>
                  </a:srgbClr>
                </a:solidFill>
                <a:effectLst/>
                <a:uLnTx/>
                <a:uFillTx/>
                <a:latin typeface="Dosis SemiBold" pitchFamily="2" charset="0"/>
                <a:ea typeface="+mn-ea"/>
                <a:cs typeface="+mn-cs"/>
              </a:rPr>
              <a:t>de </a:t>
            </a:r>
            <a:r>
              <a:rPr kumimoji="0" lang="fr-FR" sz="3600" b="1" i="0" u="none" strike="noStrike" kern="1200" cap="none" spc="0" normalizeH="0" baseline="0" noProof="0" dirty="0">
                <a:ln>
                  <a:noFill/>
                </a:ln>
                <a:solidFill>
                  <a:srgbClr val="C00000"/>
                </a:solidFill>
                <a:effectLst/>
                <a:uLnTx/>
                <a:uFillTx/>
                <a:latin typeface="Dosis SemiBold" pitchFamily="2" charset="0"/>
                <a:ea typeface="+mn-ea"/>
                <a:cs typeface="+mn-cs"/>
              </a:rPr>
              <a:t>la période 3 </a:t>
            </a:r>
          </a:p>
        </p:txBody>
      </p:sp>
    </p:spTree>
    <p:extLst>
      <p:ext uri="{BB962C8B-B14F-4D97-AF65-F5344CB8AC3E}">
        <p14:creationId xmlns:p14="http://schemas.microsoft.com/office/powerpoint/2010/main" val="230841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9E62-5D54-DEB1-59B4-B137DB63942B}"/>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F984329C-9080-CCA8-8A31-B0D53E4130A1}"/>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295B853A-E9BC-33AE-1774-4B1AE38649B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A7D1827-0DD5-22F7-C028-D10A701CBBB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F92A7BD9-9E88-218E-B1C9-6A2F1CF6CA0C}"/>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2" name="TextBox 10">
            <a:extLst>
              <a:ext uri="{FF2B5EF4-FFF2-40B4-BE49-F238E27FC236}">
                <a16:creationId xmlns:a16="http://schemas.microsoft.com/office/drawing/2014/main" id="{CC832EE0-6DF7-A0E0-F06E-7C9F081354B1}"/>
              </a:ext>
            </a:extLst>
          </p:cNvPr>
          <p:cNvSpPr txBox="1"/>
          <p:nvPr/>
        </p:nvSpPr>
        <p:spPr>
          <a:xfrm>
            <a:off x="1071279" y="1307872"/>
            <a:ext cx="7001441" cy="395853"/>
          </a:xfrm>
          <a:prstGeom prst="roundRect">
            <a:avLst/>
          </a:prstGeom>
          <a:noFill/>
        </p:spPr>
        <p:txBody>
          <a:bodyPr wrap="square" lIns="0" tIns="0" rIns="0" bIns="0" rtlCol="0" anchor="t">
            <a:spAutoFit/>
          </a:bodyPr>
          <a:lstStyle/>
          <a:p>
            <a:pPr marL="0" marR="0" lvl="0" indent="0" algn="ctr" defTabSz="685904" rtl="0" eaLnBrk="1" fontAlgn="auto" latinLnBrk="0" hangingPunct="1">
              <a:lnSpc>
                <a:spcPts val="3026"/>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mn-ea"/>
                <a:cs typeface="+mn-cs"/>
              </a:rPr>
              <a:t>Les compétences évaluées</a:t>
            </a:r>
          </a:p>
        </p:txBody>
      </p:sp>
      <p:sp>
        <p:nvSpPr>
          <p:cNvPr id="4" name="TextBox 6">
            <a:extLst>
              <a:ext uri="{FF2B5EF4-FFF2-40B4-BE49-F238E27FC236}">
                <a16:creationId xmlns:a16="http://schemas.microsoft.com/office/drawing/2014/main" id="{750A9C7A-2D2E-E676-D08E-58E4A466D579}"/>
              </a:ext>
            </a:extLst>
          </p:cNvPr>
          <p:cNvSpPr txBox="1"/>
          <p:nvPr/>
        </p:nvSpPr>
        <p:spPr>
          <a:xfrm>
            <a:off x="807981" y="2224473"/>
            <a:ext cx="7264739" cy="2856551"/>
          </a:xfrm>
          <a:prstGeom prst="rect">
            <a:avLst/>
          </a:prstGeom>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CO2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Comprendre, à l’oral, des phrases.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Produire, à l’oral, des mots de vocabulaire.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Participer à un dialogue en mobilisant les actes de parole étudiés.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PO3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Prendre la parole pour partager des informations.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LF1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mots et des phrases correctement et avec fluidité.</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LF2 </a:t>
            </a:r>
            <a:r>
              <a:rPr kumimoji="0" lang="fr-FR" sz="1800" b="1" i="0" u="none" strike="noStrike" kern="1200" cap="none" spc="0" normalizeH="0" baseline="0" noProof="0" dirty="0">
                <a:ln>
                  <a:noFill/>
                </a:ln>
                <a:solidFill>
                  <a:srgbClr val="424D7B"/>
                </a:solidFill>
                <a:effectLst/>
                <a:uLnTx/>
                <a:uFillTx/>
                <a:latin typeface="Dosis SemiBold" pitchFamily="2" charset="0"/>
                <a:ea typeface="Calibri" panose="020F0502020204030204" pitchFamily="34" charset="0"/>
                <a:cs typeface="Calibri" panose="020F0502020204030204" pitchFamily="34" charset="0"/>
              </a:rPr>
              <a:t>Lire des textes correctement et avec fluidité.</a:t>
            </a:r>
          </a:p>
        </p:txBody>
      </p:sp>
    </p:spTree>
    <p:extLst>
      <p:ext uri="{BB962C8B-B14F-4D97-AF65-F5344CB8AC3E}">
        <p14:creationId xmlns:p14="http://schemas.microsoft.com/office/powerpoint/2010/main" val="1081674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B710-8693-6626-47B9-5AF0530F37B3}"/>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432F1CFE-E3AC-6F75-1987-E1F4A7B5C13E}"/>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C378E7BD-4095-31C6-AA06-A2C2C542E6B4}"/>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A1367DD-BD09-B726-FA8B-50C67B47FACF}"/>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8276346E-44C5-6BF7-0930-0969AB426842}"/>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9" name="ZoneTexte 8">
            <a:extLst>
              <a:ext uri="{FF2B5EF4-FFF2-40B4-BE49-F238E27FC236}">
                <a16:creationId xmlns:a16="http://schemas.microsoft.com/office/drawing/2014/main" id="{616E3DE1-2996-B97A-6A3F-40D60F3E4588}"/>
              </a:ext>
            </a:extLst>
          </p:cNvPr>
          <p:cNvSpPr txBox="1"/>
          <p:nvPr>
            <p:custDataLst>
              <p:tags r:id="rId1"/>
            </p:custDataLst>
          </p:nvPr>
        </p:nvSpPr>
        <p:spPr>
          <a:xfrm>
            <a:off x="2303990" y="1710825"/>
            <a:ext cx="5941375" cy="4062651"/>
          </a:xfrm>
          <a:prstGeom prst="rect">
            <a:avLst/>
          </a:prstGeom>
          <a:noFill/>
        </p:spPr>
        <p:txBody>
          <a:bodyPr wrap="square" rtlCol="0">
            <a:spAutoFit/>
          </a:bodyPr>
          <a:lstStyle/>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Les items d’évaluation sont relatifs aux compétences suivantes  :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CO1, CO2, PO1, PO2, PO3, LF1 et LF2.</a:t>
            </a: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La passation se fait de manière </a:t>
            </a:r>
            <a:r>
              <a:rPr kumimoji="0" lang="fr-FR" sz="1600" b="1" i="0" u="sng"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individuelle</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 l’enseignant évalue chaque élève en l’ invitant à son bureau</a:t>
            </a:r>
          </a:p>
          <a:p>
            <a:pPr marL="457247" marR="0" lvl="1" indent="0" algn="just" defTabSz="1028778"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est guidé par le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ppt</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affiché sur son ordinateur qui </a:t>
            </a:r>
            <a:r>
              <a:rPr kumimoji="0" lang="fr-FR" sz="1600" b="1"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ne doit pas être projeté sur l’écran </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de la classe  (l’ordinateur doit être débranché du </a:t>
            </a:r>
            <a:r>
              <a:rPr kumimoji="0" lang="fr-FR" sz="1600" b="0" i="0" u="none" strike="noStrike" kern="1200" cap="none" spc="0" normalizeH="0" baseline="0" noProof="0" dirty="0" err="1">
                <a:ln>
                  <a:noFill/>
                </a:ln>
                <a:solidFill>
                  <a:srgbClr val="424D7B"/>
                </a:solidFill>
                <a:effectLst/>
                <a:uLnTx/>
                <a:uFillTx/>
                <a:latin typeface="Dosis" pitchFamily="2" charset="0"/>
                <a:ea typeface="+mn-ea"/>
                <a:cs typeface="Arial" panose="020B0604020202020204" pitchFamily="34" charset="0"/>
              </a:rPr>
              <a:t>Datashow</a:t>
            </a: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 ;</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Pendant que l’enseignant évalue de manière individuelle les élèves, le reste de la classe réalise des activités pour assurer le calme : lecture, copie, dessin;</a:t>
            </a:r>
          </a:p>
          <a:p>
            <a:pPr marL="885872" marR="0" lvl="1" indent="-428625"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0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endParaRPr>
          </a:p>
          <a:p>
            <a:pPr marL="800147" marR="0" lvl="1" indent="-342900" algn="just" defTabSz="102877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srgbClr val="424D7B"/>
                </a:solidFill>
                <a:effectLst/>
                <a:uLnTx/>
                <a:uFillTx/>
                <a:latin typeface="Dosis" pitchFamily="2" charset="0"/>
                <a:ea typeface="+mn-ea"/>
                <a:cs typeface="Arial" panose="020B0604020202020204" pitchFamily="34" charset="0"/>
              </a:rPr>
              <a:t>L’enseignant note immédiatement chaque compétence évaluée et renseigne la grille de compilation (0-10) en s’appuyant sur les indications de compilation en dessous de chaque slide d’item</a:t>
            </a:r>
            <a:r>
              <a:rPr kumimoji="0" lang="fr-FR" sz="1600" b="0" i="0" u="none" strike="noStrike" kern="1200" cap="none" spc="0" normalizeH="0" baseline="0" noProof="0" dirty="0">
                <a:ln>
                  <a:noFill/>
                </a:ln>
                <a:solidFill>
                  <a:srgbClr val="ED7D31"/>
                </a:solidFill>
                <a:effectLst/>
                <a:uLnTx/>
                <a:uFillTx/>
                <a:latin typeface="Dosis" pitchFamily="2" charset="0"/>
                <a:ea typeface="+mn-ea"/>
                <a:cs typeface="Arial" panose="020B0604020202020204" pitchFamily="34" charset="0"/>
              </a:rPr>
              <a:t>.</a:t>
            </a:r>
          </a:p>
        </p:txBody>
      </p:sp>
      <p:pic>
        <p:nvPicPr>
          <p:cNvPr id="25" name="Image 24">
            <a:extLst>
              <a:ext uri="{FF2B5EF4-FFF2-40B4-BE49-F238E27FC236}">
                <a16:creationId xmlns:a16="http://schemas.microsoft.com/office/drawing/2014/main" id="{1898AD3F-CCD0-0B01-51CF-ADECC9DFE931}"/>
              </a:ext>
            </a:extLst>
          </p:cNvPr>
          <p:cNvPicPr>
            <a:picLocks noChangeAspect="1"/>
          </p:cNvPicPr>
          <p:nvPr/>
        </p:nvPicPr>
        <p:blipFill>
          <a:blip r:embed="rId3"/>
          <a:srcRect t="2063"/>
          <a:stretch>
            <a:fillRect/>
          </a:stretch>
        </p:blipFill>
        <p:spPr>
          <a:xfrm>
            <a:off x="472249" y="2831015"/>
            <a:ext cx="1831741" cy="1195970"/>
          </a:xfrm>
          <a:prstGeom prst="roundRect">
            <a:avLst/>
          </a:prstGeom>
        </p:spPr>
      </p:pic>
    </p:spTree>
    <p:extLst>
      <p:ext uri="{BB962C8B-B14F-4D97-AF65-F5344CB8AC3E}">
        <p14:creationId xmlns:p14="http://schemas.microsoft.com/office/powerpoint/2010/main" val="116506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2D82-588D-EFD8-8EE8-66880EFE8E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DF388C9-95D7-6E35-500D-4E391D2B7C6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ED7A6F9-8F6D-E92A-9FFB-BD3564C1E0E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99254B4-1179-09E2-3963-E2197E18697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2AAA314B-76E1-DBFF-E27F-D8C13E1CF6EF}"/>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1EA76800-631C-6C10-E08D-77468C90B8F3}"/>
              </a:ext>
            </a:extLst>
          </p:cNvPr>
          <p:cNvSpPr txBox="1"/>
          <p:nvPr>
            <p:custDataLst>
              <p:tags r:id="rId1"/>
            </p:custDataLst>
          </p:nvPr>
        </p:nvSpPr>
        <p:spPr>
          <a:xfrm>
            <a:off x="602648" y="2505670"/>
            <a:ext cx="3808054"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SemiBold" pitchFamily="2" charset="0"/>
                <a:ea typeface="Calibri" panose="020F0502020204030204" pitchFamily="34" charset="0"/>
                <a:cs typeface="Calibri" panose="020F0502020204030204" pitchFamily="34" charset="0"/>
              </a:rPr>
              <a:t>L’enseignant demande aux élèves de prendre le livret à la page 83, de lire le texte et de répondre aux questions de compréhension.</a:t>
            </a:r>
            <a:endParaRPr kumimoji="0" lang="fr-FR" sz="2000" b="1" i="0" u="none" strike="noStrike" kern="1200" cap="none" spc="0" normalizeH="0" baseline="0" noProof="0" dirty="0">
              <a:ln>
                <a:noFill/>
              </a:ln>
              <a:solidFill>
                <a:srgbClr val="106585"/>
              </a:solidFill>
              <a:effectLst/>
              <a:uLnTx/>
              <a:uFillTx/>
              <a:latin typeface="Dosis SemiBold" pitchFamily="2" charset="0"/>
              <a:ea typeface="Calibri" panose="020F0502020204030204" pitchFamily="34" charset="0"/>
              <a:cs typeface="Calibri" panose="020F0502020204030204" pitchFamily="34" charset="0"/>
            </a:endParaRPr>
          </a:p>
        </p:txBody>
      </p:sp>
      <p:pic>
        <p:nvPicPr>
          <p:cNvPr id="6" name="Image 5" descr="Une image contenant texte, Appareils électroniques, ordinateur, capture d’écran&#10;&#10;Le contenu généré par l’IA peut être incorrect.">
            <a:extLst>
              <a:ext uri="{FF2B5EF4-FFF2-40B4-BE49-F238E27FC236}">
                <a16:creationId xmlns:a16="http://schemas.microsoft.com/office/drawing/2014/main" id="{31713246-6B30-C5A3-7582-8B1D5715B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9" y="1215844"/>
            <a:ext cx="3190039" cy="4922522"/>
          </a:xfrm>
          <a:prstGeom prst="rect">
            <a:avLst/>
          </a:prstGeom>
        </p:spPr>
      </p:pic>
    </p:spTree>
    <p:extLst>
      <p:ext uri="{BB962C8B-B14F-4D97-AF65-F5344CB8AC3E}">
        <p14:creationId xmlns:p14="http://schemas.microsoft.com/office/powerpoint/2010/main" val="2857745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7764-08FC-69EE-EEE6-D97AFAB6178F}"/>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B8B0A13-9A13-F51E-DEB1-123E69C1D82C}"/>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744AFA64-CD37-ABC3-0DC7-9CD206D254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69D769C-2C66-2685-49C5-F24D42E0BC5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03A084-5A78-80D2-4631-6850D4EEDB8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extBox 6">
            <a:extLst>
              <a:ext uri="{FF2B5EF4-FFF2-40B4-BE49-F238E27FC236}">
                <a16:creationId xmlns:a16="http://schemas.microsoft.com/office/drawing/2014/main" id="{84957AE1-DE25-9011-99A9-624716E700F6}"/>
              </a:ext>
            </a:extLst>
          </p:cNvPr>
          <p:cNvSpPr txBox="1"/>
          <p:nvPr>
            <p:custDataLst>
              <p:tags r:id="rId1"/>
            </p:custDataLst>
          </p:nvPr>
        </p:nvSpPr>
        <p:spPr>
          <a:xfrm>
            <a:off x="538400" y="2479102"/>
            <a:ext cx="7951694" cy="163121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Avant de commencer les évaluations individuelles</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1 -  Garder à portée de main la grille de compilation </a:t>
            </a:r>
          </a:p>
          <a:p>
            <a:pPr marL="442913" marR="0" lvl="0" indent="-442913"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2- Donner une activité à réaliser au reste de la classe</a:t>
            </a:r>
          </a:p>
        </p:txBody>
      </p:sp>
    </p:spTree>
    <p:extLst>
      <p:ext uri="{BB962C8B-B14F-4D97-AF65-F5344CB8AC3E}">
        <p14:creationId xmlns:p14="http://schemas.microsoft.com/office/powerpoint/2010/main" val="4190073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FR" dirty="0"/>
              <a:t>Bonjour cher élève. Nous allons faire quelques activités d’évaluation.</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E4E50BF3-91A0-9251-A61F-775418AE5C4E}"/>
              </a:ext>
            </a:extLst>
          </p:cNvPr>
          <p:cNvPicPr>
            <a:picLocks noChangeAspect="1"/>
          </p:cNvPicPr>
          <p:nvPr/>
        </p:nvPicPr>
        <p:blipFill>
          <a:blip r:embed="rId4"/>
          <a:srcRect t="2063"/>
          <a:stretch>
            <a:fillRect/>
          </a:stretch>
        </p:blipFill>
        <p:spPr>
          <a:xfrm>
            <a:off x="2687662" y="2198689"/>
            <a:ext cx="3768675" cy="2460622"/>
          </a:xfrm>
          <a:prstGeom prst="roundRect">
            <a:avLst/>
          </a:prstGeom>
        </p:spPr>
      </p:pic>
    </p:spTree>
    <p:extLst>
      <p:ext uri="{BB962C8B-B14F-4D97-AF65-F5344CB8AC3E}">
        <p14:creationId xmlns:p14="http://schemas.microsoft.com/office/powerpoint/2010/main" val="288622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91760" y="3069811"/>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Comprendre, à l’oral, des mots de vocabulaire.</a:t>
            </a:r>
            <a:endParaRPr kumimoji="0" lang="fr-MA"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148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7393666" cy="612000"/>
          </a:xfrm>
        </p:spPr>
        <p:txBody>
          <a:bodyPr>
            <a:normAutofit fontScale="90000"/>
          </a:bodyPr>
          <a:lstStyle/>
          <a:p>
            <a:r>
              <a:rPr lang="fr-FR" dirty="0">
                <a:solidFill>
                  <a:schemeClr val="tx1">
                    <a:lumMod val="65000"/>
                    <a:lumOff val="35000"/>
                  </a:schemeClr>
                </a:solidFill>
              </a:rPr>
              <a:t>Regarde les images. Je vais te dire des mots et tu vas me montrer les images qui correspondent : </a:t>
            </a:r>
            <a:br>
              <a:rPr lang="fr-FR" dirty="0">
                <a:solidFill>
                  <a:schemeClr val="tx1">
                    <a:lumMod val="65000"/>
                    <a:lumOff val="35000"/>
                  </a:schemeClr>
                </a:solidFill>
              </a:rPr>
            </a:br>
            <a:r>
              <a:rPr lang="fr-FR" dirty="0">
                <a:solidFill>
                  <a:schemeClr val="tx1">
                    <a:lumMod val="65000"/>
                    <a:lumOff val="35000"/>
                  </a:schemeClr>
                </a:solidFill>
              </a:rPr>
              <a:t>L’aéroport – Un chauffeur – L’opticienne – Un laboratoire – Les planètes.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2" name="Image 1" descr="Une image contenant ciel, véhicule, capture d’écran, avion&#10;&#10;Le contenu généré par l’IA peut être incorrect.">
            <a:extLst>
              <a:ext uri="{FF2B5EF4-FFF2-40B4-BE49-F238E27FC236}">
                <a16:creationId xmlns:a16="http://schemas.microsoft.com/office/drawing/2014/main" id="{2F5068A3-D6FB-625F-E242-80555D068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7778" y="3999620"/>
            <a:ext cx="1421778" cy="1555278"/>
          </a:xfrm>
          <a:prstGeom prst="rect">
            <a:avLst/>
          </a:prstGeom>
        </p:spPr>
      </p:pic>
      <p:pic>
        <p:nvPicPr>
          <p:cNvPr id="3" name="Image 2" descr="Une image contenant dessin humoristique, sourire, véhicule, personne&#10;&#10;Le contenu généré par l’IA peut être incorrect.">
            <a:extLst>
              <a:ext uri="{FF2B5EF4-FFF2-40B4-BE49-F238E27FC236}">
                <a16:creationId xmlns:a16="http://schemas.microsoft.com/office/drawing/2014/main" id="{8D2E3ADC-23EA-3771-4A20-86331FD42A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6869" y="1868529"/>
            <a:ext cx="1533463" cy="1677450"/>
          </a:xfrm>
          <a:prstGeom prst="rect">
            <a:avLst/>
          </a:prstGeom>
        </p:spPr>
      </p:pic>
      <p:pic>
        <p:nvPicPr>
          <p:cNvPr id="4" name="Image 3" descr="Une image contenant mur, dessin humoristique, habits, meubles&#10;&#10;Le contenu généré par l’IA peut être incorrect.">
            <a:extLst>
              <a:ext uri="{FF2B5EF4-FFF2-40B4-BE49-F238E27FC236}">
                <a16:creationId xmlns:a16="http://schemas.microsoft.com/office/drawing/2014/main" id="{669DA147-663D-AFB7-4D3D-3E0A974AB8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6698" y="4084108"/>
            <a:ext cx="1386301" cy="1386301"/>
          </a:xfrm>
          <a:prstGeom prst="rect">
            <a:avLst/>
          </a:prstGeom>
        </p:spPr>
      </p:pic>
      <p:pic>
        <p:nvPicPr>
          <p:cNvPr id="10" name="Image 9" descr="Une image contenant intérieur, Cabinet, mur, Comptoir&#10;&#10;Le contenu généré par l’IA peut être incorrect.">
            <a:extLst>
              <a:ext uri="{FF2B5EF4-FFF2-40B4-BE49-F238E27FC236}">
                <a16:creationId xmlns:a16="http://schemas.microsoft.com/office/drawing/2014/main" id="{29D9A615-BCE7-70C1-D039-D38B504F6A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0146" y="1925111"/>
            <a:ext cx="1440310" cy="1440310"/>
          </a:xfrm>
          <a:prstGeom prst="rect">
            <a:avLst/>
          </a:prstGeom>
        </p:spPr>
      </p:pic>
      <p:pic>
        <p:nvPicPr>
          <p:cNvPr id="11" name="Image 10">
            <a:extLst>
              <a:ext uri="{FF2B5EF4-FFF2-40B4-BE49-F238E27FC236}">
                <a16:creationId xmlns:a16="http://schemas.microsoft.com/office/drawing/2014/main" id="{A8462A47-7DEC-7041-3D4A-B129AFD7CF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26526" y="1911888"/>
            <a:ext cx="1386748" cy="1517112"/>
          </a:xfrm>
          <a:prstGeom prst="rect">
            <a:avLst/>
          </a:prstGeom>
        </p:spPr>
      </p:pic>
    </p:spTree>
    <p:extLst>
      <p:ext uri="{BB962C8B-B14F-4D97-AF65-F5344CB8AC3E}">
        <p14:creationId xmlns:p14="http://schemas.microsoft.com/office/powerpoint/2010/main" val="2448685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F636-8E8D-D487-A4D9-137F52F3AF0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E4F698E-7334-4D79-0B0C-4CBEB991A11B}"/>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98B03C75-B45E-0084-A075-1AF8A83C53E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443809E-25CE-0DAB-0D35-19C769479DA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93413121-EC4B-A27B-2357-C258389B4551}"/>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3041FC79-D349-FEED-0D2B-6671C17BE301}"/>
              </a:ext>
            </a:extLst>
          </p:cNvPr>
          <p:cNvSpPr txBox="1"/>
          <p:nvPr>
            <p:custDataLst>
              <p:tags r:id="rId1"/>
            </p:custDataLst>
          </p:nvPr>
        </p:nvSpPr>
        <p:spPr>
          <a:xfrm>
            <a:off x="0" y="2967335"/>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CO2</a:t>
            </a:r>
            <a:r>
              <a:rPr kumimoji="0" lang="fr-FR" sz="2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Comprendre, à l’oral, des phrases et des textes.</a:t>
            </a:r>
          </a:p>
        </p:txBody>
      </p:sp>
    </p:spTree>
    <p:extLst>
      <p:ext uri="{BB962C8B-B14F-4D97-AF65-F5344CB8AC3E}">
        <p14:creationId xmlns:p14="http://schemas.microsoft.com/office/powerpoint/2010/main" val="3957738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671B-53CF-3727-B45F-900DED4A19AC}"/>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48AC99B-ADF1-D98B-0837-34BD39C15B4F}"/>
              </a:ext>
            </a:extLst>
          </p:cNvPr>
          <p:cNvSpPr>
            <a:spLocks noGrp="1"/>
          </p:cNvSpPr>
          <p:nvPr>
            <p:ph type="title"/>
          </p:nvPr>
        </p:nvSpPr>
        <p:spPr>
          <a:xfrm>
            <a:off x="1653499" y="789244"/>
            <a:ext cx="7064674" cy="612000"/>
          </a:xfrm>
        </p:spPr>
        <p:txBody>
          <a:bodyPr>
            <a:noAutofit/>
          </a:bodyPr>
          <a:lstStyle/>
          <a:p>
            <a:r>
              <a:rPr lang="fr-FR" sz="1200" dirty="0">
                <a:solidFill>
                  <a:schemeClr val="tx1">
                    <a:lumMod val="65000"/>
                    <a:lumOff val="35000"/>
                  </a:schemeClr>
                </a:solidFill>
              </a:rPr>
              <a:t>Regarde les images. Je vais te dire des phrases  et tu vas me montrer les images qui correspondent :  Le vétérinaire soigne un chat. Le pharmacien vend des médicaments. L'infirmière aide le malade. Le footballeur marque un joli but. Le pilote accueille les passagers. </a:t>
            </a:r>
          </a:p>
        </p:txBody>
      </p:sp>
      <p:grpSp>
        <p:nvGrpSpPr>
          <p:cNvPr id="13" name="Groupe 12">
            <a:extLst>
              <a:ext uri="{FF2B5EF4-FFF2-40B4-BE49-F238E27FC236}">
                <a16:creationId xmlns:a16="http://schemas.microsoft.com/office/drawing/2014/main" id="{42411528-97A5-B8D0-B5E2-68BC63B6FD24}"/>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02473347-C23E-2610-B5E1-E063B6BEE07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AB29CF74-0D07-D7F5-757D-94AF870675C7}"/>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7EE52939-BA0D-9C31-45BD-1A71D34523A8}"/>
              </a:ext>
            </a:extLst>
          </p:cNvPr>
          <p:cNvSpPr txBox="1"/>
          <p:nvPr>
            <p:custDataLst>
              <p:tags r:id="rId1"/>
            </p:custDataLst>
          </p:nvPr>
        </p:nvSpPr>
        <p:spPr>
          <a:xfrm>
            <a:off x="834901" y="6289078"/>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pic>
        <p:nvPicPr>
          <p:cNvPr id="4" name="Image 3">
            <a:extLst>
              <a:ext uri="{FF2B5EF4-FFF2-40B4-BE49-F238E27FC236}">
                <a16:creationId xmlns:a16="http://schemas.microsoft.com/office/drawing/2014/main" id="{58EE5075-5503-45A5-FFD5-492652A3F26C}"/>
              </a:ext>
            </a:extLst>
          </p:cNvPr>
          <p:cNvPicPr>
            <a:picLocks noChangeAspect="1"/>
          </p:cNvPicPr>
          <p:nvPr/>
        </p:nvPicPr>
        <p:blipFill>
          <a:blip r:embed="rId5"/>
          <a:stretch>
            <a:fillRect/>
          </a:stretch>
        </p:blipFill>
        <p:spPr>
          <a:xfrm>
            <a:off x="1424619" y="1835686"/>
            <a:ext cx="6294762" cy="4196508"/>
          </a:xfrm>
          <a:prstGeom prst="rect">
            <a:avLst/>
          </a:prstGeom>
        </p:spPr>
      </p:pic>
    </p:spTree>
    <p:extLst>
      <p:ext uri="{BB962C8B-B14F-4D97-AF65-F5344CB8AC3E}">
        <p14:creationId xmlns:p14="http://schemas.microsoft.com/office/powerpoint/2010/main" val="16322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B0B8-0B21-1CC4-F45F-95ED86F3F97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4EBA079-E0E4-1837-D003-6355CB6F2F5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008FE30E-1734-8013-830B-EFD541222BE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2F33B9-38BE-3201-8209-E4D6693AB3D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B7EFD023-CAFE-1435-E07C-5BB016BE1DA2}"/>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BADB1F00-E9DD-FE8D-ADE6-8FC08682FC75}"/>
              </a:ext>
            </a:extLst>
          </p:cNvPr>
          <p:cNvSpPr txBox="1"/>
          <p:nvPr>
            <p:custDataLst>
              <p:tags r:id="rId1"/>
            </p:custDataLst>
          </p:nvPr>
        </p:nvSpPr>
        <p:spPr>
          <a:xfrm>
            <a:off x="726042" y="2653358"/>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PO1</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Produire, à l’oral, des mots de vocabulaire et les mettre dans des phrases.</a:t>
            </a:r>
          </a:p>
        </p:txBody>
      </p:sp>
    </p:spTree>
    <p:extLst>
      <p:ext uri="{BB962C8B-B14F-4D97-AF65-F5344CB8AC3E}">
        <p14:creationId xmlns:p14="http://schemas.microsoft.com/office/powerpoint/2010/main" val="2249993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300257" cy="612000"/>
          </a:xfrm>
        </p:spPr>
        <p:txBody>
          <a:bodyPr>
            <a:normAutofit/>
          </a:bodyPr>
          <a:lstStyle/>
          <a:p>
            <a:r>
              <a:rPr lang="fr-FR" dirty="0">
                <a:solidFill>
                  <a:schemeClr val="tx1">
                    <a:lumMod val="65000"/>
                    <a:lumOff val="35000"/>
                  </a:schemeClr>
                </a:solidFill>
              </a:rPr>
              <a:t>Mets ton doigt sur chaque image, dis-moi le mot en français et met-le dans une phrase .</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 </a:t>
            </a:r>
          </a:p>
        </p:txBody>
      </p:sp>
      <p:pic>
        <p:nvPicPr>
          <p:cNvPr id="5" name="Image 4">
            <a:extLst>
              <a:ext uri="{FF2B5EF4-FFF2-40B4-BE49-F238E27FC236}">
                <a16:creationId xmlns:a16="http://schemas.microsoft.com/office/drawing/2014/main" id="{C185855A-F0D8-FA7F-0E67-C75E5C661690}"/>
              </a:ext>
            </a:extLst>
          </p:cNvPr>
          <p:cNvPicPr>
            <a:picLocks noChangeAspect="1"/>
          </p:cNvPicPr>
          <p:nvPr/>
        </p:nvPicPr>
        <p:blipFill>
          <a:blip r:embed="rId5"/>
          <a:stretch>
            <a:fillRect/>
          </a:stretch>
        </p:blipFill>
        <p:spPr>
          <a:xfrm>
            <a:off x="1243975" y="1938376"/>
            <a:ext cx="1591691" cy="1728667"/>
          </a:xfrm>
          <a:prstGeom prst="rect">
            <a:avLst/>
          </a:prstGeom>
        </p:spPr>
      </p:pic>
      <p:pic>
        <p:nvPicPr>
          <p:cNvPr id="8" name="Image 7" descr="Une image contenant ciel, habits, chaussures, personne&#10;&#10;Le contenu généré par l’IA peut être incorrect.">
            <a:extLst>
              <a:ext uri="{FF2B5EF4-FFF2-40B4-BE49-F238E27FC236}">
                <a16:creationId xmlns:a16="http://schemas.microsoft.com/office/drawing/2014/main" id="{50897D29-2294-7FF5-FD62-ED1393AAC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7551" y="1938376"/>
            <a:ext cx="1580283" cy="1728667"/>
          </a:xfrm>
          <a:prstGeom prst="rect">
            <a:avLst/>
          </a:prstGeom>
        </p:spPr>
      </p:pic>
      <p:pic>
        <p:nvPicPr>
          <p:cNvPr id="9" name="Image 8" descr="Une image contenant avion, transport, Transport aérien, avion de ligne&#10;&#10;Le contenu généré par l’IA peut être incorrect.">
            <a:extLst>
              <a:ext uri="{FF2B5EF4-FFF2-40B4-BE49-F238E27FC236}">
                <a16:creationId xmlns:a16="http://schemas.microsoft.com/office/drawing/2014/main" id="{54C3FF90-F77E-9FF6-F767-76D8D43F87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3626" y="4218250"/>
            <a:ext cx="1556863" cy="1703047"/>
          </a:xfrm>
          <a:prstGeom prst="rect">
            <a:avLst/>
          </a:prstGeom>
        </p:spPr>
      </p:pic>
      <p:pic>
        <p:nvPicPr>
          <p:cNvPr id="10" name="Image 9" descr="Une image contenant ciel, capture d’écran, plante&#10;&#10;Le contenu généré par l’IA peut être incorrect.">
            <a:extLst>
              <a:ext uri="{FF2B5EF4-FFF2-40B4-BE49-F238E27FC236}">
                <a16:creationId xmlns:a16="http://schemas.microsoft.com/office/drawing/2014/main" id="{4E78D2F8-5A30-D59F-A528-E9A5F521FF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08336" y="1986774"/>
            <a:ext cx="1962059" cy="1526046"/>
          </a:xfrm>
          <a:prstGeom prst="rect">
            <a:avLst/>
          </a:prstGeom>
        </p:spPr>
      </p:pic>
      <p:pic>
        <p:nvPicPr>
          <p:cNvPr id="11" name="Image 10" descr="Une image contenant table, intérieur, mur, bouteille&#10;&#10;Le contenu généré par l’IA peut être incorrect.">
            <a:extLst>
              <a:ext uri="{FF2B5EF4-FFF2-40B4-BE49-F238E27FC236}">
                <a16:creationId xmlns:a16="http://schemas.microsoft.com/office/drawing/2014/main" id="{0C78D6CF-4181-C939-B9B4-B409A44FDA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61960" y="4237420"/>
            <a:ext cx="1435591" cy="1435591"/>
          </a:xfrm>
          <a:prstGeom prst="rect">
            <a:avLst/>
          </a:prstGeom>
        </p:spPr>
      </p:pic>
    </p:spTree>
    <p:extLst>
      <p:ext uri="{BB962C8B-B14F-4D97-AF65-F5344CB8AC3E}">
        <p14:creationId xmlns:p14="http://schemas.microsoft.com/office/powerpoint/2010/main" val="6831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726042" y="2653358"/>
            <a:ext cx="7788166" cy="109260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Participer à un dialogue en mobilisant </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les actes de parole étudiés.</a:t>
            </a:r>
          </a:p>
        </p:txBody>
      </p:sp>
    </p:spTree>
    <p:extLst>
      <p:ext uri="{BB962C8B-B14F-4D97-AF65-F5344CB8AC3E}">
        <p14:creationId xmlns:p14="http://schemas.microsoft.com/office/powerpoint/2010/main" val="568285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2FBD7F59-4D4F-2F9C-2373-E248555710CE}"/>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0341E3D9-CA0F-6388-C0CB-C762B47551E0}"/>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145DB04F-1BEF-EA61-36BC-6F6BCBE1262B}"/>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4" name="TextBox 6">
            <a:extLst>
              <a:ext uri="{FF2B5EF4-FFF2-40B4-BE49-F238E27FC236}">
                <a16:creationId xmlns:a16="http://schemas.microsoft.com/office/drawing/2014/main" id="{51413284-CB60-3C56-DCD4-C2B0096F478E}"/>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19" name="Titre 1">
            <a:extLst>
              <a:ext uri="{FF2B5EF4-FFF2-40B4-BE49-F238E27FC236}">
                <a16:creationId xmlns:a16="http://schemas.microsoft.com/office/drawing/2014/main" id="{9F166FCF-DD94-85AD-98E1-52C417BBBBC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poser des questions et tu dois répondre correctement.</a:t>
            </a:r>
            <a:endParaRPr lang="fr-FR" i="1" dirty="0">
              <a:solidFill>
                <a:schemeClr val="bg1">
                  <a:lumMod val="65000"/>
                </a:schemeClr>
              </a:solidFill>
            </a:endParaRPr>
          </a:p>
        </p:txBody>
      </p:sp>
      <p:grpSp>
        <p:nvGrpSpPr>
          <p:cNvPr id="20" name="Groupe 19">
            <a:extLst>
              <a:ext uri="{FF2B5EF4-FFF2-40B4-BE49-F238E27FC236}">
                <a16:creationId xmlns:a16="http://schemas.microsoft.com/office/drawing/2014/main" id="{1ACD7BA4-C95F-BDDA-DD17-FE6B4A36127A}"/>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95B8AEFB-80DB-1152-92A6-450ACFE44E1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0C168F7-A80B-F3A1-F28F-7E849DF8B589}"/>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Titre 1">
            <a:extLst>
              <a:ext uri="{FF2B5EF4-FFF2-40B4-BE49-F238E27FC236}">
                <a16:creationId xmlns:a16="http://schemas.microsoft.com/office/drawing/2014/main" id="{50BC515F-29D6-3E8A-A9E0-EA7228B040B8}"/>
              </a:ext>
            </a:extLst>
          </p:cNvPr>
          <p:cNvSpPr txBox="1">
            <a:spLocks/>
          </p:cNvSpPr>
          <p:nvPr/>
        </p:nvSpPr>
        <p:spPr>
          <a:xfrm>
            <a:off x="983673" y="2041052"/>
            <a:ext cx="7633854" cy="314244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Qu’est-ce que vous avez fait la semaine dernière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Connais-tu la personne qui conduit </a:t>
            </a:r>
            <a:r>
              <a:rPr lang="fr-FR" sz="2000" b="1" dirty="0">
                <a:ln w="0"/>
                <a:solidFill>
                  <a:srgbClr val="44546A"/>
                </a:solidFill>
                <a:latin typeface="Dosis SemiBold" pitchFamily="2" charset="0"/>
              </a:rPr>
              <a:t>un avion</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 </a:t>
            </a:r>
          </a:p>
          <a:p>
            <a:pPr marL="0" marR="0" lvl="0" indent="0" algn="l" defTabSz="914400" rtl="0" eaLnBrk="1" fontAlgn="auto" latinLnBrk="0" hangingPunct="1">
              <a:lnSpc>
                <a:spcPct val="150000"/>
              </a:lnSpc>
              <a:spcBef>
                <a:spcPct val="0"/>
              </a:spcBef>
              <a:spcAft>
                <a:spcPts val="0"/>
              </a:spcAft>
              <a:buClrTx/>
              <a:buSzTx/>
              <a:buFontTx/>
              <a:buNone/>
              <a:tabLst/>
              <a:defRPr/>
            </a:pPr>
            <a:r>
              <a:rPr lang="fr-FR" sz="2000" b="1" dirty="0">
                <a:ln w="0"/>
                <a:solidFill>
                  <a:srgbClr val="44546A"/>
                </a:solidFill>
                <a:latin typeface="Dosis SemiBold" pitchFamily="2" charset="0"/>
              </a:rPr>
              <a:t>Que fait l’ingénieur</a:t>
            </a: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 fait l’astronaute ?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fr-FR" sz="2000" b="1" i="0" u="none" strike="noStrike" kern="1200" cap="none" spc="0" normalizeH="0" baseline="0" noProof="0" dirty="0">
                <a:ln w="0"/>
                <a:solidFill>
                  <a:srgbClr val="44546A"/>
                </a:solidFill>
                <a:effectLst/>
                <a:uLnTx/>
                <a:uFillTx/>
                <a:latin typeface="Dosis SemiBold" pitchFamily="2" charset="0"/>
                <a:ea typeface="+mn-ea"/>
                <a:cs typeface="+mn-cs"/>
              </a:rPr>
              <a:t>Quel métier souhaiterais-tu faire ? </a:t>
            </a:r>
          </a:p>
        </p:txBody>
      </p:sp>
    </p:spTree>
    <p:extLst>
      <p:ext uri="{BB962C8B-B14F-4D97-AF65-F5344CB8AC3E}">
        <p14:creationId xmlns:p14="http://schemas.microsoft.com/office/powerpoint/2010/main" val="155981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99E5-2E76-1A99-F177-3A17D329E34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40A6E950-5B09-DCE6-73CC-1FD7B7F465E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4E136519-9BE8-F951-0EE8-8B540CDDCFD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E1D604E-E9BC-57CC-154E-853656901840}"/>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63E33C0-2372-342F-3301-0395E394841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TextBox 6">
            <a:extLst>
              <a:ext uri="{FF2B5EF4-FFF2-40B4-BE49-F238E27FC236}">
                <a16:creationId xmlns:a16="http://schemas.microsoft.com/office/drawing/2014/main" id="{5D5CEC93-4DAB-09C0-6058-E5B3D94E07B6}"/>
              </a:ext>
            </a:extLst>
          </p:cNvPr>
          <p:cNvSpPr txBox="1"/>
          <p:nvPr>
            <p:custDataLst>
              <p:tags r:id="rId1"/>
            </p:custDataLst>
          </p:nvPr>
        </p:nvSpPr>
        <p:spPr>
          <a:xfrm>
            <a:off x="726042" y="2998113"/>
            <a:ext cx="7788166" cy="861774"/>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PO3</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Prendre la parole pour parler des moyens de transport et des métiers.</a:t>
            </a:r>
          </a:p>
        </p:txBody>
      </p:sp>
    </p:spTree>
    <p:extLst>
      <p:ext uri="{BB962C8B-B14F-4D97-AF65-F5344CB8AC3E}">
        <p14:creationId xmlns:p14="http://schemas.microsoft.com/office/powerpoint/2010/main" val="4060715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9C6CADC4-F7E4-6EEC-5D00-DE01A4ABE26A}"/>
              </a:ext>
            </a:extLst>
          </p:cNvPr>
          <p:cNvPicPr>
            <a:picLocks noChangeAspect="1"/>
          </p:cNvPicPr>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8" y="755999"/>
            <a:ext cx="7005759" cy="612000"/>
          </a:xfrm>
        </p:spPr>
        <p:txBody>
          <a:bodyPr>
            <a:normAutofit fontScale="90000"/>
          </a:bodyPr>
          <a:lstStyle/>
          <a:p>
            <a:r>
              <a:rPr lang="fr-FR" dirty="0">
                <a:solidFill>
                  <a:schemeClr val="tx1">
                    <a:lumMod val="65000"/>
                    <a:lumOff val="35000"/>
                  </a:schemeClr>
                </a:solidFill>
              </a:rPr>
              <a:t>Parle d’un lieu que tu as visité la semaine dernière, de ce qu’il y avait  dans ce lieu, d’un moyen de transport que tu as pris, du métier que tu souhaiterais faire et dis pourquoi. Tu dois dire 5 phrases.</a:t>
            </a:r>
            <a:endParaRPr lang="fr-MA" dirty="0">
              <a:solidFill>
                <a:schemeClr val="tx1">
                  <a:lumMod val="65000"/>
                  <a:lumOff val="35000"/>
                </a:schemeClr>
              </a:solidFill>
            </a:endParaRPr>
          </a:p>
        </p:txBody>
      </p:sp>
      <p:pic>
        <p:nvPicPr>
          <p:cNvPr id="3" name="Image 2">
            <a:extLst>
              <a:ext uri="{FF2B5EF4-FFF2-40B4-BE49-F238E27FC236}">
                <a16:creationId xmlns:a16="http://schemas.microsoft.com/office/drawing/2014/main" id="{696D8FEE-93B5-3CB3-9E3F-62D8A8C05521}"/>
              </a:ext>
            </a:extLst>
          </p:cNvPr>
          <p:cNvPicPr>
            <a:picLocks noChangeAspect="1"/>
          </p:cNvPicPr>
          <p:nvPr/>
        </p:nvPicPr>
        <p:blipFill>
          <a:blip r:embed="rId4"/>
          <a:stretch>
            <a:fillRect/>
          </a:stretch>
        </p:blipFill>
        <p:spPr>
          <a:xfrm>
            <a:off x="1267908" y="2661517"/>
            <a:ext cx="1581052" cy="2371578"/>
          </a:xfrm>
          <a:prstGeom prst="rect">
            <a:avLst/>
          </a:prstGeom>
        </p:spPr>
      </p:pic>
      <p:pic>
        <p:nvPicPr>
          <p:cNvPr id="5" name="Image 4">
            <a:extLst>
              <a:ext uri="{FF2B5EF4-FFF2-40B4-BE49-F238E27FC236}">
                <a16:creationId xmlns:a16="http://schemas.microsoft.com/office/drawing/2014/main" id="{B0D574E0-A900-B463-96EE-BA5E8D9BBA4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2997" y="1773360"/>
            <a:ext cx="938876" cy="1048901"/>
          </a:xfrm>
          <a:prstGeom prst="rect">
            <a:avLst/>
          </a:prstGeom>
        </p:spPr>
      </p:pic>
      <p:sp>
        <p:nvSpPr>
          <p:cNvPr id="4" name="TextBox 6">
            <a:extLst>
              <a:ext uri="{FF2B5EF4-FFF2-40B4-BE49-F238E27FC236}">
                <a16:creationId xmlns:a16="http://schemas.microsoft.com/office/drawing/2014/main" id="{57203A5E-7501-8FC7-972C-87447E6287ED}"/>
              </a:ext>
            </a:extLst>
          </p:cNvPr>
          <p:cNvSpPr txBox="1"/>
          <p:nvPr>
            <p:custDataLst>
              <p:tags r:id="rId1"/>
            </p:custDataLst>
          </p:nvPr>
        </p:nvSpPr>
        <p:spPr>
          <a:xfrm>
            <a:off x="1864350" y="6177315"/>
            <a:ext cx="5518602" cy="215444"/>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phrase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2 points</a:t>
            </a:r>
          </a:p>
        </p:txBody>
      </p:sp>
      <p:sp>
        <p:nvSpPr>
          <p:cNvPr id="2" name="ZoneTexte 1">
            <a:extLst>
              <a:ext uri="{FF2B5EF4-FFF2-40B4-BE49-F238E27FC236}">
                <a16:creationId xmlns:a16="http://schemas.microsoft.com/office/drawing/2014/main" id="{D35C1D2E-63FA-B2FB-2CB4-E3AAFA8921B0}"/>
              </a:ext>
            </a:extLst>
          </p:cNvPr>
          <p:cNvSpPr txBox="1"/>
          <p:nvPr/>
        </p:nvSpPr>
        <p:spPr>
          <a:xfrm>
            <a:off x="3139807" y="2401378"/>
            <a:ext cx="5365215"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Parle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lieu que tu as visité la semaine dernière;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De ce qu’il y avait  dans ce lieu ;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D’un moyen de transport que tu as pris;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Du métier que tu souhaiterais faire; </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Et dis pourquoi tu souhaiterais faire ce métier.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1406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990-9E96-4265-EAEA-24139A25725E}"/>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B36D694B-0251-B019-3D0F-1D60E57EAB06}"/>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5578C0E4-6FBC-E5CE-2306-50551BBDE0F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36FC6D0-C015-09B3-6913-FE94842F8B6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40120C2F-F77C-9E38-2CB7-6D74C8195DCC}"/>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6" name="ZoneTexte 5">
            <a:extLst>
              <a:ext uri="{FF2B5EF4-FFF2-40B4-BE49-F238E27FC236}">
                <a16:creationId xmlns:a16="http://schemas.microsoft.com/office/drawing/2014/main" id="{DB04E4D8-CED8-1B25-158A-7E9BCB967BD4}"/>
              </a:ext>
            </a:extLst>
          </p:cNvPr>
          <p:cNvSpPr txBox="1"/>
          <p:nvPr>
            <p:custDataLst>
              <p:tags r:id="rId1"/>
            </p:custDataLst>
          </p:nvPr>
        </p:nvSpPr>
        <p:spPr>
          <a:xfrm>
            <a:off x="-134007" y="1933624"/>
            <a:ext cx="941201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LF1. </a:t>
            </a:r>
            <a:r>
              <a:rPr kumimoji="0" lang="fr-FR" sz="2400" b="1" i="0" u="none" strike="noStrike" kern="0" cap="none" spc="0" normalizeH="0" baseline="0" noProof="0" dirty="0">
                <a:ln>
                  <a:noFill/>
                </a:ln>
                <a:solidFill>
                  <a:srgbClr val="106585"/>
                </a:solidFill>
                <a:effectLst/>
                <a:uLnTx/>
                <a:uFillTx/>
                <a:latin typeface="Dosis" pitchFamily="2" charset="0"/>
                <a:ea typeface="Calibri" panose="020F0502020204030204" pitchFamily="34" charset="0"/>
                <a:cs typeface="Calibri" panose="020F0502020204030204" pitchFamily="34" charset="0"/>
              </a:rPr>
              <a:t>Lire des mots et des phrases correctement et avec fluidité.</a:t>
            </a:r>
          </a:p>
        </p:txBody>
      </p:sp>
      <p:sp>
        <p:nvSpPr>
          <p:cNvPr id="7" name="TextBox 6">
            <a:extLst>
              <a:ext uri="{FF2B5EF4-FFF2-40B4-BE49-F238E27FC236}">
                <a16:creationId xmlns:a16="http://schemas.microsoft.com/office/drawing/2014/main" id="{C3EB20A1-8012-FC9F-50A0-855406E4AB23}"/>
              </a:ext>
            </a:extLst>
          </p:cNvPr>
          <p:cNvSpPr txBox="1"/>
          <p:nvPr>
            <p:custDataLst>
              <p:tags r:id="rId2"/>
            </p:custDataLst>
          </p:nvPr>
        </p:nvSpPr>
        <p:spPr>
          <a:xfrm>
            <a:off x="4772070" y="3197559"/>
            <a:ext cx="3917454" cy="1531188"/>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(4points)</a:t>
            </a:r>
          </a:p>
          <a:p>
            <a:pPr marL="342900" marR="0" lvl="0" indent="-342900" algn="l" defTabSz="1371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( 6 points) </a:t>
            </a:r>
          </a:p>
        </p:txBody>
      </p:sp>
      <p:pic>
        <p:nvPicPr>
          <p:cNvPr id="8" name="Image 7">
            <a:extLst>
              <a:ext uri="{FF2B5EF4-FFF2-40B4-BE49-F238E27FC236}">
                <a16:creationId xmlns:a16="http://schemas.microsoft.com/office/drawing/2014/main" id="{EBD0AF43-F6A7-D30A-708C-5DA8C58B7D09}"/>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1915003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5AE8B19C-F9BD-C41B-5519-216C3062AD85}"/>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Je vais te montrer des mots et tu dois les lire.</a:t>
            </a:r>
            <a:br>
              <a:rPr lang="fr-FR" dirty="0">
                <a:solidFill>
                  <a:schemeClr val="tx1">
                    <a:lumMod val="65000"/>
                    <a:lumOff val="35000"/>
                  </a:schemeClr>
                </a:solidFill>
              </a:rPr>
            </a:br>
            <a:r>
              <a:rPr lang="fr-FR" i="1" dirty="0">
                <a:solidFill>
                  <a:schemeClr val="tx1">
                    <a:lumMod val="65000"/>
                    <a:lumOff val="35000"/>
                  </a:schemeClr>
                </a:solidFill>
              </a:rPr>
              <a:t>L’enseignant choisit </a:t>
            </a:r>
            <a:r>
              <a:rPr lang="fr-FR" i="1" u="sng" dirty="0">
                <a:solidFill>
                  <a:schemeClr val="tx1">
                    <a:lumMod val="65000"/>
                    <a:lumOff val="35000"/>
                  </a:schemeClr>
                </a:solidFill>
              </a:rPr>
              <a:t>4 mots.</a:t>
            </a:r>
          </a:p>
        </p:txBody>
      </p:sp>
      <p:grpSp>
        <p:nvGrpSpPr>
          <p:cNvPr id="13" name="Groupe 12">
            <a:extLst>
              <a:ext uri="{FF2B5EF4-FFF2-40B4-BE49-F238E27FC236}">
                <a16:creationId xmlns:a16="http://schemas.microsoft.com/office/drawing/2014/main" id="{84F9DF2C-BC35-41B0-A89F-20435BD89CE5}"/>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7DA8F569-70ED-4E8A-B976-7309007BF064}"/>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C1B2F4C-A6F1-4748-BBFE-85EB4F1430C3}"/>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6" name="TextBox 6">
            <a:extLst>
              <a:ext uri="{FF2B5EF4-FFF2-40B4-BE49-F238E27FC236}">
                <a16:creationId xmlns:a16="http://schemas.microsoft.com/office/drawing/2014/main" id="{BE9F4498-9E4F-4D73-B435-009301C9E0E9}"/>
              </a:ext>
            </a:extLst>
          </p:cNvPr>
          <p:cNvSpPr txBox="1"/>
          <p:nvPr>
            <p:custDataLst>
              <p:tags r:id="rId1"/>
            </p:custDataLst>
          </p:nvPr>
        </p:nvSpPr>
        <p:spPr>
          <a:xfrm>
            <a:off x="834901" y="6177315"/>
            <a:ext cx="7610401" cy="223485"/>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1 </a:t>
            </a: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réponse  correcte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a:t>
            </a:r>
          </a:p>
        </p:txBody>
      </p:sp>
      <p:sp>
        <p:nvSpPr>
          <p:cNvPr id="3" name="TextBox 6">
            <a:extLst>
              <a:ext uri="{FF2B5EF4-FFF2-40B4-BE49-F238E27FC236}">
                <a16:creationId xmlns:a16="http://schemas.microsoft.com/office/drawing/2014/main" id="{21E61060-EFA5-BBAD-EEED-3BEDEDF78E57}"/>
              </a:ext>
            </a:extLst>
          </p:cNvPr>
          <p:cNvSpPr txBox="1"/>
          <p:nvPr>
            <p:custDataLst>
              <p:tags r:id="rId2"/>
            </p:custDataLst>
          </p:nvPr>
        </p:nvSpPr>
        <p:spPr>
          <a:xfrm>
            <a:off x="334368" y="1990847"/>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1. Lis les mots correctement ( 4 points).</a:t>
            </a:r>
          </a:p>
        </p:txBody>
      </p:sp>
      <p:sp>
        <p:nvSpPr>
          <p:cNvPr id="6" name="ZoneTexte 5">
            <a:extLst>
              <a:ext uri="{FF2B5EF4-FFF2-40B4-BE49-F238E27FC236}">
                <a16:creationId xmlns:a16="http://schemas.microsoft.com/office/drawing/2014/main" id="{8B47C0F2-884F-A0F5-ECA3-74786B439756}"/>
              </a:ext>
            </a:extLst>
          </p:cNvPr>
          <p:cNvSpPr txBox="1"/>
          <p:nvPr/>
        </p:nvSpPr>
        <p:spPr>
          <a:xfrm>
            <a:off x="1243975" y="2713419"/>
            <a:ext cx="1888271" cy="715581"/>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chanteur</a:t>
            </a:r>
          </a:p>
        </p:txBody>
      </p:sp>
      <p:sp>
        <p:nvSpPr>
          <p:cNvPr id="4" name="ZoneTexte 3">
            <a:extLst>
              <a:ext uri="{FF2B5EF4-FFF2-40B4-BE49-F238E27FC236}">
                <a16:creationId xmlns:a16="http://schemas.microsoft.com/office/drawing/2014/main" id="{CC1DF21D-28AB-899B-7C7F-A7219380DE28}"/>
              </a:ext>
            </a:extLst>
          </p:cNvPr>
          <p:cNvSpPr txBox="1"/>
          <p:nvPr/>
        </p:nvSpPr>
        <p:spPr>
          <a:xfrm>
            <a:off x="3657600" y="2953401"/>
            <a:ext cx="25146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laboratoire </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838B0CDF-A5A3-D042-F761-98EDB13C284C}"/>
              </a:ext>
            </a:extLst>
          </p:cNvPr>
          <p:cNvSpPr txBox="1"/>
          <p:nvPr/>
        </p:nvSpPr>
        <p:spPr>
          <a:xfrm>
            <a:off x="6137465" y="4058895"/>
            <a:ext cx="23078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 pharmacie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A58F14B9-2C3E-2138-90FE-687086DCACED}"/>
              </a:ext>
            </a:extLst>
          </p:cNvPr>
          <p:cNvSpPr txBox="1"/>
          <p:nvPr/>
        </p:nvSpPr>
        <p:spPr>
          <a:xfrm>
            <a:off x="6352952" y="5065519"/>
            <a:ext cx="16764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écrivain</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8CC9A640-F49B-B132-0E3D-F326D5060A26}"/>
              </a:ext>
            </a:extLst>
          </p:cNvPr>
          <p:cNvSpPr txBox="1"/>
          <p:nvPr/>
        </p:nvSpPr>
        <p:spPr>
          <a:xfrm>
            <a:off x="3848100" y="5140247"/>
            <a:ext cx="18292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barrage</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2DD02AE5-5D1C-C984-AECA-46D437B75093}"/>
              </a:ext>
            </a:extLst>
          </p:cNvPr>
          <p:cNvSpPr txBox="1"/>
          <p:nvPr/>
        </p:nvSpPr>
        <p:spPr>
          <a:xfrm>
            <a:off x="1320175" y="5178448"/>
            <a:ext cx="158302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théâtre</a:t>
            </a:r>
          </a:p>
        </p:txBody>
      </p:sp>
      <p:sp>
        <p:nvSpPr>
          <p:cNvPr id="18" name="ZoneTexte 17">
            <a:extLst>
              <a:ext uri="{FF2B5EF4-FFF2-40B4-BE49-F238E27FC236}">
                <a16:creationId xmlns:a16="http://schemas.microsoft.com/office/drawing/2014/main" id="{7093D257-8CEC-6D64-F94A-178746A8F1B7}"/>
              </a:ext>
            </a:extLst>
          </p:cNvPr>
          <p:cNvSpPr txBox="1"/>
          <p:nvPr/>
        </p:nvSpPr>
        <p:spPr>
          <a:xfrm>
            <a:off x="1243975" y="4072891"/>
            <a:ext cx="201691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Un conducteur</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ZoneTexte 19">
            <a:extLst>
              <a:ext uri="{FF2B5EF4-FFF2-40B4-BE49-F238E27FC236}">
                <a16:creationId xmlns:a16="http://schemas.microsoft.com/office/drawing/2014/main" id="{41812F22-54BB-86F7-BE09-8A252AD6A3D9}"/>
              </a:ext>
            </a:extLst>
          </p:cNvPr>
          <p:cNvSpPr txBox="1"/>
          <p:nvPr/>
        </p:nvSpPr>
        <p:spPr>
          <a:xfrm>
            <a:off x="3870960" y="3804979"/>
            <a:ext cx="1402080" cy="715581"/>
          </a:xfrm>
          <a:prstGeom prst="rect">
            <a:avLst/>
          </a:prstGeom>
          <a:noFill/>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L’avion</a:t>
            </a:r>
          </a:p>
        </p:txBody>
      </p:sp>
      <p:sp>
        <p:nvSpPr>
          <p:cNvPr id="22" name="ZoneTexte 21">
            <a:extLst>
              <a:ext uri="{FF2B5EF4-FFF2-40B4-BE49-F238E27FC236}">
                <a16:creationId xmlns:a16="http://schemas.microsoft.com/office/drawing/2014/main" id="{3A903584-0621-BFD8-8A51-4F9393620A3F}"/>
              </a:ext>
            </a:extLst>
          </p:cNvPr>
          <p:cNvSpPr txBox="1"/>
          <p:nvPr/>
        </p:nvSpPr>
        <p:spPr>
          <a:xfrm>
            <a:off x="6137465" y="2986119"/>
            <a:ext cx="21073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w="0"/>
                <a:solidFill>
                  <a:srgbClr val="565F88"/>
                </a:solidFill>
                <a:effectLst/>
                <a:uLnTx/>
                <a:uFillTx/>
                <a:latin typeface="Dosis SemiBold" pitchFamily="2" charset="0"/>
                <a:ea typeface="+mn-ea"/>
                <a:cs typeface="+mn-cs"/>
              </a:rPr>
              <a:t> Les planètes</a:t>
            </a:r>
            <a:endParaRPr kumimoji="0" lang="fr-MA"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32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696C-664C-F148-28D9-D554DA404902}"/>
            </a:ext>
          </a:extLst>
        </p:cNvPr>
        <p:cNvGrpSpPr/>
        <p:nvPr/>
      </p:nvGrpSpPr>
      <p:grpSpPr>
        <a:xfrm>
          <a:off x="0" y="0"/>
          <a:ext cx="0" cy="0"/>
          <a:chOff x="0" y="0"/>
          <a:chExt cx="0" cy="0"/>
        </a:xfrm>
      </p:grpSpPr>
      <p:sp>
        <p:nvSpPr>
          <p:cNvPr id="16" name="Titre 1">
            <a:extLst>
              <a:ext uri="{FF2B5EF4-FFF2-40B4-BE49-F238E27FC236}">
                <a16:creationId xmlns:a16="http://schemas.microsoft.com/office/drawing/2014/main" id="{11E4803D-CED5-618B-E548-53922AFDC10F}"/>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rPr>
              <a:t>Lis les phrases suivantes correctement et avec fluidité.</a:t>
            </a:r>
            <a:endParaRPr lang="fr-FR" i="1" dirty="0">
              <a:solidFill>
                <a:schemeClr val="tx1">
                  <a:lumMod val="65000"/>
                  <a:lumOff val="35000"/>
                </a:schemeClr>
              </a:solidFill>
            </a:endParaRPr>
          </a:p>
        </p:txBody>
      </p:sp>
      <p:grpSp>
        <p:nvGrpSpPr>
          <p:cNvPr id="13" name="Groupe 12">
            <a:extLst>
              <a:ext uri="{FF2B5EF4-FFF2-40B4-BE49-F238E27FC236}">
                <a16:creationId xmlns:a16="http://schemas.microsoft.com/office/drawing/2014/main" id="{AA864B64-055C-0291-CBDB-B84100D64AAD}"/>
              </a:ext>
            </a:extLst>
          </p:cNvPr>
          <p:cNvGrpSpPr/>
          <p:nvPr/>
        </p:nvGrpSpPr>
        <p:grpSpPr>
          <a:xfrm>
            <a:off x="96835" y="643220"/>
            <a:ext cx="1147140" cy="980797"/>
            <a:chOff x="113769" y="634753"/>
            <a:chExt cx="1147140" cy="980797"/>
          </a:xfrm>
        </p:grpSpPr>
        <p:pic>
          <p:nvPicPr>
            <p:cNvPr id="14" name="Image 13">
              <a:extLst>
                <a:ext uri="{FF2B5EF4-FFF2-40B4-BE49-F238E27FC236}">
                  <a16:creationId xmlns:a16="http://schemas.microsoft.com/office/drawing/2014/main" id="{1CCB35CB-209E-66E9-ED06-BBEB96125010}"/>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9A97403-544B-0306-2134-9DDF170851A8}"/>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3" name="TextBox 6">
            <a:extLst>
              <a:ext uri="{FF2B5EF4-FFF2-40B4-BE49-F238E27FC236}">
                <a16:creationId xmlns:a16="http://schemas.microsoft.com/office/drawing/2014/main" id="{16A68E9F-4052-3638-CE34-3165A5359340}"/>
              </a:ext>
            </a:extLst>
          </p:cNvPr>
          <p:cNvSpPr txBox="1"/>
          <p:nvPr>
            <p:custDataLst>
              <p:tags r:id="rId1"/>
            </p:custDataLst>
          </p:nvPr>
        </p:nvSpPr>
        <p:spPr>
          <a:xfrm>
            <a:off x="472495" y="2133354"/>
            <a:ext cx="8199009"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Item 2. Lis les phrases correctement et avec fluidité ( 6 points).</a:t>
            </a:r>
          </a:p>
        </p:txBody>
      </p:sp>
      <p:sp>
        <p:nvSpPr>
          <p:cNvPr id="4" name="Titre 1">
            <a:extLst>
              <a:ext uri="{FF2B5EF4-FFF2-40B4-BE49-F238E27FC236}">
                <a16:creationId xmlns:a16="http://schemas.microsoft.com/office/drawing/2014/main" id="{910057F2-662E-3C2B-FD97-7C9BB1C8E604}"/>
              </a:ext>
            </a:extLst>
          </p:cNvPr>
          <p:cNvSpPr txBox="1">
            <a:spLocks/>
          </p:cNvSpPr>
          <p:nvPr/>
        </p:nvSpPr>
        <p:spPr>
          <a:xfrm>
            <a:off x="834901" y="2574038"/>
            <a:ext cx="7347597" cy="2088496"/>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L’écrivain écrit une belle histoire.</a:t>
            </a:r>
          </a:p>
          <a:p>
            <a:pPr marL="457200" marR="0" lvl="0" indent="-457200" algn="l" defTabSz="914400" rtl="0" eaLnBrk="1" fontAlgn="auto" latinLnBrk="0" hangingPunct="1">
              <a:lnSpc>
                <a:spcPct val="150000"/>
              </a:lnSpc>
              <a:spcBef>
                <a:spcPct val="0"/>
              </a:spcBef>
              <a:spcAft>
                <a:spcPts val="0"/>
              </a:spcAft>
              <a:buClrTx/>
              <a:buSzTx/>
              <a:buFont typeface="+mj-lt"/>
              <a:buAutoNum type="arabicPeriod"/>
              <a:tabLst/>
              <a:defRPr/>
            </a:pPr>
            <a:r>
              <a:rPr kumimoji="0" lang="fr-FR" sz="2400" b="1" i="0" u="none" strike="noStrike" kern="1200" cap="none" spc="0" normalizeH="0" baseline="0" noProof="0" dirty="0" err="1">
                <a:ln w="0"/>
                <a:solidFill>
                  <a:srgbClr val="424D7B"/>
                </a:solidFill>
                <a:effectLst/>
                <a:uLnTx/>
                <a:uFillTx/>
                <a:latin typeface="Dosis SemiBold" pitchFamily="2" charset="0"/>
                <a:ea typeface="+mn-ea"/>
                <a:cs typeface="+mn-cs"/>
              </a:rPr>
              <a:t>Majd</a:t>
            </a:r>
            <a:r>
              <a:rPr kumimoji="0" lang="fr-FR" sz="2400" b="1" i="0" u="none" strike="noStrike" kern="1200" cap="none" spc="0" normalizeH="0" baseline="0" noProof="0" dirty="0">
                <a:ln w="0"/>
                <a:solidFill>
                  <a:srgbClr val="424D7B"/>
                </a:solidFill>
                <a:effectLst/>
                <a:uLnTx/>
                <a:uFillTx/>
                <a:latin typeface="Dosis SemiBold" pitchFamily="2" charset="0"/>
                <a:ea typeface="+mn-ea"/>
                <a:cs typeface="+mn-cs"/>
              </a:rPr>
              <a:t> souhaiterait explorer les planètes.</a:t>
            </a:r>
          </a:p>
        </p:txBody>
      </p:sp>
      <p:sp>
        <p:nvSpPr>
          <p:cNvPr id="2" name="TextBox 6">
            <a:extLst>
              <a:ext uri="{FF2B5EF4-FFF2-40B4-BE49-F238E27FC236}">
                <a16:creationId xmlns:a16="http://schemas.microsoft.com/office/drawing/2014/main" id="{69DE6A33-778D-92EF-F641-D9FFEE6ECFAA}"/>
              </a:ext>
            </a:extLst>
          </p:cNvPr>
          <p:cNvSpPr txBox="1"/>
          <p:nvPr>
            <p:custDataLst>
              <p:tags r:id="rId2"/>
            </p:custDataLst>
          </p:nvPr>
        </p:nvSpPr>
        <p:spPr>
          <a:xfrm>
            <a:off x="4842362" y="5382645"/>
            <a:ext cx="4077049" cy="507831"/>
          </a:xfrm>
          <a:prstGeom prst="rect">
            <a:avLst/>
          </a:prstGeom>
        </p:spPr>
        <p:txBody>
          <a:bodyPr wrap="square" lIns="0" tIns="0" rIns="0" bIns="0" rtlCol="0" anchor="t">
            <a:spAutoFit/>
          </a:bodyPr>
          <a:lstStyle/>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Fluidité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1  point ( 0,5 par phrase)</a:t>
            </a:r>
          </a:p>
          <a:p>
            <a:pPr marL="0" marR="0" lvl="0" indent="0" algn="l" defTabSz="1371600" rtl="0" eaLnBrk="1" fontAlgn="auto" latinLnBrk="0" hangingPunct="1">
              <a:lnSpc>
                <a:spcPct val="100000"/>
              </a:lnSpc>
              <a:spcBef>
                <a:spcPts val="0"/>
              </a:spcBef>
              <a:spcAft>
                <a:spcPts val="600"/>
              </a:spcAft>
              <a:buClrTx/>
              <a:buSzTx/>
              <a:buFontTx/>
              <a:buNone/>
              <a:tabLst/>
              <a:defRPr/>
            </a:pPr>
            <a:r>
              <a:rPr kumimoji="0" lang="fr-FR" sz="14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Correction  </a:t>
            </a:r>
            <a:r>
              <a:rPr kumimoji="0" lang="fr-FR" sz="1400" b="1" i="0" u="none" strike="noStrike" kern="1200" cap="none" spc="0" normalizeH="0" baseline="0" noProof="0" dirty="0">
                <a:ln>
                  <a:noFill/>
                </a:ln>
                <a:solidFill>
                  <a:srgbClr val="FF0000"/>
                </a:solidFill>
                <a:effectLst/>
                <a:uLnTx/>
                <a:uFillTx/>
                <a:latin typeface="Dosis" pitchFamily="2" charset="0"/>
                <a:ea typeface="Calibri" panose="020F0502020204030204" pitchFamily="34" charset="0"/>
                <a:cs typeface="Calibri" panose="020F0502020204030204" pitchFamily="34" charset="0"/>
              </a:rPr>
              <a:t>=  5  points ( 0,5 par mot)</a:t>
            </a:r>
          </a:p>
        </p:txBody>
      </p:sp>
    </p:spTree>
    <p:extLst>
      <p:ext uri="{BB962C8B-B14F-4D97-AF65-F5344CB8AC3E}">
        <p14:creationId xmlns:p14="http://schemas.microsoft.com/office/powerpoint/2010/main" val="2898488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BD0F-C1DA-EE8C-886B-6236F428BE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C84C5C0-8A85-F16C-49FF-E1171A806C73}"/>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F566EF3-30CC-D22E-6483-0BBF49616AA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6415DF-0DA2-EDA0-CBE7-05EBE35CC0D1}"/>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AA780E1C-80E8-3A56-F3EA-3232764F7305}"/>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7" name="TextBox 6">
            <a:extLst>
              <a:ext uri="{FF2B5EF4-FFF2-40B4-BE49-F238E27FC236}">
                <a16:creationId xmlns:a16="http://schemas.microsoft.com/office/drawing/2014/main" id="{5EA2CF0B-6D87-6921-5C20-DF525D6F1682}"/>
              </a:ext>
            </a:extLst>
          </p:cNvPr>
          <p:cNvSpPr txBox="1"/>
          <p:nvPr>
            <p:custDataLst>
              <p:tags r:id="rId1"/>
            </p:custDataLst>
          </p:nvPr>
        </p:nvSpPr>
        <p:spPr>
          <a:xfrm>
            <a:off x="677916" y="1942679"/>
            <a:ext cx="7788166"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fr-FR" sz="2800" b="1"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LF2</a:t>
            </a:r>
            <a:r>
              <a:rPr kumimoji="0" lang="fr-FR" sz="2800" b="1" i="0" u="none" strike="noStrike" kern="1200" cap="none" spc="0" normalizeH="0" baseline="0" noProof="0" dirty="0">
                <a:ln>
                  <a:noFill/>
                </a:ln>
                <a:solidFill>
                  <a:srgbClr val="4BACC6">
                    <a:lumMod val="50000"/>
                  </a:srgbClr>
                </a:solidFill>
                <a:effectLst/>
                <a:uLnTx/>
                <a:uFillTx/>
                <a:latin typeface="Dosis" pitchFamily="2" charset="0"/>
                <a:ea typeface="Calibri" panose="020F0502020204030204" pitchFamily="34" charset="0"/>
                <a:cs typeface="Calibri" panose="020F0502020204030204" pitchFamily="34" charset="0"/>
              </a:rPr>
              <a:t>. Lire des textes correctement et avec fluidité.</a:t>
            </a:r>
          </a:p>
        </p:txBody>
      </p:sp>
      <p:sp>
        <p:nvSpPr>
          <p:cNvPr id="8" name="TextBox 6">
            <a:extLst>
              <a:ext uri="{FF2B5EF4-FFF2-40B4-BE49-F238E27FC236}">
                <a16:creationId xmlns:a16="http://schemas.microsoft.com/office/drawing/2014/main" id="{08725516-FBE1-A8AB-9C52-6F4E85815585}"/>
              </a:ext>
            </a:extLst>
          </p:cNvPr>
          <p:cNvSpPr txBox="1"/>
          <p:nvPr>
            <p:custDataLst>
              <p:tags r:id="rId2"/>
            </p:custDataLst>
          </p:nvPr>
        </p:nvSpPr>
        <p:spPr>
          <a:xfrm>
            <a:off x="3589655" y="3595961"/>
            <a:ext cx="5554345" cy="369332"/>
          </a:xfrm>
          <a:prstGeom prst="rect">
            <a:avLst/>
          </a:prstGeom>
        </p:spPr>
        <p:txBody>
          <a:bodyPr wrap="square" lIns="0" tIns="0" rIns="0" bIns="0" rtlCol="0" anchor="t">
            <a:spAutoFit/>
          </a:bodyPr>
          <a:lstStyle/>
          <a:p>
            <a:pPr marL="0" marR="0" lvl="0" indent="0" algn="ctr" defTabSz="1371600" rtl="0" eaLnBrk="1" fontAlgn="auto" latinLnBrk="0" hangingPunct="1">
              <a:lnSpc>
                <a:spcPct val="100000"/>
              </a:lnSpc>
              <a:spcBef>
                <a:spcPts val="0"/>
              </a:spcBef>
              <a:spcAft>
                <a:spcPts val="270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Dosis" pitchFamily="2" charset="0"/>
                <a:ea typeface="Calibri" panose="020F0502020204030204" pitchFamily="34" charset="0"/>
                <a:cs typeface="Calibri" panose="020F0502020204030204" pitchFamily="34" charset="0"/>
              </a:rPr>
              <a:t>Passation individuelle </a:t>
            </a:r>
          </a:p>
        </p:txBody>
      </p:sp>
      <p:pic>
        <p:nvPicPr>
          <p:cNvPr id="9" name="Image 8">
            <a:extLst>
              <a:ext uri="{FF2B5EF4-FFF2-40B4-BE49-F238E27FC236}">
                <a16:creationId xmlns:a16="http://schemas.microsoft.com/office/drawing/2014/main" id="{A567325A-8282-2116-3536-B45FDB0941C3}"/>
              </a:ext>
            </a:extLst>
          </p:cNvPr>
          <p:cNvPicPr>
            <a:picLocks noChangeAspect="1"/>
          </p:cNvPicPr>
          <p:nvPr/>
        </p:nvPicPr>
        <p:blipFill>
          <a:blip r:embed="rId4"/>
          <a:srcRect t="2063"/>
          <a:stretch>
            <a:fillRect/>
          </a:stretch>
        </p:blipFill>
        <p:spPr>
          <a:xfrm>
            <a:off x="1636891" y="3114092"/>
            <a:ext cx="2492952" cy="1627684"/>
          </a:xfrm>
          <a:prstGeom prst="roundRect">
            <a:avLst/>
          </a:prstGeom>
        </p:spPr>
      </p:pic>
    </p:spTree>
    <p:extLst>
      <p:ext uri="{BB962C8B-B14F-4D97-AF65-F5344CB8AC3E}">
        <p14:creationId xmlns:p14="http://schemas.microsoft.com/office/powerpoint/2010/main" val="89827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FAB1-0B38-1E3B-637F-E96D47BF17A4}"/>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BFF07F2E-68DE-D541-F3FE-2D26D44C8047}"/>
              </a:ext>
            </a:extLst>
          </p:cNvPr>
          <p:cNvGrpSpPr/>
          <p:nvPr/>
        </p:nvGrpSpPr>
        <p:grpSpPr>
          <a:xfrm>
            <a:off x="96835" y="643220"/>
            <a:ext cx="1147140" cy="980797"/>
            <a:chOff x="113769" y="634753"/>
            <a:chExt cx="1147140" cy="980797"/>
          </a:xfrm>
        </p:grpSpPr>
        <p:pic>
          <p:nvPicPr>
            <p:cNvPr id="9" name="Image 8">
              <a:extLst>
                <a:ext uri="{FF2B5EF4-FFF2-40B4-BE49-F238E27FC236}">
                  <a16:creationId xmlns:a16="http://schemas.microsoft.com/office/drawing/2014/main" id="{E737FFE6-2E8E-CA79-E259-3018E584160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1"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9C15275-4618-1940-D561-BA6A4264A0F1}"/>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9" name="Titre 1">
            <a:extLst>
              <a:ext uri="{FF2B5EF4-FFF2-40B4-BE49-F238E27FC236}">
                <a16:creationId xmlns:a16="http://schemas.microsoft.com/office/drawing/2014/main" id="{D9667FE0-E06E-E139-0F8C-24E0AD2CC9E5}"/>
              </a:ext>
            </a:extLst>
          </p:cNvPr>
          <p:cNvSpPr>
            <a:spLocks noGrp="1"/>
          </p:cNvSpPr>
          <p:nvPr>
            <p:ph type="title"/>
          </p:nvPr>
        </p:nvSpPr>
        <p:spPr>
          <a:xfrm>
            <a:off x="1653498" y="755999"/>
            <a:ext cx="6578543" cy="612000"/>
          </a:xfrm>
        </p:spPr>
        <p:txBody>
          <a:bodyPr>
            <a:normAutofit fontScale="90000"/>
          </a:bodyPr>
          <a:lstStyle/>
          <a:p>
            <a:r>
              <a:rPr lang="fr-FR" dirty="0">
                <a:solidFill>
                  <a:schemeClr val="tx1">
                    <a:lumMod val="65000"/>
                    <a:lumOff val="35000"/>
                  </a:schemeClr>
                </a:solidFill>
              </a:rPr>
              <a:t>Voici le paragraphe que tu vas lire. Observe le paragraphe pendant 30 secondes. Après, tu commences la lecture. Tu dois lire le paragraphe correctement et avec fluidité.</a:t>
            </a:r>
            <a:endParaRPr lang="fr-FR" i="1" u="sng" dirty="0">
              <a:solidFill>
                <a:schemeClr val="bg1">
                  <a:lumMod val="65000"/>
                </a:schemeClr>
              </a:solidFill>
            </a:endParaRPr>
          </a:p>
        </p:txBody>
      </p:sp>
      <p:grpSp>
        <p:nvGrpSpPr>
          <p:cNvPr id="20" name="Groupe 19">
            <a:extLst>
              <a:ext uri="{FF2B5EF4-FFF2-40B4-BE49-F238E27FC236}">
                <a16:creationId xmlns:a16="http://schemas.microsoft.com/office/drawing/2014/main" id="{4E3B6E28-3690-C8B2-4D28-892284379670}"/>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41C7933A-57FB-4F04-D7E9-D43209B8CE27}"/>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CA07335C-392F-5267-9BB7-634DAAC25A3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4" name="ZoneTexte 3">
            <a:extLst>
              <a:ext uri="{FF2B5EF4-FFF2-40B4-BE49-F238E27FC236}">
                <a16:creationId xmlns:a16="http://schemas.microsoft.com/office/drawing/2014/main" id="{EC9B62F4-9C03-EBC8-7594-269B558D3869}"/>
              </a:ext>
            </a:extLst>
          </p:cNvPr>
          <p:cNvSpPr txBox="1"/>
          <p:nvPr/>
        </p:nvSpPr>
        <p:spPr>
          <a:xfrm>
            <a:off x="953143" y="2091190"/>
            <a:ext cx="7237714" cy="2814617"/>
          </a:xfrm>
          <a:prstGeom prst="rect">
            <a:avLst/>
          </a:prstGeom>
          <a:noFill/>
        </p:spPr>
        <p:txBody>
          <a:bodyPr wrap="square">
            <a:spAutoFit/>
          </a:bodyPr>
          <a:lstStyle/>
          <a:p>
            <a:pPr algn="just">
              <a:lnSpc>
                <a:spcPct val="150000"/>
              </a:lnSpc>
            </a:pPr>
            <a:r>
              <a:rPr lang="fr-FR" sz="2000" dirty="0">
                <a:solidFill>
                  <a:srgbClr val="424D7B"/>
                </a:solidFill>
                <a:latin typeface="Dosis SemiBold" pitchFamily="2" charset="0"/>
              </a:rPr>
              <a:t>Il y a tant de métiers importants !</a:t>
            </a:r>
          </a:p>
          <a:p>
            <a:pPr algn="just">
              <a:lnSpc>
                <a:spcPct val="150000"/>
              </a:lnSpc>
            </a:pPr>
            <a:r>
              <a:rPr lang="fr-FR" sz="2000" dirty="0">
                <a:solidFill>
                  <a:srgbClr val="424D7B"/>
                </a:solidFill>
                <a:latin typeface="Dosis SemiBold" pitchFamily="2" charset="0"/>
              </a:rPr>
              <a:t>L’écrivain invente des mondes, le pilote d’avion traverse les nuages, et la pharmacienne prépare des médicaments au laboratoire. Le chanteur chante des mélodies, tandis que l’ingénieur construit des barrages. Le maître, lui, nous parle des planètes lointaines. Chaque métier enrichit notre vie et façonne notre monde.</a:t>
            </a:r>
          </a:p>
        </p:txBody>
      </p:sp>
      <p:pic>
        <p:nvPicPr>
          <p:cNvPr id="2" name="Image 1">
            <a:extLst>
              <a:ext uri="{FF2B5EF4-FFF2-40B4-BE49-F238E27FC236}">
                <a16:creationId xmlns:a16="http://schemas.microsoft.com/office/drawing/2014/main" id="{32D5BC76-2ED9-9901-5BA1-07073400D0B8}"/>
              </a:ext>
            </a:extLst>
          </p:cNvPr>
          <p:cNvPicPr>
            <a:picLocks noChangeAspect="1"/>
          </p:cNvPicPr>
          <p:nvPr/>
        </p:nvPicPr>
        <p:blipFill>
          <a:blip r:embed="rId4"/>
          <a:stretch>
            <a:fillRect/>
          </a:stretch>
        </p:blipFill>
        <p:spPr>
          <a:xfrm>
            <a:off x="5871509" y="5212423"/>
            <a:ext cx="2501312" cy="1172658"/>
          </a:xfrm>
          <a:prstGeom prst="rect">
            <a:avLst/>
          </a:prstGeom>
        </p:spPr>
      </p:pic>
    </p:spTree>
    <p:extLst>
      <p:ext uri="{BB962C8B-B14F-4D97-AF65-F5344CB8AC3E}">
        <p14:creationId xmlns:p14="http://schemas.microsoft.com/office/powerpoint/2010/main" val="217808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B7BA-C657-4500-9080-BFC92F4BC7F6}"/>
              </a:ext>
            </a:extLst>
          </p:cNvPr>
          <p:cNvSpPr>
            <a:spLocks noGrp="1"/>
          </p:cNvSpPr>
          <p:nvPr>
            <p:ph type="title"/>
          </p:nvPr>
        </p:nvSpPr>
        <p:spPr/>
        <p:txBody>
          <a:bodyPr/>
          <a:lstStyle/>
          <a:p>
            <a:r>
              <a:rPr lang="fr-FR" dirty="0">
                <a:solidFill>
                  <a:schemeClr val="tx1">
                    <a:lumMod val="65000"/>
                    <a:lumOff val="35000"/>
                  </a:schemeClr>
                </a:solidFill>
              </a:rPr>
              <a:t>C’est fini. Reviens à ta place !</a:t>
            </a:r>
          </a:p>
        </p:txBody>
      </p:sp>
      <p:pic>
        <p:nvPicPr>
          <p:cNvPr id="7" name="Image 6">
            <a:extLst>
              <a:ext uri="{FF2B5EF4-FFF2-40B4-BE49-F238E27FC236}">
                <a16:creationId xmlns:a16="http://schemas.microsoft.com/office/drawing/2014/main" id="{55DFC5A5-93A6-B16F-46B2-0A9BA480AAAF}"/>
              </a:ext>
            </a:extLst>
          </p:cNvPr>
          <p:cNvPicPr>
            <a:picLocks noChangeAspect="1"/>
          </p:cNvPicPr>
          <p:nvPr/>
        </p:nvPicPr>
        <p:blipFill>
          <a:blip r:embed="rId6">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pic>
        <p:nvPicPr>
          <p:cNvPr id="9" name="Nada-Wave">
            <a:hlinkClick r:id="" action="ppaction://media"/>
            <a:extLst>
              <a:ext uri="{FF2B5EF4-FFF2-40B4-BE49-F238E27FC236}">
                <a16:creationId xmlns:a16="http://schemas.microsoft.com/office/drawing/2014/main" id="{366B4315-512B-95B5-C6C5-0BE4BCB92EB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84327" y="2377440"/>
            <a:ext cx="2138280" cy="3414864"/>
          </a:xfrm>
          <a:prstGeom prst="rect">
            <a:avLst/>
          </a:prstGeom>
        </p:spPr>
      </p:pic>
      <p:pic>
        <p:nvPicPr>
          <p:cNvPr id="10" name="majd_wave">
            <a:hlinkClick r:id="" action="ppaction://media"/>
            <a:extLst>
              <a:ext uri="{FF2B5EF4-FFF2-40B4-BE49-F238E27FC236}">
                <a16:creationId xmlns:a16="http://schemas.microsoft.com/office/drawing/2014/main" id="{A7E9F1CB-EA6C-1B6A-6840-2B76C6198EE1}"/>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b="1386"/>
          <a:stretch>
            <a:fillRect/>
          </a:stretch>
        </p:blipFill>
        <p:spPr>
          <a:xfrm>
            <a:off x="2479764" y="2377440"/>
            <a:ext cx="1947857" cy="3414865"/>
          </a:xfrm>
          <a:prstGeom prst="rect">
            <a:avLst/>
          </a:prstGeom>
        </p:spPr>
      </p:pic>
    </p:spTree>
    <p:extLst>
      <p:ext uri="{BB962C8B-B14F-4D97-AF65-F5344CB8AC3E}">
        <p14:creationId xmlns:p14="http://schemas.microsoft.com/office/powerpoint/2010/main" val="1502274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9"/>
                                        </p:tgtEl>
                                      </p:cBhvr>
                                    </p:cmd>
                                  </p:childTnLst>
                                </p:cTn>
                              </p:par>
                              <p:par>
                                <p:cTn id="7" presetID="1" presetClass="mediacall" presetSubtype="0" fill="hold" nodeType="withEffect">
                                  <p:stCondLst>
                                    <p:cond delay="0"/>
                                  </p:stCondLst>
                                  <p:childTnLst>
                                    <p:cmd type="call" cmd="playFrom(0.0)">
                                      <p:cBhvr>
                                        <p:cTn id="8" dur="32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video>
              <p:cMediaNode vol="80000">
                <p:cTn id="10" fill="hold" display="0">
                  <p:stCondLst>
                    <p:cond delay="indefinite"/>
                  </p:stCondLst>
                </p:cTn>
                <p:tgtEl>
                  <p:spTgt spid="10"/>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_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276290a-b6fc-4cea-887e-88482890cd9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16782A7E2591445AC2C3C5C5C91AAA0" ma:contentTypeVersion="18" ma:contentTypeDescription="Crée un document." ma:contentTypeScope="" ma:versionID="df3fd256221503060077720a161d5cfa">
  <xsd:schema xmlns:xsd="http://www.w3.org/2001/XMLSchema" xmlns:xs="http://www.w3.org/2001/XMLSchema" xmlns:p="http://schemas.microsoft.com/office/2006/metadata/properties" xmlns:ns3="7276290a-b6fc-4cea-887e-88482890cd96" xmlns:ns4="d8db30b5-515f-47c2-aaaa-9e753899d7f9" targetNamespace="http://schemas.microsoft.com/office/2006/metadata/properties" ma:root="true" ma:fieldsID="5d5fc5329f80391188af8a8fe4a3bbf5" ns3:_="" ns4:_="">
    <xsd:import namespace="7276290a-b6fc-4cea-887e-88482890cd96"/>
    <xsd:import namespace="d8db30b5-515f-47c2-aaaa-9e753899d7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6290a-b6fc-4cea-887e-88482890c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b30b5-515f-47c2-aaaa-9e753899d7f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C3CB95-93A6-4E83-BB17-CE3BB4E6557B}">
  <ds:schemaRefs>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d8db30b5-515f-47c2-aaaa-9e753899d7f9"/>
    <ds:schemaRef ds:uri="7276290a-b6fc-4cea-887e-88482890cd96"/>
    <ds:schemaRef ds:uri="http://purl.org/dc/elements/1.1/"/>
  </ds:schemaRefs>
</ds:datastoreItem>
</file>

<file path=customXml/itemProps2.xml><?xml version="1.0" encoding="utf-8"?>
<ds:datastoreItem xmlns:ds="http://schemas.openxmlformats.org/officeDocument/2006/customXml" ds:itemID="{585CEAA0-D1C8-4DC2-851D-999B99AC9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76290a-b6fc-4cea-887e-88482890cd96"/>
    <ds:schemaRef ds:uri="d8db30b5-515f-47c2-aaaa-9e753899d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40E0F-DF93-4C36-BC45-2DAFA8BBE7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8656</TotalTime>
  <Words>2183</Words>
  <Application>Microsoft Office PowerPoint</Application>
  <PresentationFormat>Affichage à l'écran (4:3)</PresentationFormat>
  <Paragraphs>233</Paragraphs>
  <Slides>70</Slides>
  <Notes>2</Notes>
  <HiddenSlides>0</HiddenSlides>
  <MMClips>5</MMClips>
  <ScaleCrop>false</ScaleCrop>
  <HeadingPairs>
    <vt:vector size="6" baseType="variant">
      <vt:variant>
        <vt:lpstr>Polices utilisées</vt:lpstr>
      </vt:variant>
      <vt:variant>
        <vt:i4>11</vt:i4>
      </vt:variant>
      <vt:variant>
        <vt:lpstr>Thème</vt:lpstr>
      </vt:variant>
      <vt:variant>
        <vt:i4>11</vt:i4>
      </vt:variant>
      <vt:variant>
        <vt:lpstr>Titres des diapositives</vt:lpstr>
      </vt:variant>
      <vt:variant>
        <vt:i4>70</vt:i4>
      </vt:variant>
    </vt:vector>
  </HeadingPairs>
  <TitlesOfParts>
    <vt:vector size="92" baseType="lpstr">
      <vt:lpstr>Dosis Medium</vt:lpstr>
      <vt:lpstr>Dosis SemiBold</vt:lpstr>
      <vt:lpstr>Wingdings</vt:lpstr>
      <vt:lpstr>Arial</vt:lpstr>
      <vt:lpstr>Dosis</vt:lpstr>
      <vt:lpstr>Calibri</vt:lpstr>
      <vt:lpstr>Dosis </vt:lpstr>
      <vt:lpstr>Aptos Display</vt:lpstr>
      <vt:lpstr>Mistral</vt:lpstr>
      <vt:lpstr>Aptos</vt:lpstr>
      <vt:lpstr>Dosis ExtraBold</vt:lpstr>
      <vt:lpstr>2_Conception personnalisée</vt:lpstr>
      <vt:lpstr>00_Env-Enseignant</vt:lpstr>
      <vt:lpstr>Révision</vt:lpstr>
      <vt:lpstr>Vocab_01- Présentation</vt:lpstr>
      <vt:lpstr>Vocab_03- Appropriation</vt:lpstr>
      <vt:lpstr>Vocab_04- Entrainement livret</vt:lpstr>
      <vt:lpstr>2_Env-Enseignant</vt:lpstr>
      <vt:lpstr>5_New Voc_01-Livret</vt:lpstr>
      <vt:lpstr>Thème Office</vt:lpstr>
      <vt:lpstr>1_Révision</vt:lpstr>
      <vt:lpstr>6_New Voc_01-Livret</vt:lpstr>
      <vt:lpstr>Présentation PowerPoint</vt:lpstr>
      <vt:lpstr>Il convient de lancer le mode diaporama pour la diffusion de la leçon en classe</vt:lpstr>
      <vt:lpstr>Pictogrammes</vt:lpstr>
      <vt:lpstr>Contenu de la semaine </vt:lpstr>
      <vt:lpstr>Organisation de la semaine 5</vt:lpstr>
      <vt:lpstr>Plan de la séance 1</vt:lpstr>
      <vt:lpstr>Présentation PowerPoint</vt:lpstr>
      <vt:lpstr>Bonjour les enfants. Aujourd’hui, nous allons commencer une nouvelle séance de révision. Soyez attentifs.</vt:lpstr>
      <vt:lpstr>Lisez ces mots en silence.</vt:lpstr>
      <vt:lpstr>Qui veut lire à voix haute ? </vt:lpstr>
      <vt:lpstr>Lisez ces mots en silence.</vt:lpstr>
      <vt:lpstr>Qui veut lire à voix haute ? </vt:lpstr>
      <vt:lpstr>Lisez ces phrases silencieusement. </vt:lpstr>
      <vt:lpstr>Qui veut lire à voix haute ?</vt:lpstr>
      <vt:lpstr>Présentation PowerPoint</vt:lpstr>
      <vt:lpstr>Prenez vos ardoises.</vt:lpstr>
      <vt:lpstr>Présentation PowerPoint</vt:lpstr>
      <vt:lpstr>Levez vos ardoises. </vt:lpstr>
      <vt:lpstr>Présentation PowerPoint</vt:lpstr>
      <vt:lpstr>Plan de la séance</vt:lpstr>
      <vt:lpstr>Maintenant, nous allons faire de la lecture. </vt:lpstr>
      <vt:lpstr>Lisez le texte silencieusement sur votre livret.  </vt:lpstr>
      <vt:lpstr>Qui veut lire le texte ? Je vais désigner plusieurs élèves. Chacun va lire un passage. </vt:lpstr>
      <vt:lpstr>Prenez vos ardoises. On va répondre à des questions de compréhension.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Prenez vos cahiers.</vt:lpstr>
      <vt:lpstr>Répondez à cette question sur vos cahiers. Je vais passer entre les rangs pour vous aider. </vt:lpstr>
      <vt:lpstr>Qui veut lire sa réponse ?</vt:lpstr>
      <vt:lpstr>La question est : Que fait le vétérinaire ? Je cherche un verbe dans le texte. La réponse  est : « Le vétérinaire soigne les animaux, les vaches, les moutons. »</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Répondez à cette question sur vos cahiers. Je vais passer entre les rangs pour vous aider. </vt:lpstr>
      <vt:lpstr>Qui veut lire sa réponse ?</vt:lpstr>
      <vt:lpstr>Présentation PowerPoint</vt:lpstr>
      <vt:lpstr>La séance d’aujourd’hui est terminée. À la maison, relisez le texte et faites l’activité 5.</vt:lpstr>
      <vt:lpstr>Présentation PowerPoint</vt:lpstr>
      <vt:lpstr>Présentation PowerPoint</vt:lpstr>
      <vt:lpstr>Présentation PowerPoint</vt:lpstr>
      <vt:lpstr>Présentation PowerPoint</vt:lpstr>
      <vt:lpstr>Présentation PowerPoint</vt:lpstr>
      <vt:lpstr>Bonjour cher élève. Nous allons faire quelques activités d’évaluation.</vt:lpstr>
      <vt:lpstr>Présentation PowerPoint</vt:lpstr>
      <vt:lpstr>Regarde les images. Je vais te dire des mots et tu vas me montrer les images qui correspondent :  L’aéroport – Un chauffeur – L’opticienne – Un laboratoire – Les planètes.</vt:lpstr>
      <vt:lpstr>Présentation PowerPoint</vt:lpstr>
      <vt:lpstr>Regarde les images. Je vais te dire des phrases  et tu vas me montrer les images qui correspondent :  Le vétérinaire soigne un chat. Le pharmacien vend des médicaments. L'infirmière aide le malade. Le footballeur marque un joli but. Le pilote accueille les passagers. </vt:lpstr>
      <vt:lpstr>Présentation PowerPoint</vt:lpstr>
      <vt:lpstr>Mets ton doigt sur chaque image, dis-moi le mot en français et met-le dans une phrase .</vt:lpstr>
      <vt:lpstr>Présentation PowerPoint</vt:lpstr>
      <vt:lpstr>Je vais te poser des questions et tu dois répondre correctement.</vt:lpstr>
      <vt:lpstr>Présentation PowerPoint</vt:lpstr>
      <vt:lpstr>Parle d’un lieu que tu as visité la semaine dernière, de ce qu’il y avait  dans ce lieu, d’un moyen de transport que tu as pris, du métier que tu souhaiterais faire et dis pourquoi. Tu dois dire 5 phrases.</vt:lpstr>
      <vt:lpstr>Présentation PowerPoint</vt:lpstr>
      <vt:lpstr>Je vais te montrer des mots et tu dois les lire. L’enseignant choisit 4 mots.</vt:lpstr>
      <vt:lpstr>Lis les phrases suivantes correctement et avec fluidité.</vt:lpstr>
      <vt:lpstr>Présentation PowerPoint</vt:lpstr>
      <vt:lpstr>Voici le paragraphe que tu vas lire. Observe le paragraphe pendant 30 secondes. Après, tu commences la lecture. Tu dois lire le paragraphe correctement et avec fluidité.</vt:lpstr>
      <vt:lpstr>C’est fini. Reviens à ta place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Adam Hakim</dc:creator>
  <cp:lastModifiedBy>KHALID.RAMNI</cp:lastModifiedBy>
  <cp:revision>39</cp:revision>
  <cp:lastPrinted>2025-08-13T10:11:39Z</cp:lastPrinted>
  <dcterms:created xsi:type="dcterms:W3CDTF">2025-08-01T12:31:49Z</dcterms:created>
  <dcterms:modified xsi:type="dcterms:W3CDTF">2026-03-03T20:04:49Z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0x010100F16782A7E2591445AC2C3C5C5C91AAA0</vt:lpwstr>
  </property>
</Properties>
</file>