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1" r:id="rId12"/>
  </p:sldMasterIdLst>
  <p:notesMasterIdLst>
    <p:notesMasterId r:id="rId88"/>
  </p:notesMasterIdLst>
  <p:sldIdLst>
    <p:sldId id="1164" r:id="rId13"/>
    <p:sldId id="951" r:id="rId14"/>
    <p:sldId id="567" r:id="rId15"/>
    <p:sldId id="984" r:id="rId16"/>
    <p:sldId id="1169" r:id="rId17"/>
    <p:sldId id="1041" r:id="rId18"/>
    <p:sldId id="1040" r:id="rId19"/>
    <p:sldId id="1155" r:id="rId20"/>
    <p:sldId id="1182" r:id="rId21"/>
    <p:sldId id="1092" r:id="rId22"/>
    <p:sldId id="1157" r:id="rId23"/>
    <p:sldId id="1170" r:id="rId24"/>
    <p:sldId id="1171" r:id="rId25"/>
    <p:sldId id="1160" r:id="rId26"/>
    <p:sldId id="1172" r:id="rId27"/>
    <p:sldId id="1174" r:id="rId28"/>
    <p:sldId id="1173" r:id="rId29"/>
    <p:sldId id="1146" r:id="rId30"/>
    <p:sldId id="1147" r:id="rId31"/>
    <p:sldId id="1148" r:id="rId32"/>
    <p:sldId id="1149" r:id="rId33"/>
    <p:sldId id="1150" r:id="rId34"/>
    <p:sldId id="1151" r:id="rId35"/>
    <p:sldId id="1152" r:id="rId36"/>
    <p:sldId id="1153" r:id="rId37"/>
    <p:sldId id="779" r:id="rId38"/>
    <p:sldId id="1082" r:id="rId39"/>
    <p:sldId id="1083" r:id="rId40"/>
    <p:sldId id="1084" r:id="rId41"/>
    <p:sldId id="1130" r:id="rId42"/>
    <p:sldId id="1131" r:id="rId43"/>
    <p:sldId id="1132" r:id="rId44"/>
    <p:sldId id="1133" r:id="rId45"/>
    <p:sldId id="1134" r:id="rId46"/>
    <p:sldId id="1135" r:id="rId47"/>
    <p:sldId id="1035" r:id="rId48"/>
    <p:sldId id="715" r:id="rId49"/>
    <p:sldId id="1176" r:id="rId50"/>
    <p:sldId id="1175" r:id="rId51"/>
    <p:sldId id="1218" r:id="rId52"/>
    <p:sldId id="1207" r:id="rId53"/>
    <p:sldId id="1208" r:id="rId54"/>
    <p:sldId id="1219" r:id="rId55"/>
    <p:sldId id="1220" r:id="rId56"/>
    <p:sldId id="1203" r:id="rId57"/>
    <p:sldId id="1204" r:id="rId58"/>
    <p:sldId id="1103" r:id="rId59"/>
    <p:sldId id="1178" r:id="rId60"/>
    <p:sldId id="1156" r:id="rId61"/>
    <p:sldId id="1032" r:id="rId62"/>
    <p:sldId id="664" r:id="rId63"/>
    <p:sldId id="1190" r:id="rId64"/>
    <p:sldId id="1118" r:id="rId65"/>
    <p:sldId id="1119" r:id="rId66"/>
    <p:sldId id="1120" r:id="rId67"/>
    <p:sldId id="1189" r:id="rId68"/>
    <p:sldId id="1140" r:id="rId69"/>
    <p:sldId id="1141" r:id="rId70"/>
    <p:sldId id="1091" r:id="rId71"/>
    <p:sldId id="1052" r:id="rId72"/>
    <p:sldId id="1195" r:id="rId73"/>
    <p:sldId id="1039" r:id="rId74"/>
    <p:sldId id="1197" r:id="rId75"/>
    <p:sldId id="1196" r:id="rId76"/>
    <p:sldId id="1199" r:id="rId77"/>
    <p:sldId id="1198" r:id="rId78"/>
    <p:sldId id="1201" r:id="rId79"/>
    <p:sldId id="1200" r:id="rId80"/>
    <p:sldId id="1209" r:id="rId81"/>
    <p:sldId id="1202" r:id="rId82"/>
    <p:sldId id="1210" r:id="rId83"/>
    <p:sldId id="1211" r:id="rId84"/>
    <p:sldId id="1056" r:id="rId85"/>
    <p:sldId id="1057" r:id="rId86"/>
    <p:sldId id="689" r:id="rId87"/>
  </p:sldIdLst>
  <p:sldSz cx="9144000" cy="6858000" type="screen4x3"/>
  <p:notesSz cx="6735763" cy="9866313"/>
  <p:embeddedFontLst>
    <p:embeddedFont>
      <p:font typeface="Dosis" pitchFamily="2" charset="0"/>
      <p:regular r:id="rId89"/>
      <p:bold r:id="rId90"/>
    </p:embeddedFont>
    <p:embeddedFont>
      <p:font typeface="Dosis ExtraBold" pitchFamily="2" charset="0"/>
      <p:bold r:id="rId91"/>
    </p:embeddedFont>
    <p:embeddedFont>
      <p:font typeface="Dosis Medium" pitchFamily="2" charset="0"/>
      <p:regular r:id="rId92"/>
    </p:embeddedFont>
    <p:embeddedFont>
      <p:font typeface="Dosis SemiBold" pitchFamily="2" charset="0"/>
      <p:bold r:id="rId93"/>
    </p:embeddedFont>
    <p:embeddedFont>
      <p:font typeface="Mistral" panose="03090702030407020403" pitchFamily="66" charset="0"/>
      <p:regular r:id="rId9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2AB6D7"/>
    <a:srgbClr val="424D7B"/>
    <a:srgbClr val="565F88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9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slide" Target="slides/slide72.xml"/><Relationship Id="rId89" Type="http://schemas.openxmlformats.org/officeDocument/2006/relationships/font" Target="fonts/font1.fntdata"/><Relationship Id="rId9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font" Target="fonts/font2.fntdata"/><Relationship Id="rId95" Type="http://schemas.openxmlformats.org/officeDocument/2006/relationships/presProps" Target="presProps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font" Target="fonts/font5.fntdata"/><Relationship Id="rId9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font" Target="fonts/font6.fntdata"/><Relationship Id="rId99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E12DB-7F64-94E9-2937-ED845E40F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17D62C-22C4-DBD1-884B-9A6D27FEC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2A600D-A7C6-7438-843C-6E20AC2B0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DA23B2-30AA-77FC-E4D9-0FF99CE7A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274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2A792-D517-91B5-610E-914CBF5B5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87220A-40C6-5618-6C5D-B0A0BEDD7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722FE3-7D7B-9546-B6FC-A70A1F602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89B2B8-EF1C-726F-5FB9-BF121CBB4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717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010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6DB5-5BD6-FA0F-0F26-682405D6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8600DF-A5C7-2956-B389-E8161F958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C74CBF-E87D-2975-21C7-ACCEB2F5E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3B9122-7EB5-421F-0789-32198172B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457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77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78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38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4068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688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1663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29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81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1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2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52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89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7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09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95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6.png"/><Relationship Id="rId7" Type="http://schemas.openxmlformats.org/officeDocument/2006/relationships/image" Target="../media/image43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png"/><Relationship Id="rId9" Type="http://schemas.openxmlformats.org/officeDocument/2006/relationships/image" Target="../media/image4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36.png"/><Relationship Id="rId7" Type="http://schemas.openxmlformats.org/officeDocument/2006/relationships/image" Target="../media/image49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Relationship Id="rId9" Type="http://schemas.openxmlformats.org/officeDocument/2006/relationships/image" Target="../media/image51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6.xml"/><Relationship Id="rId5" Type="http://schemas.openxmlformats.org/officeDocument/2006/relationships/image" Target="../media/image3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9.xml"/><Relationship Id="rId5" Type="http://schemas.openxmlformats.org/officeDocument/2006/relationships/image" Target="../media/image370.png"/><Relationship Id="rId4" Type="http://schemas.openxmlformats.org/officeDocument/2006/relationships/customXml" Target="../ink/ink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8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9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9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0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2859F9-419B-4950-ABE0-46B48BFE1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0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BD06439-7F08-EBAD-B7B5-67E0182C0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68" y="2911151"/>
            <a:ext cx="1642431" cy="25192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2B03AD-4A18-23D4-6EC2-7C772C0B2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323" y="2947696"/>
            <a:ext cx="1642431" cy="25192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BEB0D84-A183-0922-108B-60EE49094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724" y="2947696"/>
            <a:ext cx="1642431" cy="251926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CCDF40C-2AAE-897D-8BEC-710ECBC744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754" y="2947696"/>
            <a:ext cx="1642431" cy="25192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3AAC7C-46ED-5194-D98D-08427ACADA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293" y="2947696"/>
            <a:ext cx="1642431" cy="251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30" y="5040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371853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346653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889640" y="5501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39212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7783" y="5017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4F138-6753-7534-C1E6-1B85E7445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D9103EA-1BD2-39E7-EFC4-5E74830610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791A3E68-0AA1-6E09-5D98-10D87D2EF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E82FBC22-33EB-0291-6778-67597AD37594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0D19C09-4122-1BE0-1CDB-C80C1DD1CF8F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Le robot qui pose des questions.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1B961BD8-C453-2AA4-99CB-2AB264B145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96E4DA-6671-D070-5D05-97E23EB1E635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159919A2-26D3-C655-D7D2-9094BA91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F8FAC0C-E4C7-73CC-B7DF-D7900341F81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8D865F-9259-669B-3E4C-5F43DF4E0F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F74235-D21A-1FD2-D24A-EC52AA1B205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F499C39-C686-EB4F-1F8E-8C0089B326E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57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2"/>
            <a:ext cx="6801287" cy="2172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27891" y="1810358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62754" y="3134487"/>
            <a:ext cx="533071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Écrire des phrases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la leçon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0A6160-B66C-12A0-EA60-0F723077C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0D660B81-8C43-4427-0628-5EB687E56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course – L’exercice – Une expérience  – les matières – La poésie</a:t>
            </a:r>
            <a:br>
              <a:rPr lang="fr-FR" dirty="0"/>
            </a:br>
            <a:r>
              <a:rPr lang="fr-FR" dirty="0"/>
              <a:t> - L’amazigh.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0F195655-968A-DD95-8418-00926363A11A}"/>
              </a:ext>
            </a:extLst>
          </p:cNvPr>
          <p:cNvSpPr txBox="1">
            <a:spLocks/>
          </p:cNvSpPr>
          <p:nvPr/>
        </p:nvSpPr>
        <p:spPr>
          <a:xfrm>
            <a:off x="3553579" y="3561123"/>
            <a:ext cx="189851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L’exercice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7FB3A189-FE52-7ACF-B53C-3CF018A291CA}"/>
              </a:ext>
            </a:extLst>
          </p:cNvPr>
          <p:cNvSpPr txBox="1">
            <a:spLocks/>
          </p:cNvSpPr>
          <p:nvPr/>
        </p:nvSpPr>
        <p:spPr>
          <a:xfrm>
            <a:off x="5744132" y="3532592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Une</a:t>
            </a:r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expérience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E8BCA13-6298-DB98-4397-19D18BC8CFDA}"/>
              </a:ext>
            </a:extLst>
          </p:cNvPr>
          <p:cNvSpPr txBox="1"/>
          <p:nvPr/>
        </p:nvSpPr>
        <p:spPr>
          <a:xfrm>
            <a:off x="1213009" y="3561123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La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course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4DF1A0-5B13-50BD-DBB6-5E8C7B749028}"/>
              </a:ext>
            </a:extLst>
          </p:cNvPr>
          <p:cNvSpPr txBox="1"/>
          <p:nvPr/>
        </p:nvSpPr>
        <p:spPr>
          <a:xfrm>
            <a:off x="3526970" y="5561366"/>
            <a:ext cx="209005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La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poésie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3FFF78-F506-7587-5CB2-E4A1DF0C7C6B}"/>
              </a:ext>
            </a:extLst>
          </p:cNvPr>
          <p:cNvSpPr txBox="1"/>
          <p:nvPr/>
        </p:nvSpPr>
        <p:spPr>
          <a:xfrm>
            <a:off x="1246395" y="5516475"/>
            <a:ext cx="1867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matières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74CBAD1A-57D7-4A0B-7CA5-8DAC0468C3D8}"/>
              </a:ext>
            </a:extLst>
          </p:cNvPr>
          <p:cNvSpPr txBox="1">
            <a:spLocks/>
          </p:cNvSpPr>
          <p:nvPr/>
        </p:nvSpPr>
        <p:spPr>
          <a:xfrm>
            <a:off x="5938433" y="5593732"/>
            <a:ext cx="2160466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L’amazigh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F14858-A136-50B7-1FC7-447999635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567" y="2074793"/>
            <a:ext cx="1176865" cy="12874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611DFB-FC3C-0B7B-CE93-55AF53CA0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29" y="4150359"/>
            <a:ext cx="1176866" cy="1287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ACA769-80FE-4AA4-BB2A-B2550904B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22" y="2037909"/>
            <a:ext cx="1176865" cy="12874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AB5CF7-CB65-EAC4-93BD-08C0F43922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998" y="4119955"/>
            <a:ext cx="1176866" cy="12874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0038A9-A9AD-7CCE-0EDF-4C3927042F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676" y="2109119"/>
            <a:ext cx="1176864" cy="12874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5E839B-4501-2459-DC98-611DBB716B5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9722" y="4150361"/>
            <a:ext cx="1176866" cy="128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3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D46BE-DC65-15D1-1CF6-F6508E481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327D28-20A9-57F3-5D78-E7C54DAE5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2495DF96-95E1-645A-770B-8DBDAA410620}"/>
              </a:ext>
            </a:extLst>
          </p:cNvPr>
          <p:cNvSpPr txBox="1">
            <a:spLocks/>
          </p:cNvSpPr>
          <p:nvPr/>
        </p:nvSpPr>
        <p:spPr>
          <a:xfrm>
            <a:off x="3459467" y="3282270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calcul mental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9A2DF8E-2206-B5BB-CE5C-B2A1B537A538}"/>
              </a:ext>
            </a:extLst>
          </p:cNvPr>
          <p:cNvSpPr txBox="1">
            <a:spLocks/>
          </p:cNvSpPr>
          <p:nvPr/>
        </p:nvSpPr>
        <p:spPr>
          <a:xfrm>
            <a:off x="5889627" y="3318217"/>
            <a:ext cx="1978683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 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sciences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BEF10DE-0525-19D6-FDB5-3680440A1F25}"/>
              </a:ext>
            </a:extLst>
          </p:cNvPr>
          <p:cNvSpPr txBox="1"/>
          <p:nvPr/>
        </p:nvSpPr>
        <p:spPr>
          <a:xfrm>
            <a:off x="1512519" y="3306517"/>
            <a:ext cx="190379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L’histoire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7076DA5-E7FF-5E5E-4BBC-B93B6EF841FA}"/>
              </a:ext>
            </a:extLst>
          </p:cNvPr>
          <p:cNvSpPr txBox="1"/>
          <p:nvPr/>
        </p:nvSpPr>
        <p:spPr>
          <a:xfrm>
            <a:off x="3520661" y="5712047"/>
            <a:ext cx="236896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Juste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2E29582-DB1C-6ECD-107E-243384295D67}"/>
              </a:ext>
            </a:extLst>
          </p:cNvPr>
          <p:cNvSpPr txBox="1"/>
          <p:nvPr/>
        </p:nvSpPr>
        <p:spPr>
          <a:xfrm>
            <a:off x="1623788" y="5676100"/>
            <a:ext cx="1977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00B0F0"/>
                </a:solidFill>
                <a:latin typeface="Dosis SemiBold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robot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D6D0C3C-89B7-E0C8-89CD-272809ADED3C}"/>
              </a:ext>
            </a:extLst>
          </p:cNvPr>
          <p:cNvSpPr txBox="1"/>
          <p:nvPr/>
        </p:nvSpPr>
        <p:spPr>
          <a:xfrm>
            <a:off x="5889627" y="5619229"/>
            <a:ext cx="2299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Faux</a:t>
            </a:r>
          </a:p>
        </p:txBody>
      </p:sp>
      <p:sp>
        <p:nvSpPr>
          <p:cNvPr id="29" name="Titre 1">
            <a:extLst>
              <a:ext uri="{FF2B5EF4-FFF2-40B4-BE49-F238E27FC236}">
                <a16:creationId xmlns:a16="http://schemas.microsoft.com/office/drawing/2014/main" id="{3EDC4F18-A454-A4AE-A2A7-59B7C6910DBF}"/>
              </a:ext>
            </a:extLst>
          </p:cNvPr>
          <p:cNvSpPr txBox="1">
            <a:spLocks/>
          </p:cNvSpPr>
          <p:nvPr/>
        </p:nvSpPr>
        <p:spPr>
          <a:xfrm>
            <a:off x="1602829" y="777106"/>
            <a:ext cx="7043641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L’histoire – Le calcul mental – Les sciences – Le robot</a:t>
            </a:r>
            <a:br>
              <a:rPr lang="fr-FR" dirty="0"/>
            </a:br>
            <a:r>
              <a:rPr lang="fr-FR" dirty="0"/>
              <a:t>– Juste – Faux.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6CAB3D2-6E3E-5519-CBE8-8076244E3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533" y="4074830"/>
            <a:ext cx="1149618" cy="125769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FB87F4-8614-09F8-9F33-D14ADF9A05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7672" y="4059196"/>
            <a:ext cx="1149618" cy="12576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601586-6DCB-ED36-C757-3053E48257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2318" y="1925829"/>
            <a:ext cx="1130833" cy="12371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2C1EC8-5DAF-A2DD-1CE5-D61033668A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964" y="2003150"/>
            <a:ext cx="1130833" cy="12371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91B60D-ACDD-036C-0F2C-341C90E83C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673" y="2003150"/>
            <a:ext cx="1130833" cy="12371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098A40-9AB7-A741-1762-BC8A842E79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179" y="4074829"/>
            <a:ext cx="1149618" cy="125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8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4367922-274F-09C6-EE53-98CCA91447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9836E3B-CDB0-BC98-41CE-4F368FDE2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D64341-C473-0240-1484-E05BE64777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C1F0-0BFF-A403-535E-182644473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AE0FF-72DF-09EC-3A25-49D22FE5A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894071-532D-C760-27B6-9A0697D52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EAE51F-1C03-5B71-C178-BACFB14C5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502" y="2141502"/>
            <a:ext cx="1176865" cy="12874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608AE4-8674-6D80-F590-88CBDD1F8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29" y="4150359"/>
            <a:ext cx="1176866" cy="1287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19537D-BBEE-D8F1-FB7A-66C421BFD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751" y="2141502"/>
            <a:ext cx="1176865" cy="12874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D233DC-24A2-CED5-C067-20523B5E67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567" y="4150359"/>
            <a:ext cx="1176866" cy="12874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58047D9-6D6B-7F1C-92E5-99474436C5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972" y="2141502"/>
            <a:ext cx="1176864" cy="12874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2F9141-4C44-821F-FD0E-3661B631136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8970" y="4150359"/>
            <a:ext cx="1176866" cy="128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89930-D188-19D7-060A-BA5E9727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6AEDA5-456C-A685-48E6-E3B22D389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E48C57-1214-A3BF-D3FF-99713DE24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B0F33-4CAC-6ADD-B192-828AF4CF35FF}"/>
              </a:ext>
            </a:extLst>
          </p:cNvPr>
          <p:cNvSpPr txBox="1"/>
          <p:nvPr/>
        </p:nvSpPr>
        <p:spPr>
          <a:xfrm>
            <a:off x="1418303" y="1788913"/>
            <a:ext cx="183386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286C0D-BDF9-D013-3125-F500C34D2C6A}"/>
              </a:ext>
            </a:extLst>
          </p:cNvPr>
          <p:cNvSpPr txBox="1"/>
          <p:nvPr/>
        </p:nvSpPr>
        <p:spPr>
          <a:xfrm>
            <a:off x="3764090" y="3738882"/>
            <a:ext cx="17933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5CB8D3-7C43-503D-ECE9-7DB58F0C2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337" y="2076188"/>
            <a:ext cx="1176865" cy="12874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D416945-F94F-380F-9630-F49D8E8ED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164" y="4085045"/>
            <a:ext cx="1176866" cy="12875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FF03ED-AA40-C333-08E9-FE5C10A89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586" y="2076188"/>
            <a:ext cx="1176865" cy="128749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138D46-807A-5B18-F67C-555D2D34B64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6805" y="4085045"/>
            <a:ext cx="1176866" cy="128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5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2A99-EBCD-5C87-8FD5-ADFAC9F3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93727-54FC-ED9A-FD21-556528E0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La course et la poésie.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A3828E-DC59-BBA2-1248-35127890307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F9EBD7-844D-4120-BDAC-179716BFC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B3F5D0-506A-9FBE-4E24-6B6988F3B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65EB483-888D-D2FA-52BF-7E539790C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337" y="2076188"/>
            <a:ext cx="1176865" cy="128749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622BC0-7AF5-0C6C-B71E-C71F60920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164" y="4085045"/>
            <a:ext cx="1176866" cy="12875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DC49AA-E578-198F-EB29-4D4604F70D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586" y="2076188"/>
            <a:ext cx="1176865" cy="12874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E63CCC-9889-3621-E36C-BC5D11EAD3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402" y="4085045"/>
            <a:ext cx="1176866" cy="1287499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DDCC57D-CC7B-43FF-8F45-0A60FD69EE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07" y="2076188"/>
            <a:ext cx="1176864" cy="1287498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FED682-E3D6-D5B3-80F0-CC5E5591B27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6805" y="4085045"/>
            <a:ext cx="1176866" cy="128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7761FA5-EB17-C9B7-66DE-FC9DA79C6E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FC171CA-0FB5-7A56-7FAE-92054A88B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9DF63D-05EB-49AD-6467-67C56B2FCF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BB217-9332-3507-45B7-114A2080D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84AF13-F5EA-8C66-3B77-29D5F1141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mots.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6C1477E-A57C-5013-1885-DF9C8267B3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B710CC4-B975-05ED-B2A5-3F81150DA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8B101-C058-52A4-05D9-47C90CFEBC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B0689C3-1DBA-82EC-0A9A-976F57E06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533" y="4074830"/>
            <a:ext cx="1149618" cy="12576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9E9823-466C-C5D8-0B33-C30AA70AA2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7672" y="4059196"/>
            <a:ext cx="1149618" cy="12576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A4F86E-A5A9-4237-EFD2-CFFFEFA6CF0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2318" y="1925829"/>
            <a:ext cx="1130833" cy="12371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37A2B6-8F24-5AB5-4FF8-F84B38E093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964" y="2003150"/>
            <a:ext cx="1130833" cy="123713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5DFEBC6-1669-CE54-6343-676B8D6B0C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673" y="2003150"/>
            <a:ext cx="1130833" cy="123714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DD466D-AC20-BF3A-B58F-42E04DFF7F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179" y="4074829"/>
            <a:ext cx="1149618" cy="125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F1382-E0ED-9F92-82D1-5B3B93589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018A7C-F4C9-4EA4-C873-6C25520D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Quels sont les 2 mots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1AB3A-3A68-C3B2-3C6B-8228961F4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04606" y="568229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7ACB0F-04ED-03C6-4C40-9D1BD3CA5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533" y="4074830"/>
            <a:ext cx="1149618" cy="12576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2B69C2-1D85-5B9B-6E21-347D9EF4FE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7672" y="4059196"/>
            <a:ext cx="1149618" cy="12576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574E175-5FBD-8EDA-91A0-4A987D56CA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2318" y="1925829"/>
            <a:ext cx="1130833" cy="1237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14F2A6-E26D-7E37-6F13-D0D328087C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964" y="2003150"/>
            <a:ext cx="1130833" cy="123713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C6F6291-D257-7009-AF6C-5B939581D0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964" y="4095380"/>
            <a:ext cx="1130833" cy="123714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B9069F-38D5-BF76-FCE9-6723465CDE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672" y="1982598"/>
            <a:ext cx="1149618" cy="125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4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398DF-BBA6-C25B-B33C-0A88DF931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2A1E6C-A839-B6E6-7A7B-1F509119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mots qui ont bougé sont : les sciences et le robot.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25C414-0AE6-0FFC-3130-CDA5666D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11319" y="568229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7B7BBE-2E12-F79E-83BC-D32965EB4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533" y="4074830"/>
            <a:ext cx="1149618" cy="12576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FD8259-55F7-64B2-0182-D5D856E701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7672" y="4059196"/>
            <a:ext cx="1149618" cy="12576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FEC7F3-86FC-149B-20AC-AF03A29882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2318" y="1925829"/>
            <a:ext cx="1130833" cy="12371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7784417-0D6E-809F-72A0-2F82B685CF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964" y="2003150"/>
            <a:ext cx="1130833" cy="123713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5A3D93D-9F39-106D-ABEB-48B9C2E9BC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673" y="2003150"/>
            <a:ext cx="1130833" cy="123714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8AE3DA-EA8D-67FD-9A5D-CD1E79808C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179" y="4074829"/>
            <a:ext cx="1149618" cy="1257691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70008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nous allons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BC1625-5C1C-67BB-5369-DEB808AB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817119" y="1873547"/>
            <a:ext cx="750976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                               Une journée à l’école            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Hier, Salma a passé une belle journée à l’école. Le matin, elle a fait les maths. Elle a résolu plusieurs problèmes et elle a très bien réussi. Son maître l’a félicitée.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Pendant la récréation, Salma est sortie dans la cour avec ses copines. Elles ont beaucoup joué ensemble.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7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2FBE49-D686-82DC-F1AC-E3FB4354F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BA4488C-246D-2C83-60FF-FC8F0D9BE641}"/>
              </a:ext>
            </a:extLst>
          </p:cNvPr>
          <p:cNvSpPr txBox="1"/>
          <p:nvPr/>
        </p:nvSpPr>
        <p:spPr>
          <a:xfrm>
            <a:off x="817119" y="1873547"/>
            <a:ext cx="750976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                               Une journée à l’école            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Hier, Salma a passé une belle journée à l’école. Le matin, elle a fait les maths. Elle a résolu plusieurs problèmes et elle a très bien réussi. Son maître l’a félicitée.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Pendant la récréation, Salma est sortie dans la cour avec ses copines. Elles ont beaucoup joué ensemble.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527443-C63E-3B4C-7DFE-867E47B34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1481479" y="151054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Qu’a fait Salma pendant la récréation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D62174-2FD9-B042-0D34-5A08F09F8E8B}"/>
              </a:ext>
            </a:extLst>
          </p:cNvPr>
          <p:cNvSpPr txBox="1"/>
          <p:nvPr/>
        </p:nvSpPr>
        <p:spPr>
          <a:xfrm>
            <a:off x="817119" y="2114747"/>
            <a:ext cx="750976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                               Une journée à l’école            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Hier, Salma a passé une belle journée à l’école. Le matin, elle a fait les maths. Elle a résolu plusieurs problèmes et elle a très bien réussi. Son maître l’a félicitée.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Pendant la récréation, Salma est sortie dans la cour avec ses copines. Elles ont beaucoup joué ensemble.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Salma a joué avec ses copines dans la cour 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8F1DF865-9997-439F-53ED-9E18E40A22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6F37FC1-5F63-7CBD-0351-27B314D528C6}"/>
              </a:ext>
            </a:extLst>
          </p:cNvPr>
          <p:cNvSpPr txBox="1"/>
          <p:nvPr/>
        </p:nvSpPr>
        <p:spPr>
          <a:xfrm>
            <a:off x="1481479" y="151054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Qu’a fait Salma pendant la récréation ?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6BEC1F-86F6-945D-1167-1677E9FF356F}"/>
              </a:ext>
            </a:extLst>
          </p:cNvPr>
          <p:cNvSpPr txBox="1"/>
          <p:nvPr/>
        </p:nvSpPr>
        <p:spPr>
          <a:xfrm>
            <a:off x="817119" y="2114747"/>
            <a:ext cx="750976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                               Une journée à l’école            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Hier, Salma a passé une belle journée à l’école. Le matin, elle a fait les maths. Elle a résolu plusieurs problèmes et elle a très bien réussi. Son maître l’a félicitée. 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Pendant la récréation, </a:t>
            </a: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Salma est sortie dans la cour avec ses copines. Elles ont beaucoup joué ensemble</a:t>
            </a: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  <a:endParaRPr lang="fr-FR" sz="24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1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832C5-F3B7-C4A6-1ECA-7D97C47A5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A46909F-4A2D-691C-B84D-5C25C9933D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BBA1505D-5288-B0B7-9C34-00C9E35C56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52BAC717-38E6-23DF-7675-61DC493D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6150A5-68C2-696E-58E8-58A49D8F19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8955F61-0D73-5465-1A72-88A05FB8C739}"/>
              </a:ext>
            </a:extLst>
          </p:cNvPr>
          <p:cNvSpPr txBox="1"/>
          <p:nvPr/>
        </p:nvSpPr>
        <p:spPr>
          <a:xfrm>
            <a:off x="967323" y="2154498"/>
            <a:ext cx="684000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Plus tard, la maîtresse de français a lu un texte très intéressant. Les élèves ont suivi attentivement et ils ont trouvé l’histoire amusante. À la fin de la journée, Salma a colorié un joli dessin dans son cahier. Elle était contente de son travail en rentrant à la maison.</a:t>
            </a:r>
          </a:p>
        </p:txBody>
      </p:sp>
    </p:spTree>
    <p:extLst>
      <p:ext uri="{BB962C8B-B14F-4D97-AF65-F5344CB8AC3E}">
        <p14:creationId xmlns:p14="http://schemas.microsoft.com/office/powerpoint/2010/main" val="38241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F4664-3550-F6CB-6499-07EFDD0FB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BFDE7CF-D07E-B4FA-9564-F9D2552C04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8F80E1F-F985-A27E-1D1E-DFFD6CA1B8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2F3C9D3-C23D-E21E-B281-6C517913E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C59079-D52D-B7A9-95B3-288BEA5126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1CD80BB-C674-3552-F504-50850A1C65EE}"/>
              </a:ext>
            </a:extLst>
          </p:cNvPr>
          <p:cNvSpPr txBox="1"/>
          <p:nvPr/>
        </p:nvSpPr>
        <p:spPr>
          <a:xfrm>
            <a:off x="1005882" y="2044330"/>
            <a:ext cx="684000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Plus tard, la maîtresse de français a lu un texte très intéressant. Les élèves ont suivi attentivement et ils ont trouvé l’histoire amusante. À la fin de la journée, Salma a colorié un joli dessin dans son cahier. Elle était contente de son travail en rentrant à la maison.</a:t>
            </a:r>
          </a:p>
        </p:txBody>
      </p:sp>
    </p:spTree>
    <p:extLst>
      <p:ext uri="{BB962C8B-B14F-4D97-AF65-F5344CB8AC3E}">
        <p14:creationId xmlns:p14="http://schemas.microsoft.com/office/powerpoint/2010/main" val="34913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ADE1E-2801-D476-804C-D620671B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6D304E-B867-3088-B2C1-E08E92CE8C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FE9CF5F3-A402-A10C-0C36-08451EF07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7977364-1032-82B4-7746-0804AFA7AB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B5FBAF-7D01-400B-FA81-6A955CD41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B63751-B36B-04CE-B6BA-5E4E9968C50F}"/>
              </a:ext>
            </a:extLst>
          </p:cNvPr>
          <p:cNvSpPr txBox="1"/>
          <p:nvPr/>
        </p:nvSpPr>
        <p:spPr>
          <a:xfrm>
            <a:off x="1164907" y="2550329"/>
            <a:ext cx="684000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Plus tard, la maîtresse de français a lu un texte très intéressant. Les élèves ont suivi attentivement et ils ont trouvé l’histoire amusante. À la fin de la journée, Salma a colorié un joli dessin dans son cahier. Elle était contente de son travail en rentrant à la maison.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009EB5-AA53-F5F7-3E06-1B444CE1E903}"/>
              </a:ext>
            </a:extLst>
          </p:cNvPr>
          <p:cNvSpPr txBox="1"/>
          <p:nvPr/>
        </p:nvSpPr>
        <p:spPr>
          <a:xfrm>
            <a:off x="1097108" y="1899439"/>
            <a:ext cx="74348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Comment était Salma en rentrant à la maison ? </a:t>
            </a:r>
          </a:p>
        </p:txBody>
      </p:sp>
    </p:spTree>
    <p:extLst>
      <p:ext uri="{BB962C8B-B14F-4D97-AF65-F5344CB8AC3E}">
        <p14:creationId xmlns:p14="http://schemas.microsoft.com/office/powerpoint/2010/main" val="298138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7AB8D-0D6C-0AA9-E723-137328E24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28A58E89-493B-A9A4-0124-48F9DF66A8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658DBE4-FD77-01F8-1106-4506BB1BB17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1D2EBB12-CE79-FDD9-FF1F-43C4EF4F2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Elle était contente de son travail en rentrant à la maison.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851EE70-EFCA-7EEC-D5D8-E6DAF77247B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E3447BEE-A761-1CEB-AB88-EAFF34B33C6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32B9FFBD-00A4-BFAE-9AD9-EA7724B0A1E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7F2A91D-5B47-8449-88C4-066C656B7056}"/>
              </a:ext>
            </a:extLst>
          </p:cNvPr>
          <p:cNvSpPr txBox="1"/>
          <p:nvPr/>
        </p:nvSpPr>
        <p:spPr>
          <a:xfrm>
            <a:off x="1097108" y="1899439"/>
            <a:ext cx="74348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Comment était Salma en rentrant à la maison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25B9809-CE2B-8203-4CED-1DD8029E4F53}"/>
              </a:ext>
            </a:extLst>
          </p:cNvPr>
          <p:cNvSpPr txBox="1"/>
          <p:nvPr/>
        </p:nvSpPr>
        <p:spPr>
          <a:xfrm>
            <a:off x="1152000" y="2604167"/>
            <a:ext cx="684000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Plus tard, la maîtresse de français a lu un texte très intéressant. Les élèves ont suivi attentivement et ils ont trouvé l’histoire amusante. À la fin de la journée, Salma a colorié un joli dessin dans son cahier. </a:t>
            </a:r>
            <a:r>
              <a:rPr lang="fr-FR" sz="2400" dirty="0">
                <a:ln w="0"/>
                <a:solidFill>
                  <a:srgbClr val="C00000"/>
                </a:solidFill>
                <a:latin typeface="Dosis SemiBold" pitchFamily="2" charset="0"/>
              </a:rPr>
              <a:t>Elle était contente de son travail en rentrant à la maison.</a:t>
            </a:r>
          </a:p>
        </p:txBody>
      </p:sp>
    </p:spTree>
    <p:extLst>
      <p:ext uri="{BB962C8B-B14F-4D97-AF65-F5344CB8AC3E}">
        <p14:creationId xmlns:p14="http://schemas.microsoft.com/office/powerpoint/2010/main" val="64599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95085" y="2302524"/>
            <a:ext cx="3953830" cy="2911655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2D3860-4972-C57C-A15A-A8EFA9ED05E0}"/>
              </a:ext>
            </a:extLst>
          </p:cNvPr>
          <p:cNvSpPr/>
          <p:nvPr/>
        </p:nvSpPr>
        <p:spPr>
          <a:xfrm>
            <a:off x="820060" y="3093620"/>
            <a:ext cx="207180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928993" y="3174963"/>
            <a:ext cx="1828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de maths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53DF62-B3F8-C739-F3F9-4567E95505EC}"/>
              </a:ext>
            </a:extLst>
          </p:cNvPr>
          <p:cNvSpPr/>
          <p:nvPr/>
        </p:nvSpPr>
        <p:spPr>
          <a:xfrm>
            <a:off x="6866043" y="3120046"/>
            <a:ext cx="150652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77D849-EEDB-4411-E1A6-32216C3043D3}"/>
              </a:ext>
            </a:extLst>
          </p:cNvPr>
          <p:cNvSpPr/>
          <p:nvPr/>
        </p:nvSpPr>
        <p:spPr>
          <a:xfrm>
            <a:off x="4666973" y="3094978"/>
            <a:ext cx="208119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06F1D7-85B9-EB4C-A3D0-BBF866F96296}"/>
              </a:ext>
            </a:extLst>
          </p:cNvPr>
          <p:cNvSpPr txBox="1"/>
          <p:nvPr/>
        </p:nvSpPr>
        <p:spPr>
          <a:xfrm>
            <a:off x="4453016" y="3093620"/>
            <a:ext cx="217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un exercice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D12DDE5-DD3A-2B69-0C1D-CA845EC382B3}"/>
              </a:ext>
            </a:extLst>
          </p:cNvPr>
          <p:cNvSpPr txBox="1"/>
          <p:nvPr/>
        </p:nvSpPr>
        <p:spPr>
          <a:xfrm>
            <a:off x="6962127" y="3138010"/>
            <a:ext cx="1398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 fait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27ACB8C-4D98-6048-6F99-1A8D7A60A9EE}"/>
              </a:ext>
            </a:extLst>
          </p:cNvPr>
          <p:cNvSpPr/>
          <p:nvPr/>
        </p:nvSpPr>
        <p:spPr>
          <a:xfrm>
            <a:off x="3044629" y="3130573"/>
            <a:ext cx="122674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CF1BF94-0B32-317B-1E5D-256DDDFE2D64}"/>
              </a:ext>
            </a:extLst>
          </p:cNvPr>
          <p:cNvSpPr txBox="1"/>
          <p:nvPr/>
        </p:nvSpPr>
        <p:spPr>
          <a:xfrm>
            <a:off x="3292811" y="3150800"/>
            <a:ext cx="891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Sami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C3EF-34AA-E46F-25DA-301D48C3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F5EC8D6-2DFA-CFC1-721A-E8B20190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CCC845-12EA-8A84-8E2C-1346BE723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092E66-805D-7F2E-CA9C-BB6CF3FF5E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83293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B1FDB186-9218-E7F6-7AF1-05D428EC4A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13949" b="33895"/>
          <a:stretch>
            <a:fillRect/>
          </a:stretch>
        </p:blipFill>
        <p:spPr bwMode="auto">
          <a:xfrm>
            <a:off x="777791" y="2415329"/>
            <a:ext cx="7497110" cy="246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5DAF93-811C-F4F6-1B74-869BDE1912F5}"/>
              </a:ext>
            </a:extLst>
          </p:cNvPr>
          <p:cNvSpPr txBox="1"/>
          <p:nvPr/>
        </p:nvSpPr>
        <p:spPr>
          <a:xfrm>
            <a:off x="2051084" y="3451032"/>
            <a:ext cx="56812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32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 fait un exercice de maths.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CBC8-3932-12A6-95EC-9D22F5449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48CC9FB-3491-CCE7-A498-7E3A88AE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753B27-1299-14F8-CE68-88DC0D12DE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D92A746-6792-E47D-34E0-B2FE3FA9A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15D1DB7-7C02-0AF6-1C5A-78C8501549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B8D2D7B-D28F-EE29-7BDF-BC091EAF69C7}"/>
              </a:ext>
            </a:extLst>
          </p:cNvPr>
          <p:cNvSpPr/>
          <p:nvPr/>
        </p:nvSpPr>
        <p:spPr>
          <a:xfrm>
            <a:off x="4721157" y="3285433"/>
            <a:ext cx="97005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5989466-5705-6AC2-8330-2E7D0FDC60BD}"/>
              </a:ext>
            </a:extLst>
          </p:cNvPr>
          <p:cNvSpPr/>
          <p:nvPr/>
        </p:nvSpPr>
        <p:spPr>
          <a:xfrm>
            <a:off x="6191116" y="3285433"/>
            <a:ext cx="128731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2DBB75-EAD8-ECD7-46C2-5AE59D2F0428}"/>
              </a:ext>
            </a:extLst>
          </p:cNvPr>
          <p:cNvSpPr txBox="1"/>
          <p:nvPr/>
        </p:nvSpPr>
        <p:spPr>
          <a:xfrm>
            <a:off x="4214904" y="3343768"/>
            <a:ext cx="212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a</a:t>
            </a:r>
            <a:r>
              <a:rPr lang="fr-MA" sz="2800" b="1" kern="0" dirty="0">
                <a:solidFill>
                  <a:srgbClr val="106585"/>
                </a:solidFill>
                <a:latin typeface="Dosis SemiBold" pitchFamily="2" charset="0"/>
              </a:rPr>
              <a:t> fait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0DA747-5451-A0D9-CFC7-48B2C700B7B2}"/>
              </a:ext>
            </a:extLst>
          </p:cNvPr>
          <p:cNvSpPr txBox="1"/>
          <p:nvPr/>
        </p:nvSpPr>
        <p:spPr>
          <a:xfrm>
            <a:off x="6156354" y="3313323"/>
            <a:ext cx="1297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Amine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844A312-CF94-8023-1D29-4C7DFCF9BD05}"/>
              </a:ext>
            </a:extLst>
          </p:cNvPr>
          <p:cNvSpPr/>
          <p:nvPr/>
        </p:nvSpPr>
        <p:spPr>
          <a:xfrm>
            <a:off x="2051355" y="3313323"/>
            <a:ext cx="194226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D41DEA-1435-F5C7-6D0B-8FC1FF0E6221}"/>
              </a:ext>
            </a:extLst>
          </p:cNvPr>
          <p:cNvSpPr txBox="1"/>
          <p:nvPr/>
        </p:nvSpPr>
        <p:spPr>
          <a:xfrm>
            <a:off x="2040247" y="3290058"/>
            <a:ext cx="212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de l’histoire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04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EFEE3-51A0-34E5-E669-BB2F09CD7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5882328-030B-6CC3-E36C-27EF2C582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76C726-8B9E-57ED-A869-B03DD87BB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935214-9969-9462-9E8E-077810677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72818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C954B-1E59-958F-8537-02C3B721A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547CC2D0-5A98-AD7E-039E-EE24ED477C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13949" b="33895"/>
          <a:stretch>
            <a:fillRect/>
          </a:stretch>
        </p:blipFill>
        <p:spPr bwMode="auto">
          <a:xfrm>
            <a:off x="777791" y="2415329"/>
            <a:ext cx="7497110" cy="246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8893943-DCB7-C217-5DEE-BB727C16A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6565E07-9C2B-E69F-65B1-2B900AC5C5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4573C91-36CD-49D5-D7C7-A2B5D295D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BEA35D-58B9-B798-DA51-15B19FD49B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E8DAA6F-8312-4D5B-1765-FB8A1520444C}"/>
              </a:ext>
            </a:extLst>
          </p:cNvPr>
          <p:cNvSpPr txBox="1"/>
          <p:nvPr/>
        </p:nvSpPr>
        <p:spPr>
          <a:xfrm>
            <a:off x="2074959" y="3509431"/>
            <a:ext cx="62912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Amine a </a:t>
            </a:r>
            <a:r>
              <a:rPr lang="fr-FR" sz="2800" dirty="0">
                <a:ln w="0"/>
                <a:solidFill>
                  <a:srgbClr val="C00000"/>
                </a:solidFill>
                <a:latin typeface="Dosis SemiBold" pitchFamily="2" charset="0"/>
              </a:rPr>
              <a:t>fait de l’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histoire. 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64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16150-3699-43CB-788B-9258905E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D038457-6315-5762-E14C-86E2A267D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51" y="77779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sur vos cahiers une phrase correcte en utilisant ces mots. Attention, il faut ajouter d’autres mots pour obtenir une phrase correcte.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835A65B-2A0C-33CF-DE06-48632BA05A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2007AA7-809F-AF59-2575-7A385AB38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7E8922-BFD4-2D4D-BEDD-EEBE149A0D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3F79F54-765B-318F-F750-C3BACF0DE95E}"/>
              </a:ext>
            </a:extLst>
          </p:cNvPr>
          <p:cNvSpPr txBox="1"/>
          <p:nvPr/>
        </p:nvSpPr>
        <p:spPr>
          <a:xfrm>
            <a:off x="1447137" y="2898085"/>
            <a:ext cx="6726804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Karim           poésie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17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4058-3D21-C906-15D9-C176C8ED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363EC-B00F-B500-3453-E4BFDF60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24E245-D71C-9A77-19DC-0A5916AE8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31BFB-0C4E-C80D-FB1B-FE1D56CA75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79991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5A9AC-91B9-F210-BA34-83B14EBE4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E3D00744-4CC8-D8F3-1785-6C09AFE64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13949" b="33895"/>
          <a:stretch>
            <a:fillRect/>
          </a:stretch>
        </p:blipFill>
        <p:spPr bwMode="auto">
          <a:xfrm>
            <a:off x="777791" y="2415329"/>
            <a:ext cx="7983654" cy="246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C67D1B0-C21E-A939-B380-764DCDE0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Une phrase correcte est : Karim a fait de la poésie.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1AE2C2C-81CF-511A-0003-165869AA368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7772318-96A0-5CF5-3617-5A0DA86B6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28F70A-B937-04B3-E1F9-726CF0617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2D6D4D3-97B3-8B14-DBB5-8392D637329C}"/>
              </a:ext>
            </a:extLst>
          </p:cNvPr>
          <p:cNvSpPr txBox="1"/>
          <p:nvPr/>
        </p:nvSpPr>
        <p:spPr>
          <a:xfrm>
            <a:off x="1363445" y="3510247"/>
            <a:ext cx="74971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Karim a fait de la poésie.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6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764092" y="420948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8356-93DB-4E1D-3FD9-3832B645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466759B-C975-2BBA-0F93-44B82DF2F9E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3903D5-5D45-FE72-FC6F-5E16F2F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âge as-tu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005993E-C72F-21CD-952E-78971AB494E8}"/>
              </a:ext>
            </a:extLst>
          </p:cNvPr>
          <p:cNvSpPr txBox="1">
            <a:spLocks/>
          </p:cNvSpPr>
          <p:nvPr/>
        </p:nvSpPr>
        <p:spPr>
          <a:xfrm>
            <a:off x="1764092" y="420948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âge as-tu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B06290-2F2C-8AF5-00C5-AE104DDA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143840E-9C37-ECF2-5430-0889DE57368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67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2254D-D827-E26D-DB98-9079514AF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BC829F-2FC5-A3AD-9D49-8F1BD965E42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4BC3E5-3DE4-B856-30EC-49FF9604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habites-tu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1D30AB-B5F8-8235-31A8-E6D4FF3F3DEF}"/>
              </a:ext>
            </a:extLst>
          </p:cNvPr>
          <p:cNvSpPr txBox="1">
            <a:spLocks/>
          </p:cNvSpPr>
          <p:nvPr/>
        </p:nvSpPr>
        <p:spPr>
          <a:xfrm>
            <a:off x="1692000" y="4035193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habites-tu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AB7150-D167-66F6-CA70-B820DFECB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4D93DD8-1C95-B594-63B6-6E2FD73B407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1862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ABD63-A92E-42A7-1022-357851DCF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843927A-9802-DBE8-5638-68EFA2ACECFD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62F0DD-357B-F05E-7CB5-84AD0C715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328213-B74D-6F6E-9D29-D9FC2D213B1A}"/>
              </a:ext>
            </a:extLst>
          </p:cNvPr>
          <p:cNvSpPr txBox="1">
            <a:spLocks/>
          </p:cNvSpPr>
          <p:nvPr/>
        </p:nvSpPr>
        <p:spPr>
          <a:xfrm>
            <a:off x="1692000" y="4035193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290947-D255-8688-F504-EC327BFB6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7A6668F-8586-FC1A-1CFC-719997293A4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750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7727D-EFF9-9010-6212-F93328D14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CC668A-4800-7DF7-A09C-BFFE5EB07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aimes ton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B5680A-6DD0-DA26-2709-0A4C21271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784747" y="2236741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2F658E-CFA4-B552-EEDF-AFD14B21516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4CEF4A-1614-DB01-D608-D0C1766EBB99}"/>
              </a:ext>
            </a:extLst>
          </p:cNvPr>
          <p:cNvSpPr txBox="1"/>
          <p:nvPr/>
        </p:nvSpPr>
        <p:spPr>
          <a:xfrm>
            <a:off x="1897630" y="4539111"/>
            <a:ext cx="6136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aimes ton école ?</a:t>
            </a:r>
          </a:p>
        </p:txBody>
      </p:sp>
    </p:spTree>
    <p:extLst>
      <p:ext uri="{BB962C8B-B14F-4D97-AF65-F5344CB8AC3E}">
        <p14:creationId xmlns:p14="http://schemas.microsoft.com/office/powerpoint/2010/main" val="273698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A5A14-60C5-B72D-8DCD-81EAAF895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98F446-24EC-D05D-99F9-46411018C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après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873742-63B7-6170-60E3-5E85BF682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94282" y="1962715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2781E19-5682-F4FE-B934-8D1AC175AB3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7AE13A-9BDB-4F9C-C417-38D75E35B16A}"/>
              </a:ext>
            </a:extLst>
          </p:cNvPr>
          <p:cNvSpPr txBox="1"/>
          <p:nvPr/>
        </p:nvSpPr>
        <p:spPr>
          <a:xfrm>
            <a:off x="1282120" y="4109884"/>
            <a:ext cx="6337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après l’école ?</a:t>
            </a:r>
          </a:p>
        </p:txBody>
      </p:sp>
    </p:spTree>
    <p:extLst>
      <p:ext uri="{BB962C8B-B14F-4D97-AF65-F5344CB8AC3E}">
        <p14:creationId xmlns:p14="http://schemas.microsoft.com/office/powerpoint/2010/main" val="124622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687BA-40E0-A1B0-F83D-B6CC11039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ACCEE2-96AA-3522-D10A-1FE905DF4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le weekend dernier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D36257-56F4-72C5-6541-18E7313CC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94282" y="1962715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0B3B508-A2EA-ACEC-F93A-D26A90BBD4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C6837D-7D97-153F-8607-2CF2551F11EE}"/>
              </a:ext>
            </a:extLst>
          </p:cNvPr>
          <p:cNvSpPr txBox="1"/>
          <p:nvPr/>
        </p:nvSpPr>
        <p:spPr>
          <a:xfrm>
            <a:off x="1282120" y="4109884"/>
            <a:ext cx="6751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fait le weekend dernier ?</a:t>
            </a:r>
          </a:p>
        </p:txBody>
      </p:sp>
    </p:spTree>
    <p:extLst>
      <p:ext uri="{BB962C8B-B14F-4D97-AF65-F5344CB8AC3E}">
        <p14:creationId xmlns:p14="http://schemas.microsoft.com/office/powerpoint/2010/main" val="315028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BDC07-AAAC-2CC5-B429-21EC02C5F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57CDB8-E413-C834-8070-A2BE0C2FD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vu à la forêt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8270D3-7325-60D8-6121-13C78BAE6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94282" y="1962715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BCEEAD9-8C26-4281-B394-3A53031EDE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D2F563D-E0B8-31DC-C54F-BCBE795D1A02}"/>
              </a:ext>
            </a:extLst>
          </p:cNvPr>
          <p:cNvSpPr txBox="1"/>
          <p:nvPr/>
        </p:nvSpPr>
        <p:spPr>
          <a:xfrm>
            <a:off x="1282120" y="4109884"/>
            <a:ext cx="6751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vu à la forêt ?</a:t>
            </a:r>
          </a:p>
        </p:txBody>
      </p:sp>
    </p:spTree>
    <p:extLst>
      <p:ext uri="{BB962C8B-B14F-4D97-AF65-F5344CB8AC3E}">
        <p14:creationId xmlns:p14="http://schemas.microsoft.com/office/powerpoint/2010/main" val="4983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3562B-F40E-BCD3-61D5-EE0DABF5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1874B-2D7C-BD9C-26C3-7D0280EDD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à l’école aujourd’hui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627F06-9BD2-D89F-23FE-4E286562D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731115" y="2130066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1FE135B-FCF1-A81D-0BE6-BF12E7589A1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5BC675F-7C4C-E19F-F2D8-358817501931}"/>
              </a:ext>
            </a:extLst>
          </p:cNvPr>
          <p:cNvSpPr txBox="1"/>
          <p:nvPr/>
        </p:nvSpPr>
        <p:spPr>
          <a:xfrm>
            <a:off x="1928862" y="4367925"/>
            <a:ext cx="56788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</a:rPr>
              <a:t>Qu’est-ce que tu as fait à l’école aujourd’hui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20005E-BB44-D598-619A-64BC0D410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91" y="2326554"/>
            <a:ext cx="1130833" cy="123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3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88925-F0FE-BE0B-3DB2-24169515E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ADF8D5-3318-719C-BFD4-573B0419C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as fait en sciences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23DC3E-2B1E-BE38-7C70-140D520A9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937287" y="2517888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42531E6-3CC4-EF5B-8C6D-CDF9D7C1931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95FC0FE-AEFA-7793-500C-DAC80FD09F95}"/>
              </a:ext>
            </a:extLst>
          </p:cNvPr>
          <p:cNvSpPr txBox="1"/>
          <p:nvPr/>
        </p:nvSpPr>
        <p:spPr>
          <a:xfrm>
            <a:off x="1817792" y="4438722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</a:rPr>
              <a:t>Qu’est-ce que tu as fait en sciences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98D5D4-3739-9268-BB01-6E402DBD5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656" y="2664017"/>
            <a:ext cx="1176865" cy="128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robot qui pose des questions.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1DF4-6A85-EC2F-A525-5B6CEF78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A958E13-CAE0-4F7B-872F-518576168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9051"/>
            <a:ext cx="717679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nous allons découvrir une nouvelle histoire qui s’appelle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Le robot qui pose des questions ».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F29684-68FE-3A01-93E4-40DFE6E77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E2B266-7299-B1F5-7646-3AE0F74C3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591" y="1933882"/>
            <a:ext cx="3336817" cy="359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2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2B485-7C8D-FEBF-561B-929CBBBDD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017DAB81-C9E1-66FD-AA70-A73FB1FEC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découvrir le premier épisode de « Le robot qui pose des questions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vous êtes prêts ? Ecoutez bien.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40EBBE4-ACEE-A659-B848-A71DC0017B6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EDECC98-4865-483F-575A-7BED21A23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5926D7-4C55-D48C-FDA5-5527CEED68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66B79DB-5B3B-4300-984E-A12ED2FA1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566" y="2155735"/>
            <a:ext cx="6068272" cy="314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2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3-18 at 23.14.55">
            <a:hlinkClick r:id="" action="ppaction://media"/>
            <a:extLst>
              <a:ext uri="{FF2B5EF4-FFF2-40B4-BE49-F238E27FC236}">
                <a16:creationId xmlns:a16="http://schemas.microsoft.com/office/drawing/2014/main" id="{6C9A110B-512D-3F42-7B84-7A00A1171B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85596" y="2042819"/>
            <a:ext cx="6372808" cy="358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3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7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67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B570-D268-2A53-7D7A-8F2B2A8A7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AC7DD9B-929A-003E-C71F-FE345867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D54975B-F58E-3A26-A179-FA3223086E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C4525C-1117-2F30-BCC3-CA750D107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WhatsApp Video 2026-03-18 at 23.14.55">
            <a:hlinkClick r:id="" action="ppaction://media"/>
            <a:extLst>
              <a:ext uri="{FF2B5EF4-FFF2-40B4-BE49-F238E27FC236}">
                <a16:creationId xmlns:a16="http://schemas.microsoft.com/office/drawing/2014/main" id="{791A2FD4-34B0-D197-20EA-63CDC9A26C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85596" y="2042819"/>
            <a:ext cx="6372808" cy="358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7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67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57A15-5F6B-12F6-1793-C10CE06F1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75E9C5B-DBF5-AE50-00B0-CE33DD6A6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quoi la maitresse arrive-t-elle en classe lundi matin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3D71BF-732E-2FDC-BE29-A29B5BE85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5F70B7-F51C-B524-D0E2-6C1518105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884" y="2375154"/>
            <a:ext cx="2719434" cy="281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6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B945-41A0-DB3B-6B95-30C12AA1F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081E6DE-C5E7-7FB0-9B5A-91F783D3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arrive en classe avec un petit robot rond.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F9E25CE-FD6E-8310-C5F9-85CA0905DD35}"/>
              </a:ext>
            </a:extLst>
          </p:cNvPr>
          <p:cNvSpPr txBox="1">
            <a:spLocks/>
          </p:cNvSpPr>
          <p:nvPr/>
        </p:nvSpPr>
        <p:spPr>
          <a:xfrm>
            <a:off x="1320586" y="1624017"/>
            <a:ext cx="707977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arrive en classe avec un petit robot rond.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8D14759-840E-1AAC-1228-09CA238A9A4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D53B326-81F2-D32E-DC7B-F0DB048B1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36C614-2EBF-E40A-52A4-8D87E7170D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32C8EBC-9F70-EEEA-2BE2-FE81CC257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2198" y="2697962"/>
            <a:ext cx="2719434" cy="281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4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A1DFC-B4C6-19CD-5DF8-587807788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2A32810-AEC3-2584-D970-21563AF4F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s’appelle le robot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D3880D-2CBB-CD96-ABA8-ADB7653C7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2E8BB4-0C60-52CC-9E15-C68179572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884" y="2375154"/>
            <a:ext cx="2719434" cy="281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1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6AE4C-3ED4-E225-B8EA-D001845C7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435A69C-C2E2-1F95-B223-480C852B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s’appelle Timéo.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74B2E89-FCBA-31BE-3C43-545C079F3A39}"/>
              </a:ext>
            </a:extLst>
          </p:cNvPr>
          <p:cNvSpPr txBox="1"/>
          <p:nvPr/>
        </p:nvSpPr>
        <p:spPr>
          <a:xfrm>
            <a:off x="1243975" y="1824549"/>
            <a:ext cx="6664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Il s’appelle Timéo.</a:t>
            </a:r>
            <a:endParaRPr lang="fr-MA" sz="1400" dirty="0">
              <a:latin typeface="Dosis SemiBold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7C361AE-A962-7A65-E604-1E34815998E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6DF53BB-CE37-CB73-1EC3-DEF8B9C94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3CFA5D-7A21-EA60-154D-DACA2CD49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2BCA484-36D1-CC1E-969D-2A3672733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2283" y="2692395"/>
            <a:ext cx="2719434" cy="281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3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5ABD9-6ECC-E0FA-1594-DE6037379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21A1014-6A14-C366-6CD1-3D1DE533F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va faire Timéo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38E5F3-77C9-6422-5DFB-95809D8B3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325FD0-BCB1-A969-7F60-61FE9339E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797" y="2202073"/>
            <a:ext cx="2362405" cy="24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D1CB7-3272-B5DB-B5D6-B6BDB0610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61AF5FB-F9A3-AC9F-C824-948729A7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23166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va aider les élèves à apprendre les langues, les sciences et toutes les autres matières.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0F7AA3E-F2E6-E110-AF16-04A0BF10C551}"/>
              </a:ext>
            </a:extLst>
          </p:cNvPr>
          <p:cNvSpPr txBox="1">
            <a:spLocks/>
          </p:cNvSpPr>
          <p:nvPr/>
        </p:nvSpPr>
        <p:spPr>
          <a:xfrm>
            <a:off x="571902" y="1896596"/>
            <a:ext cx="80078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va aider les élèves à apprendre les langues, les sciences et toutes les autres matières.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3E8D912-5A37-C5AF-CB4D-2A6253E71D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FAC3D30-2B53-9DB3-69D4-94C8749FE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53CAAB-8AFB-D909-0E72-833A68AF2A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47DAEEA-2A89-66CD-51EF-A5F64EB83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797" y="3124658"/>
            <a:ext cx="2362405" cy="24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5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2D9AA-7E5C-ED83-E5CD-3A4139882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EC01871-FAA9-15F5-7377-856DB620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les élèves sont curieux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A3D2AA-2087-6864-D19D-4E09E8DD3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9A585F-983B-5EA1-ACA4-263205BE9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093" y="2550726"/>
            <a:ext cx="2385267" cy="24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4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élèves sont curieux parce que le robot s’allume et parle doucement.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1111002" y="1783947"/>
            <a:ext cx="692199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élèves sont curieux parce que le robot s’allume et parle doucement.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D571E43D-808D-B481-26BB-9349F4F5B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9366" y="3116881"/>
            <a:ext cx="2385267" cy="24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8F456-CE2A-A807-B74F-7A189DA02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F35E00E-F27B-B95F-A173-F24CA6E58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le robot à Hamza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532831-4E61-2396-C344-EA7D6B67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231269-6C52-887E-7842-2ED0C9799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935" y="2202073"/>
            <a:ext cx="2408129" cy="24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1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3BF40-4736-E18F-DA35-03C1A9AE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688EB2-CB5F-25F2-1BD7-7F7853AE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dit à Hamza : « Qu’est-ce que tu as fait hier à l’école ? »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6A9DEE3-9979-6109-FB91-45E5FCBE1876}"/>
              </a:ext>
            </a:extLst>
          </p:cNvPr>
          <p:cNvSpPr txBox="1">
            <a:spLocks/>
          </p:cNvSpPr>
          <p:nvPr/>
        </p:nvSpPr>
        <p:spPr>
          <a:xfrm>
            <a:off x="584558" y="1968831"/>
            <a:ext cx="819522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dit à Hamza : « Qu’est-ce que tu as fait hier à l’école ? »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12D6DC-0700-0BF5-F10A-759179C89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F3D752-0AE4-FEA3-1476-49360D23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C554E7-946B-2E0B-97CE-87F490B9E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DC9D0E2-522D-7C3F-7297-67EF27A698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8104" y="3291161"/>
            <a:ext cx="2408129" cy="24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F308F-8F6C-99D0-8BF5-10593AA20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695E463-0A71-F310-16E0-33EA1A6D1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Hamza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56189A-D3E4-95D5-C733-B998B1213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9BF4A0-B694-EDED-5B21-965DBDC25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366" y="2202073"/>
            <a:ext cx="2385267" cy="24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1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4EF15-C1BD-4056-F79D-D22DBF941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5A799D1-7B2F-5DB9-55A6-8BF9A661D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Hier, j’ai fait un exercice de calcul mental, une expérience de sciences, de l’arabe et du français aussi. »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B1C953C-18C2-587B-243A-250EC7B0C97F}"/>
              </a:ext>
            </a:extLst>
          </p:cNvPr>
          <p:cNvSpPr txBox="1">
            <a:spLocks/>
          </p:cNvSpPr>
          <p:nvPr/>
        </p:nvSpPr>
        <p:spPr>
          <a:xfrm>
            <a:off x="855583" y="1866462"/>
            <a:ext cx="743283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« Hier, j’ai fait un exercice de calcul mental, une expérience  de sciences, de l’arabe et du français aussi. »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E2D6F1E-572A-33DF-0A29-66AA8107E9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B68A5BF-CAB1-5B6B-0BE9-E92D9AD21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87196D-0156-1C24-DD11-DD064804E5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C56F579-BF2F-4B9C-7E8A-D11AD02DB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2456" y="3127861"/>
            <a:ext cx="2385267" cy="24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7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4AC8-04C9-6975-4219-D59C36A35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D44A036-D79C-7A8D-4493-179ACDC3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le robot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1E8162-6B09-AFFD-C0A4-43A3B1FA5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EFDBF7-F6A1-86A2-7563-3BA22BA51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884" y="2186832"/>
            <a:ext cx="2446232" cy="24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B730B-F019-EDD0-9194-6B41CE705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AF822FD-C41D-EFF9-5618-A414ABF9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robot répond : « réponse juste. »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AD5FE1C-3BC8-E0F4-31FA-B69E688AE5B4}"/>
              </a:ext>
            </a:extLst>
          </p:cNvPr>
          <p:cNvSpPr txBox="1">
            <a:spLocks/>
          </p:cNvSpPr>
          <p:nvPr/>
        </p:nvSpPr>
        <p:spPr>
          <a:xfrm>
            <a:off x="1152000" y="1594342"/>
            <a:ext cx="6840000" cy="10683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robot répond : « réponse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just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e.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805030-07A6-9853-6F6A-E4CDC0D37D2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218608D-0EB9-B6CB-ECF4-2E4375A8A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01A8E1-52B3-64AB-7768-05F667B82D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E46CF97-9CDA-35DC-5966-E0DB64DE7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586" y="2662693"/>
            <a:ext cx="2446232" cy="24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5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A3EBF-1581-92DC-5F20-DA5B7D1F6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6C33FE8-CD8D-63FC-F96E-55D207E9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la classe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2489803-3204-DCBE-423D-CFD2E9E1E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8E8CDD-283C-F0EF-88B0-8AD0FB945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586" y="2662693"/>
            <a:ext cx="2446232" cy="24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3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380EA-0F98-3539-415F-40D64E386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13C9E8D-13A4-6FF4-4890-25A5F9EC4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568681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Toute la classe applaudit.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DF1D5686-2270-1947-D3C7-0C524D78F683}"/>
              </a:ext>
            </a:extLst>
          </p:cNvPr>
          <p:cNvSpPr txBox="1">
            <a:spLocks/>
          </p:cNvSpPr>
          <p:nvPr/>
        </p:nvSpPr>
        <p:spPr>
          <a:xfrm>
            <a:off x="1510715" y="1624017"/>
            <a:ext cx="675069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fr-FR" sz="2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Toute la classe applaudit.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CBF831-01C4-9263-7CCC-4D8574D575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BA67CF2-22B6-200B-A940-90CF259D2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31ADC5-74E4-E16C-0207-624C87BDD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50D6CE9-48F8-15CA-066B-C9B2DD37F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173" y="2753139"/>
            <a:ext cx="2446232" cy="24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5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42624-2939-0864-4234-B4BAF3C5A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AABBCC-2196-EDAD-9994-ECDC4EC01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Timéo aux élèves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C90AAF-4D81-2147-0758-C1C76A062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50BB40-2A95-4348-F6D5-41443EF31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935" y="2190642"/>
            <a:ext cx="2408129" cy="24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2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D0AFE-ABC9-345E-3D39-6FDE6EDAA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D95F2CD-70FD-1828-FE6D-9CDA3ABB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dit aux élèves : «  j’ai besoin de votre aide pour une mission.»    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B717A27-D687-0D73-8238-AC5C9C769C64}"/>
              </a:ext>
            </a:extLst>
          </p:cNvPr>
          <p:cNvSpPr txBox="1">
            <a:spLocks/>
          </p:cNvSpPr>
          <p:nvPr/>
        </p:nvSpPr>
        <p:spPr>
          <a:xfrm>
            <a:off x="834901" y="1869542"/>
            <a:ext cx="782845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 Il dit aux élèves : « j’ai besoin de votre aide pour une mission.»    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8656AB-07CE-03CB-D321-852881ABE52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DEAD68D-2775-0C4A-9CC4-8C2BD9304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60F631-5B38-358B-9C5C-6647701410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7A45739-4CAE-71CD-015C-8ABB0889F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3331" y="2909099"/>
            <a:ext cx="2408129" cy="24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8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2BB62-9EC5-8054-A3B7-199139DB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D096BC9-BA54-BE45-7445-5A082EBC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les élèves se regardent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973F60-EC11-C519-CEFD-96A479D95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2FCEEB-04FB-1383-F21F-E767050DC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45" y="2675834"/>
            <a:ext cx="2408129" cy="24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1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6C8F-FA16-F13A-C267-D8C9B8BA8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680655B-D1B2-59F3-ED91-AEAFEEDED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se regardent parce qu’ils ne savent pas la mission du robot.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BD8868C-EAEF-5DEA-4D47-7A96263EDC13}"/>
              </a:ext>
            </a:extLst>
          </p:cNvPr>
          <p:cNvSpPr txBox="1">
            <a:spLocks/>
          </p:cNvSpPr>
          <p:nvPr/>
        </p:nvSpPr>
        <p:spPr>
          <a:xfrm>
            <a:off x="571902" y="1681768"/>
            <a:ext cx="814627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se regardent p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arce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qu’ils ne savent pas la mission du robot.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F232701-B145-A7DB-F869-09E5076B3B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180F389-A536-8D33-0140-A3D774C66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0FE855-DB00-94C3-D18C-6E347C44A4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275B0F2-DADA-CF47-3158-1C0BB44C4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3331" y="2909099"/>
            <a:ext cx="2408129" cy="24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8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8EE80B-3185-40C5-3BC2-513031AE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Cet épisode est terminé. À la semaine prochaine avec un nouvel épisode.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868D5E5-442F-B08A-F948-D67140735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015" y="2201292"/>
            <a:ext cx="6117970" cy="316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 écrivez trois phrases que vous avez entendues dans le premier épisode de l’histoire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robot qui pose des questions 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358F678-F9FC-7015-79A7-50DDA8C057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344"/>
          <a:stretch>
            <a:fillRect/>
          </a:stretch>
        </p:blipFill>
        <p:spPr>
          <a:xfrm>
            <a:off x="3255360" y="1793106"/>
            <a:ext cx="2633280" cy="32717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50DC3-6A43-61E4-239F-B6689C3A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séance d’aujourd’hui est terminée. </a:t>
            </a:r>
            <a:r>
              <a:rPr lang="fr-FR"/>
              <a:t>À bientôt</a:t>
            </a:r>
            <a:r>
              <a:rPr lang="fr-FR" dirty="0"/>
              <a:t>.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FDEDF06-1915-A5DC-E382-AC498EB5C4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B976E4A1-70D0-1D66-8EF1-86FC7EFECCC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pic>
        <p:nvPicPr>
          <p:cNvPr id="2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2234FE-D9FA-4113-3F68-1BBF91EF0B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8581</TotalTime>
  <Words>1915</Words>
  <Application>Microsoft Office PowerPoint</Application>
  <PresentationFormat>Affichage à l'écran (4:3)</PresentationFormat>
  <Paragraphs>211</Paragraphs>
  <Slides>75</Slides>
  <Notes>5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75</vt:i4>
      </vt:variant>
    </vt:vector>
  </HeadingPairs>
  <TitlesOfParts>
    <vt:vector size="97" baseType="lpstr">
      <vt:lpstr>Calibri</vt:lpstr>
      <vt:lpstr>Arial</vt:lpstr>
      <vt:lpstr>Dosis ExtraBold</vt:lpstr>
      <vt:lpstr>Dosis Medium</vt:lpstr>
      <vt:lpstr>Aptos Display</vt:lpstr>
      <vt:lpstr>Dosis</vt:lpstr>
      <vt:lpstr>Mistral</vt:lpstr>
      <vt:lpstr>Aptos</vt:lpstr>
      <vt:lpstr>Dosis SemiBold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3_Conception personnalisée</vt:lpstr>
      <vt:lpstr>1_Env-Enseignant</vt:lpstr>
      <vt:lpstr>Présentation PowerPoint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la leçon de la semaine passée. Soyez attentifs.</vt:lpstr>
      <vt:lpstr>Répétons ensemble : La course – L’exercice – Une expérience  – les matières – La poésie  - L’amazigh. </vt:lpstr>
      <vt:lpstr>Présentation PowerPoint</vt:lpstr>
      <vt:lpstr>Maintenant, nous allons jouer au jeu des mots invisibles. </vt:lpstr>
      <vt:lpstr>Observez bien les images. Je vais masquer deux images. Qui veut expliquer la consigne en arabe ? </vt:lpstr>
      <vt:lpstr>Quelles sont les images qui manquent ?</vt:lpstr>
      <vt:lpstr>Les deux images qui manquent sont : La course et la poésie.</vt:lpstr>
      <vt:lpstr>Maintenant, nous allons jouer au jeu des mots qui bougent. </vt:lpstr>
      <vt:lpstr>Observez bien. Je vais faire bouger 2 mots. </vt:lpstr>
      <vt:lpstr> Quels sont les 2 mots qui ont bougé ? </vt:lpstr>
      <vt:lpstr>Les deux mots qui ont bougé sont : les sciences et le robot.</vt:lpstr>
      <vt:lpstr>Maintenant nous allons faire de la lecture. Qui veut lire ce paragraphe ? </vt:lpstr>
      <vt:lpstr>Qui veut expliquer ce paragraphe dans sa langue ? </vt:lpstr>
      <vt:lpstr>Qui veut lire la question et y répondre ? </vt:lpstr>
      <vt:lpstr>La réponse est : Salma a joué avec ses copines dans la cour .</vt:lpstr>
      <vt:lpstr>Qui veut lire ce paragraphe ? </vt:lpstr>
      <vt:lpstr>Qui veut expliquer ce paragraphe dans sa langue ? </vt:lpstr>
      <vt:lpstr>Qui veut lire la question et y répondre ? </vt:lpstr>
      <vt:lpstr>La réponse est : Elle était contente de son travail en rentrant à la maison.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Écrivez sur vos cahiers une phrase correcte en utilisant ces mots. Attention, il faut ajouter d’autres mots pour obtenir une phrase correcte. </vt:lpstr>
      <vt:lpstr>Qui veut lire sa phrase ?</vt:lpstr>
      <vt:lpstr>Corrigez. Une phrase correcte est : Karim a fait de la poésie. Je n’oublie pas la majuscule au début de la phrase et le point à la fin.  </vt:lpstr>
      <vt:lpstr>Maintenant, c’est l’activité des questions en rafale. Je vais désigner des élèves au hasard pour répondre. Tenez-vous prêts. </vt:lpstr>
      <vt:lpstr>Comment tu t’appelles ?</vt:lpstr>
      <vt:lpstr>Quel âge as-tu ?</vt:lpstr>
      <vt:lpstr>Où habites-tu ?</vt:lpstr>
      <vt:lpstr>Tu es en quelle classe  ?</vt:lpstr>
      <vt:lpstr>Est-ce que tu aimes ton école ?</vt:lpstr>
      <vt:lpstr>Qu’est-ce que tu aimes faire après l’école ?</vt:lpstr>
      <vt:lpstr>Qu’est-ce que tu as fait le weekend dernier ?</vt:lpstr>
      <vt:lpstr>Qu’est-ce que tu as vu à la forêt ?</vt:lpstr>
      <vt:lpstr>Qu’est-ce que tu as fait à l’école aujourd’hui ? </vt:lpstr>
      <vt:lpstr>Qu’est-ce que tu as fait en sciences ?</vt:lpstr>
      <vt:lpstr>Plan de la séance 6</vt:lpstr>
      <vt:lpstr>Aujourd’hui, nous allons découvrir une nouvelle histoire qui s’appelle :  « Le robot qui pose des questions ». </vt:lpstr>
      <vt:lpstr>Nous allons découvrir le premier épisode de « Le robot qui pose des questions ».  Est-ce que vous êtes prêts ? Ecoutez bien. </vt:lpstr>
      <vt:lpstr>Lecture de la vidéo.</vt:lpstr>
      <vt:lpstr>Nous allons écouter l’histoire une deuxième fois. Soyez attentifs.</vt:lpstr>
      <vt:lpstr>Lecture de la vidéo.</vt:lpstr>
      <vt:lpstr>Avec quoi la maitresse arrive-t-elle en classe lundi matin ? Qui veut répondre ?  </vt:lpstr>
      <vt:lpstr>Elle arrive en classe avec un petit robot rond.</vt:lpstr>
      <vt:lpstr>Comment s’appelle le robot ? Qui veut répondre ?  </vt:lpstr>
      <vt:lpstr>Il s’appelle Timéo.</vt:lpstr>
      <vt:lpstr>Que va faire Timéo ? Qui veut répondre ?  </vt:lpstr>
      <vt:lpstr>Il va aider les élèves à apprendre les langues, les sciences et toutes les autres matières.</vt:lpstr>
      <vt:lpstr>Pourquoi les élèves sont curieux ? Qui veut répondre ?  </vt:lpstr>
      <vt:lpstr>Les élèves sont curieux parce que le robot s’allume et parle doucement.</vt:lpstr>
      <vt:lpstr>Que dit le robot à Hamza ? Qui veut répondre ?  </vt:lpstr>
      <vt:lpstr>Il dit à Hamza : « Qu’est-ce que tu as fait hier à l’école ? »</vt:lpstr>
      <vt:lpstr>Que répond Hamza ? Qui veut répondre ?  </vt:lpstr>
      <vt:lpstr>« Hier, j’ai fait un exercice de calcul mental, une expérience de sciences, de l’arabe et du français aussi. »</vt:lpstr>
      <vt:lpstr>Que répond le robot ? Qui veut répondre ?  </vt:lpstr>
      <vt:lpstr>Le robot répond : « réponse juste. »</vt:lpstr>
      <vt:lpstr>Que fait la classe ? Qui veut répondre ?  </vt:lpstr>
      <vt:lpstr>Toute la classe applaudit.</vt:lpstr>
      <vt:lpstr>Que dit Timéo aux élèves ? Qui veut répondre ?  </vt:lpstr>
      <vt:lpstr>Il dit aux élèves : «  j’ai besoin de votre aide pour une mission.»    </vt:lpstr>
      <vt:lpstr>Pourquoi les élèves se regardent ? Qui veut répondre ?  </vt:lpstr>
      <vt:lpstr>Ils se regardent parce qu’ils ne savent pas la mission du robot.</vt:lpstr>
      <vt:lpstr>Cet épisode est terminé. À la semaine prochaine avec un nouvel épisode.</vt:lpstr>
      <vt:lpstr>À la maison,  écrivez trois phrases que vous avez entendues dans le premier épisode de l’histoire « Le robot qui pose des questions ».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41</cp:revision>
  <cp:lastPrinted>2025-08-13T10:11:39Z</cp:lastPrinted>
  <dcterms:created xsi:type="dcterms:W3CDTF">2025-08-01T12:31:49Z</dcterms:created>
  <dcterms:modified xsi:type="dcterms:W3CDTF">2026-03-20T00:47:28Z</dcterms:modified>
</cp:coreProperties>
</file>