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5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6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9" r:id="rId15"/>
    <p:sldMasterId id="2147483859" r:id="rId16"/>
    <p:sldMasterId id="2147483869" r:id="rId17"/>
    <p:sldMasterId id="2147483879" r:id="rId18"/>
  </p:sldMasterIdLst>
  <p:notesMasterIdLst>
    <p:notesMasterId r:id="rId63"/>
  </p:notesMasterIdLst>
  <p:handoutMasterIdLst>
    <p:handoutMasterId r:id="rId64"/>
  </p:handoutMasterIdLst>
  <p:sldIdLst>
    <p:sldId id="258" r:id="rId19"/>
    <p:sldId id="1103" r:id="rId20"/>
    <p:sldId id="951" r:id="rId21"/>
    <p:sldId id="1101" r:id="rId22"/>
    <p:sldId id="984" r:id="rId23"/>
    <p:sldId id="799" r:id="rId24"/>
    <p:sldId id="779" r:id="rId25"/>
    <p:sldId id="780" r:id="rId26"/>
    <p:sldId id="784" r:id="rId27"/>
    <p:sldId id="1104" r:id="rId28"/>
    <p:sldId id="1107" r:id="rId29"/>
    <p:sldId id="1049" r:id="rId30"/>
    <p:sldId id="1032" r:id="rId31"/>
    <p:sldId id="1033" r:id="rId32"/>
    <p:sldId id="800" r:id="rId33"/>
    <p:sldId id="902" r:id="rId34"/>
    <p:sldId id="867" r:id="rId35"/>
    <p:sldId id="1102" r:id="rId36"/>
    <p:sldId id="1064" r:id="rId37"/>
    <p:sldId id="1065" r:id="rId38"/>
    <p:sldId id="1068" r:id="rId39"/>
    <p:sldId id="1066" r:id="rId40"/>
    <p:sldId id="1067" r:id="rId41"/>
    <p:sldId id="1069" r:id="rId42"/>
    <p:sldId id="1070" r:id="rId43"/>
    <p:sldId id="1071" r:id="rId44"/>
    <p:sldId id="1072" r:id="rId45"/>
    <p:sldId id="1073" r:id="rId46"/>
    <p:sldId id="1074" r:id="rId47"/>
    <p:sldId id="1039" r:id="rId48"/>
    <p:sldId id="805" r:id="rId49"/>
    <p:sldId id="1076" r:id="rId50"/>
    <p:sldId id="1084" r:id="rId51"/>
    <p:sldId id="1086" r:id="rId52"/>
    <p:sldId id="1106" r:id="rId53"/>
    <p:sldId id="1087" r:id="rId54"/>
    <p:sldId id="1091" r:id="rId55"/>
    <p:sldId id="1094" r:id="rId56"/>
    <p:sldId id="1095" r:id="rId57"/>
    <p:sldId id="895" r:id="rId58"/>
    <p:sldId id="1013" r:id="rId59"/>
    <p:sldId id="1014" r:id="rId60"/>
    <p:sldId id="983" r:id="rId61"/>
    <p:sldId id="1105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4B5377"/>
    <a:srgbClr val="565F88"/>
    <a:srgbClr val="00ACA4"/>
    <a:srgbClr val="F26553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font" Target="fonts/font2.fntdata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font" Target="fonts/font3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E69A76-CC9A-4CAB-0DD3-EAB2DD093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4C9BAF-6A10-052C-63BB-C65208200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A5921-9957-4897-9968-90007B6EA16F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7085AA-038F-4B5C-0A1D-D5E15752A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219909-8CF1-5877-4D0E-CD409DEB4F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24A-AD15-4737-9983-ED686C9FBEA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0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0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42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7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8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75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832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50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58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3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0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7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80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7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2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2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08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47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42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07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8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33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8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330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47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74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74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1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9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7862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4427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66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90923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1679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416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94179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5857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96549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3635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76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9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10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5708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95895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9184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648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7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8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7.xml"/><Relationship Id="rId5" Type="http://schemas.openxmlformats.org/officeDocument/2006/relationships/image" Target="../media/image360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2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customXml" Target="../ink/ink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36.xm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5.xml"/><Relationship Id="rId5" Type="http://schemas.openxmlformats.org/officeDocument/2006/relationships/image" Target="../media/image360.png"/><Relationship Id="rId4" Type="http://schemas.openxmlformats.org/officeDocument/2006/relationships/customXml" Target="../ink/ink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40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9.xml"/><Relationship Id="rId5" Type="http://schemas.openxmlformats.org/officeDocument/2006/relationships/image" Target="../media/image360.png"/><Relationship Id="rId4" Type="http://schemas.openxmlformats.org/officeDocument/2006/relationships/customXml" Target="../ink/ink3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230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93.xml"/><Relationship Id="rId6" Type="http://schemas.openxmlformats.org/officeDocument/2006/relationships/customXml" Target="../ink/ink42.xml"/><Relationship Id="rId5" Type="http://schemas.openxmlformats.org/officeDocument/2006/relationships/image" Target="../media/image22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4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6.xml"/><Relationship Id="rId11" Type="http://schemas.openxmlformats.org/officeDocument/2006/relationships/image" Target="../media/image38.png"/><Relationship Id="rId5" Type="http://schemas.openxmlformats.org/officeDocument/2006/relationships/image" Target="../media/image47.png"/><Relationship Id="rId10" Type="http://schemas.openxmlformats.org/officeDocument/2006/relationships/image" Target="../media/image37.png"/><Relationship Id="rId4" Type="http://schemas.openxmlformats.org/officeDocument/2006/relationships/customXml" Target="../ink/ink45.xml"/><Relationship Id="rId9" Type="http://schemas.openxmlformats.org/officeDocument/2006/relationships/image" Target="../media/image31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8.xml"/><Relationship Id="rId11" Type="http://schemas.openxmlformats.org/officeDocument/2006/relationships/image" Target="../media/image38.png"/><Relationship Id="rId5" Type="http://schemas.openxmlformats.org/officeDocument/2006/relationships/image" Target="../media/image39.png"/><Relationship Id="rId10" Type="http://schemas.openxmlformats.org/officeDocument/2006/relationships/image" Target="../media/image37.png"/><Relationship Id="rId4" Type="http://schemas.openxmlformats.org/officeDocument/2006/relationships/customXml" Target="../ink/ink47.xml"/><Relationship Id="rId9" Type="http://schemas.openxmlformats.org/officeDocument/2006/relationships/image" Target="../media/image3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JP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7.png"/><Relationship Id="rId5" Type="http://schemas.openxmlformats.org/officeDocument/2006/relationships/image" Target="../media/image391.png"/><Relationship Id="rId4" Type="http://schemas.openxmlformats.org/officeDocument/2006/relationships/customXml" Target="../ink/ink5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7" Type="http://schemas.openxmlformats.org/officeDocument/2006/relationships/image" Target="../media/image17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91.png"/><Relationship Id="rId5" Type="http://schemas.openxmlformats.org/officeDocument/2006/relationships/customXml" Target="../ink/ink56.xml"/><Relationship Id="rId4" Type="http://schemas.openxmlformats.org/officeDocument/2006/relationships/image" Target="../media/image3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1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51.png"/><Relationship Id="rId4" Type="http://schemas.openxmlformats.org/officeDocument/2006/relationships/customXml" Target="../ink/ink5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70.png"/><Relationship Id="rId4" Type="http://schemas.openxmlformats.org/officeDocument/2006/relationships/customXml" Target="../ink/ink6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15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70.png"/><Relationship Id="rId5" Type="http://schemas.openxmlformats.org/officeDocument/2006/relationships/customXml" Target="../ink/ink6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BBA913-7446-9708-ECC8-A9310EC0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8792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D06439-7F08-EBAD-B7B5-67E0182C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8" y="2911151"/>
            <a:ext cx="1642431" cy="2519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2B03AD-4A18-23D4-6EC2-7C772C0B2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23" y="2947696"/>
            <a:ext cx="1642431" cy="2519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EB0D84-A183-0922-108B-60EE4909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24" y="2947696"/>
            <a:ext cx="1642431" cy="251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CDF40C-2AAE-897D-8BEC-710ECBC74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54" y="2947696"/>
            <a:ext cx="1642431" cy="2519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AAC7C-46ED-5194-D98D-08427ACAD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93" y="2947696"/>
            <a:ext cx="1642431" cy="25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40" y="3429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73BA22-D869-734A-7B4D-1403F501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7320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1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1801093" y="2591641"/>
            <a:ext cx="576770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ce qu’on a fait en classe.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23D451-1907-A573-C8FB-AD8AFFFD8EC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D5DDEE-348F-CD58-BBF8-05D44BD5AB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F10EC1-68BA-4D60-5D3C-5D10D3839EE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2A1C11-7711-631D-3DAF-3EDC7D35CF6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ED3811F-732C-FA60-DCB3-8990F9D83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4648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qu’on a fait en classe.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54086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4_SEM1_S5 (oral) ">
            <a:hlinkClick r:id="" action="ppaction://media"/>
            <a:extLst>
              <a:ext uri="{FF2B5EF4-FFF2-40B4-BE49-F238E27FC236}">
                <a16:creationId xmlns:a16="http://schemas.microsoft.com/office/drawing/2014/main" id="{9D7336DE-1330-EBB9-EABD-BD85E7D0AF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2443" y="1883702"/>
            <a:ext cx="6736702" cy="37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86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357" y="756000"/>
            <a:ext cx="7172077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prendre la parole pour parler de ce que vous avez fait en classe. Vous allez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1A4C36-8FE3-7329-81DF-4298F7530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E18B7E-BB97-5F19-A315-C336C51B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25BF84A-7406-54FF-1FD5-071106A2F046}"/>
              </a:ext>
            </a:extLst>
          </p:cNvPr>
          <p:cNvGrpSpPr/>
          <p:nvPr/>
        </p:nvGrpSpPr>
        <p:grpSpPr>
          <a:xfrm>
            <a:off x="658290" y="2345121"/>
            <a:ext cx="7329350" cy="3872320"/>
            <a:chOff x="658290" y="2345121"/>
            <a:chExt cx="7329350" cy="387232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3188AD-0EBA-DDF7-DED8-90307C5C7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0013" y="3688783"/>
              <a:ext cx="1438457" cy="215768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88A661F-BC4E-550D-B025-88F4970AB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8290" y="2904549"/>
              <a:ext cx="938876" cy="104890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71B75C0-29D0-B929-38AC-E60DDB0979C2}"/>
                </a:ext>
              </a:extLst>
            </p:cNvPr>
            <p:cNvSpPr txBox="1"/>
            <p:nvPr/>
          </p:nvSpPr>
          <p:spPr>
            <a:xfrm>
              <a:off x="1541723" y="2345121"/>
              <a:ext cx="60605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de ce que tu as fait le weekend dernier et de ce que tu as fait en classe.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BC0E336-7B69-2025-0D72-352610801C59}"/>
                </a:ext>
              </a:extLst>
            </p:cNvPr>
            <p:cNvSpPr/>
            <p:nvPr/>
          </p:nvSpPr>
          <p:spPr>
            <a:xfrm>
              <a:off x="2790755" y="3306234"/>
              <a:ext cx="5196885" cy="2911207"/>
            </a:xfrm>
            <a:prstGeom prst="roundRect">
              <a:avLst>
                <a:gd name="adj" fmla="val 8792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2CB1759-B083-B9AF-3894-A4707E53D70A}"/>
                </a:ext>
              </a:extLst>
            </p:cNvPr>
            <p:cNvSpPr txBox="1"/>
            <p:nvPr/>
          </p:nvSpPr>
          <p:spPr>
            <a:xfrm>
              <a:off x="3043233" y="3445848"/>
              <a:ext cx="4891402" cy="2533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Dimanche dernier, je suis allé(e) à 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[membre de la famille].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vu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[animaux].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j’ai fait___________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fait aussi__________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 /activité].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fait__________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[matière /activité].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76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080D43-6C73-7C73-DE29-B78397576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D2FE13E-2B34-B8E7-1C36-7EFE3B2562FD}"/>
              </a:ext>
            </a:extLst>
          </p:cNvPr>
          <p:cNvGrpSpPr/>
          <p:nvPr/>
        </p:nvGrpSpPr>
        <p:grpSpPr>
          <a:xfrm>
            <a:off x="658290" y="2345121"/>
            <a:ext cx="7329350" cy="3872320"/>
            <a:chOff x="658290" y="2345121"/>
            <a:chExt cx="7329350" cy="387232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B018C3B-707B-8582-0E24-79F9582AA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0013" y="3688783"/>
              <a:ext cx="1438457" cy="215768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475559B-D103-9FF6-00D4-FEC32D91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8290" y="2904549"/>
              <a:ext cx="938876" cy="1048901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EE9634F-B37C-7222-C97A-FA1F75331CFC}"/>
                </a:ext>
              </a:extLst>
            </p:cNvPr>
            <p:cNvSpPr txBox="1"/>
            <p:nvPr/>
          </p:nvSpPr>
          <p:spPr>
            <a:xfrm>
              <a:off x="1541723" y="2345121"/>
              <a:ext cx="60605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de ce que tu as fait le weekend dernier et de ce que tu as fait en classe.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A72F23C-E1A9-3501-2DBB-4FB1E2887AF0}"/>
                </a:ext>
              </a:extLst>
            </p:cNvPr>
            <p:cNvSpPr/>
            <p:nvPr/>
          </p:nvSpPr>
          <p:spPr>
            <a:xfrm>
              <a:off x="2790755" y="3306234"/>
              <a:ext cx="5196885" cy="2911207"/>
            </a:xfrm>
            <a:prstGeom prst="roundRect">
              <a:avLst>
                <a:gd name="adj" fmla="val 8792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06C2A90-D449-EA1A-6FE1-2DFED617E166}"/>
                </a:ext>
              </a:extLst>
            </p:cNvPr>
            <p:cNvSpPr txBox="1"/>
            <p:nvPr/>
          </p:nvSpPr>
          <p:spPr>
            <a:xfrm>
              <a:off x="3043233" y="3445848"/>
              <a:ext cx="4891402" cy="2533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Dimanche dernier, je suis allé(e) à 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[membre de la famille].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vu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[animaux].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j’ai fait___________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fait aussi__________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 /activité].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fait__________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[matière /activité].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DC7F31C-B726-9BF7-84AA-E42D7732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E1DE89-A34C-7860-88E6-1A05EFB39F54}"/>
              </a:ext>
            </a:extLst>
          </p:cNvPr>
          <p:cNvSpPr/>
          <p:nvPr/>
        </p:nvSpPr>
        <p:spPr>
          <a:xfrm>
            <a:off x="2349443" y="16323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393856-930C-5F89-CCF5-EBEDDC96DA40}"/>
              </a:ext>
            </a:extLst>
          </p:cNvPr>
          <p:cNvSpPr/>
          <p:nvPr/>
        </p:nvSpPr>
        <p:spPr>
          <a:xfrm>
            <a:off x="5880605" y="163230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348F2-084D-3D12-69EF-E8B09075EF7D}"/>
              </a:ext>
            </a:extLst>
          </p:cNvPr>
          <p:cNvSpPr txBox="1"/>
          <p:nvPr/>
        </p:nvSpPr>
        <p:spPr>
          <a:xfrm>
            <a:off x="6049558" y="162762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C95C61-5481-9213-FF20-07C454E3E1BC}"/>
              </a:ext>
            </a:extLst>
          </p:cNvPr>
          <p:cNvSpPr/>
          <p:nvPr/>
        </p:nvSpPr>
        <p:spPr>
          <a:xfrm>
            <a:off x="4115024" y="16283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99E3D5-712E-C5A0-6C84-E1EA9559111F}"/>
              </a:ext>
            </a:extLst>
          </p:cNvPr>
          <p:cNvGrpSpPr/>
          <p:nvPr/>
        </p:nvGrpSpPr>
        <p:grpSpPr>
          <a:xfrm>
            <a:off x="674815" y="2400205"/>
            <a:ext cx="7329350" cy="3872320"/>
            <a:chOff x="658290" y="2345121"/>
            <a:chExt cx="7329350" cy="387232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1E0368-72DB-F882-A6E9-BD7E51FA1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0013" y="3688783"/>
              <a:ext cx="1438457" cy="2157686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50C831-857C-A4A6-76C9-2050935DC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8290" y="2904549"/>
              <a:ext cx="938876" cy="1048901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541D69C-9B16-08BC-3B8E-AF3B82B12B77}"/>
                </a:ext>
              </a:extLst>
            </p:cNvPr>
            <p:cNvSpPr txBox="1"/>
            <p:nvPr/>
          </p:nvSpPr>
          <p:spPr>
            <a:xfrm>
              <a:off x="1541723" y="2345121"/>
              <a:ext cx="60605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de ce que tu as fait le weekend dernier et de ce que tu as fait en classe.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C1D56A5-CD0F-526C-B9FA-B3C821DC4566}"/>
                </a:ext>
              </a:extLst>
            </p:cNvPr>
            <p:cNvSpPr/>
            <p:nvPr/>
          </p:nvSpPr>
          <p:spPr>
            <a:xfrm>
              <a:off x="2790755" y="3306234"/>
              <a:ext cx="5196885" cy="2911207"/>
            </a:xfrm>
            <a:prstGeom prst="roundRect">
              <a:avLst>
                <a:gd name="adj" fmla="val 8792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2F205D6-5B29-0093-7A36-896948F2880B}"/>
                </a:ext>
              </a:extLst>
            </p:cNvPr>
            <p:cNvSpPr txBox="1"/>
            <p:nvPr/>
          </p:nvSpPr>
          <p:spPr>
            <a:xfrm>
              <a:off x="3043233" y="3445848"/>
              <a:ext cx="4891402" cy="2533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Dimanche dernier, je suis allé(e) à 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avec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[membre de la famille].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vu ___________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[animaux].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Hier, j’ai fait___________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[matière].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fait aussi__________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[matière /activité].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pas fait__________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[matière /activité].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915" y="775249"/>
            <a:ext cx="704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qu’il a fait le weekend dernier et de ce qu’il a fait en classe. Je vais passer entre les rangs pour vous aider.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6A8E-1B42-F4C8-C122-7CD54807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049128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B0E816-C668-91EC-D2B7-C93A034C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14736" y="34971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50334" y="2520979"/>
            <a:ext cx="5460121" cy="756000"/>
          </a:xfrm>
        </p:spPr>
        <p:txBody>
          <a:bodyPr/>
          <a:lstStyle/>
          <a:p>
            <a:r>
              <a:rPr lang="fr-FR" sz="1400" dirty="0"/>
              <a:t>Prendre la parole pour parler de ce qu’on a fait en classe.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Comprendre un texte.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8C3C06-2D8E-AF68-B654-DA3B4FF1E94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281BF-748D-A560-1AD4-493798AD74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0697C-28AF-D182-445D-99ADF9615DE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009A0FA1-8E19-B5B4-0631-CD4C341EEE8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2EB636-5BA2-EC1F-3367-A8543F258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21" y="1588347"/>
            <a:ext cx="2862470" cy="439063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D7A57A-9C6F-08AD-4FD9-AC0FD20511DE}"/>
              </a:ext>
            </a:extLst>
          </p:cNvPr>
          <p:cNvSpPr/>
          <p:nvPr/>
        </p:nvSpPr>
        <p:spPr>
          <a:xfrm>
            <a:off x="3438521" y="2235278"/>
            <a:ext cx="2862470" cy="9744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437481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639480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272171" y="3336989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990246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4211494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671069" y="3336989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555577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757576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6311452" y="3336989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Étape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9507F4E-5B46-4066-6234-AEFEE4797FD3}"/>
              </a:ext>
            </a:extLst>
          </p:cNvPr>
          <p:cNvSpPr txBox="1"/>
          <p:nvPr/>
        </p:nvSpPr>
        <p:spPr>
          <a:xfrm>
            <a:off x="1075675" y="2699556"/>
            <a:ext cx="7073453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le matin, elle a fait beaucoup d’exercices de maths.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22359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8BCE09-CA3C-EC6A-5CE4-5B707D47C9C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96FC862-DDF5-B4DF-D6D1-BEB02EA0ACD2}"/>
              </a:ext>
            </a:extLst>
          </p:cNvPr>
          <p:cNvSpPr txBox="1"/>
          <p:nvPr/>
        </p:nvSpPr>
        <p:spPr>
          <a:xfrm>
            <a:off x="1075675" y="2699556"/>
            <a:ext cx="7073453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le matin, elle a fait beaucoup d’exercices de maths.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073758" y="2418737"/>
            <a:ext cx="6996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   Qu’a fait Nora le matin ?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5E9C30-2E71-AF97-5617-E64DD3A63FFB}"/>
              </a:ext>
            </a:extLst>
          </p:cNvPr>
          <p:cNvSpPr txBox="1"/>
          <p:nvPr/>
        </p:nvSpPr>
        <p:spPr>
          <a:xfrm>
            <a:off x="1035273" y="3021814"/>
            <a:ext cx="7073453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le matin, elle a fait beaucoup d’exercices de maths.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 Qu’a fait Nora le matin ? ». Je cherche dans le texte ce que Nora a fait le matin. La réponse est : elle a fait beaucoup d’exercices de maths.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78F7D5-E149-A650-C080-732D598580D5}"/>
              </a:ext>
            </a:extLst>
          </p:cNvPr>
          <p:cNvSpPr txBox="1"/>
          <p:nvPr/>
        </p:nvSpPr>
        <p:spPr>
          <a:xfrm>
            <a:off x="528136" y="2304672"/>
            <a:ext cx="7868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Qu’a fait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Nora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matin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2F1F18-5F73-C182-2FB4-A473BE070897}"/>
              </a:ext>
            </a:extLst>
          </p:cNvPr>
          <p:cNvSpPr txBox="1"/>
          <p:nvPr/>
        </p:nvSpPr>
        <p:spPr>
          <a:xfrm>
            <a:off x="1075675" y="2699556"/>
            <a:ext cx="7073453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  Nora à l’école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Nora a fait plein de choses. Tout d’abord,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matin, elle a fait beaucoup d’exercices de maths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. Elle a eu tout juste. Le maître était très content du travail de Nora.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5E926B-AA82-CCA2-1F5C-1E5A69B08563}"/>
              </a:ext>
            </a:extLst>
          </p:cNvPr>
          <p:cNvSpPr txBox="1"/>
          <p:nvPr/>
        </p:nvSpPr>
        <p:spPr>
          <a:xfrm>
            <a:off x="1055791" y="3008284"/>
            <a:ext cx="731431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pendant la récréation, elle a fait de la course avec ses amies dans la cour de l’école.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5723E8F-D1F8-DAEC-8E81-7281B64FC60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4E3386-854C-DBF1-867A-938300149009}"/>
              </a:ext>
            </a:extLst>
          </p:cNvPr>
          <p:cNvSpPr txBox="1"/>
          <p:nvPr/>
        </p:nvSpPr>
        <p:spPr>
          <a:xfrm>
            <a:off x="1055791" y="3008284"/>
            <a:ext cx="731431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pendant la récréation, elle a fait de la course avec ses amies dans la cour de l’école.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812802" y="2381389"/>
            <a:ext cx="727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  Qu’a fait Nora pendant la récréation ?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3180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EA7B8B-C203-B2E3-91AF-7EE590055C24}"/>
              </a:ext>
            </a:extLst>
          </p:cNvPr>
          <p:cNvSpPr txBox="1"/>
          <p:nvPr/>
        </p:nvSpPr>
        <p:spPr>
          <a:xfrm>
            <a:off x="1055791" y="3008284"/>
            <a:ext cx="731431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pendant la récréation, elle a fait de la course avec ses amies dans la cour de l’école.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3023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 Qu’a fait Nora pendant la récréation ? » Je cherche dans le texte ce que Nora a fait pendant la récréation. La réponse est : elle a fait de la course avec ses amies dans la cour de l’école.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D7EE1-99F4-9C87-8967-A9AE58F30A7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A93E74-D00F-4065-0C5D-9F7F247D7052}"/>
              </a:ext>
            </a:extLst>
          </p:cNvPr>
          <p:cNvSpPr txBox="1"/>
          <p:nvPr/>
        </p:nvSpPr>
        <p:spPr>
          <a:xfrm>
            <a:off x="812802" y="2381389"/>
            <a:ext cx="727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Qu’a fait Nora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pendant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la récréation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020226D-66B1-CFD3-C5E8-5A40BB696494}"/>
              </a:ext>
            </a:extLst>
          </p:cNvPr>
          <p:cNvSpPr txBox="1"/>
          <p:nvPr/>
        </p:nvSpPr>
        <p:spPr>
          <a:xfrm>
            <a:off x="1028249" y="3121791"/>
            <a:ext cx="731431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Ensuite,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pendant la récréation, elle a fait de la course avec ses amies dans la cour de l’école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Elles ont joué sans crier.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00E755-BF75-7101-5D4B-0D46E257EE94}"/>
              </a:ext>
            </a:extLst>
          </p:cNvPr>
          <p:cNvSpPr txBox="1"/>
          <p:nvPr/>
        </p:nvSpPr>
        <p:spPr>
          <a:xfrm>
            <a:off x="902342" y="2886366"/>
            <a:ext cx="762121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la maitresse d’arabe a fait la lecture de l’histoire du « robot qui vole » pour toute la classe.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1631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1E7447-2582-C787-487E-EC68224E0C3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7A91852-157E-FECF-486D-E051BAF07278}"/>
              </a:ext>
            </a:extLst>
          </p:cNvPr>
          <p:cNvSpPr txBox="1"/>
          <p:nvPr/>
        </p:nvSpPr>
        <p:spPr>
          <a:xfrm>
            <a:off x="902342" y="2886366"/>
            <a:ext cx="762121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la maitresse d’arabe a fait la lecture de l’histoire du « robot qui vole » pour toute la classe.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2007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51112B-A75C-62E3-4DE5-BC2CDDD129B2}"/>
              </a:ext>
            </a:extLst>
          </p:cNvPr>
          <p:cNvSpPr txBox="1"/>
          <p:nvPr/>
        </p:nvSpPr>
        <p:spPr>
          <a:xfrm>
            <a:off x="1433451" y="2382786"/>
            <a:ext cx="743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Qu’a fait la maitresse d’arabe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870D1A-3153-751E-3CE5-2D214E7BFED2}"/>
              </a:ext>
            </a:extLst>
          </p:cNvPr>
          <p:cNvSpPr txBox="1"/>
          <p:nvPr/>
        </p:nvSpPr>
        <p:spPr>
          <a:xfrm>
            <a:off x="759220" y="3165025"/>
            <a:ext cx="762121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la maitresse d’arabe a fait la lecture de l’histoire du « robot qui vole » pour toute la classe.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3796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229" y="763515"/>
            <a:ext cx="699156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Qu’a fait la maitresse d’arabe ? ». Je cherche dans le texte ce qu’a fait la maitresse d’arabe. La réponse est : la maitresse d’arabe a fait la lecture de l’histoire du « robot qui vole ».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C29F7FF-5F73-0F9F-36CD-25A2EA2518BA}"/>
              </a:ext>
            </a:extLst>
          </p:cNvPr>
          <p:cNvSpPr txBox="1"/>
          <p:nvPr/>
        </p:nvSpPr>
        <p:spPr>
          <a:xfrm>
            <a:off x="1283742" y="2457048"/>
            <a:ext cx="6576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Qu’a fait la maitresse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d’arabe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7087EA-2C8F-78B9-0805-3F713EAF7350}"/>
              </a:ext>
            </a:extLst>
          </p:cNvPr>
          <p:cNvSpPr txBox="1"/>
          <p:nvPr/>
        </p:nvSpPr>
        <p:spPr>
          <a:xfrm>
            <a:off x="910790" y="3172656"/>
            <a:ext cx="762121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Puis, l’après-midi,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la maitresse d’arabe a fait la lecture de l’histoire du « robot qui vole » pour toute la classe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Les enfants ont beaucoup aimé l’histoire. Enfin, Nora a fait un dessin du robot. C’était très bien !</a:t>
            </a:r>
          </a:p>
        </p:txBody>
      </p:sp>
    </p:spTree>
    <p:extLst>
      <p:ext uri="{BB962C8B-B14F-4D97-AF65-F5344CB8AC3E}">
        <p14:creationId xmlns:p14="http://schemas.microsoft.com/office/powerpoint/2010/main" val="151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848" y="779799"/>
            <a:ext cx="7131273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Relisez le texte en silence pour le comprendre. Si vous ne comprenez pas un mot, demandez à votre voisin ou levez la main pour que je vous aide.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9EC9C-D706-2FC1-000A-0E90BED9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C5ADB5-732C-B489-2AF9-DC02A1717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44" y="1598930"/>
            <a:ext cx="3044147" cy="46693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E20BC3-643E-7C7F-325A-04AC36A6BF1E}"/>
              </a:ext>
            </a:extLst>
          </p:cNvPr>
          <p:cNvSpPr/>
          <p:nvPr/>
        </p:nvSpPr>
        <p:spPr>
          <a:xfrm>
            <a:off x="3347682" y="2454547"/>
            <a:ext cx="2862470" cy="9744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326F116-0B3B-22A7-E59B-9844B25FE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24715" y="5007713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29049" y="2559689"/>
            <a:ext cx="5439747" cy="756000"/>
          </a:xfrm>
        </p:spPr>
        <p:txBody>
          <a:bodyPr/>
          <a:lstStyle/>
          <a:p>
            <a:r>
              <a:rPr lang="fr-FR" sz="1400" dirty="0"/>
              <a:t>Prendre la parole pour parler de ce qu’on a fait en classe.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02BC1B-704A-1658-BE6D-9546A24FFD9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08BF98-F3A9-6079-526A-A06775282D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DDCF9-C46D-908A-6E90-9FDCCB10A9F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238CFC-3237-6DAC-90A7-D2BA4E68F16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96718" y="2405074"/>
            <a:ext cx="3750563" cy="2761966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ces phrases. Vous allez les 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880451" y="2647055"/>
            <a:ext cx="73830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Nora a fait de la lecture.</a:t>
            </a:r>
          </a:p>
          <a:p>
            <a:pPr algn="just"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Nous avons fait de la poésie.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CAD28F-2527-C269-ECB0-0FDE98A4C6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09BCFC-F941-DAC2-EF27-38F72AD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1907139"/>
            <a:ext cx="4565583" cy="3043722"/>
          </a:xfrm>
          <a:prstGeom prst="rect">
            <a:avLst/>
          </a:prstGeom>
        </p:spPr>
      </p:pic>
      <p:pic>
        <p:nvPicPr>
          <p:cNvPr id="2" name="Dictée N4 S5">
            <a:hlinkClick r:id="" action="ppaction://media"/>
            <a:extLst>
              <a:ext uri="{FF2B5EF4-FFF2-40B4-BE49-F238E27FC236}">
                <a16:creationId xmlns:a16="http://schemas.microsoft.com/office/drawing/2014/main" id="{82D22829-DE2D-5126-1AFB-551A3858FD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9090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9E8D-B7BD-7B41-CE79-4327B4A1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892242CF-7AC6-BFE1-9038-CF0A587C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66873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69F9C7-7E16-5019-F0E6-36D2C62B9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B6475B-CDF8-0DAC-629E-C0AC69ADF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3B510-E381-60B8-6F3B-4470CFD71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2" name="Dictée N4 S5">
            <a:hlinkClick r:id="" action="ppaction://media"/>
            <a:extLst>
              <a:ext uri="{FF2B5EF4-FFF2-40B4-BE49-F238E27FC236}">
                <a16:creationId xmlns:a16="http://schemas.microsoft.com/office/drawing/2014/main" id="{AE9201AF-5D4F-1E6D-1B73-A47ECB21BC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9090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9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11DF70D-88BF-A915-5AE9-6B6B7797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0" t="20241" r="7878" b="25155"/>
          <a:stretch>
            <a:fillRect/>
          </a:stretch>
        </p:blipFill>
        <p:spPr>
          <a:xfrm>
            <a:off x="805535" y="2064167"/>
            <a:ext cx="7334497" cy="2685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E24A14-935D-5779-964A-31FB1018D126}"/>
              </a:ext>
            </a:extLst>
          </p:cNvPr>
          <p:cNvSpPr txBox="1"/>
          <p:nvPr/>
        </p:nvSpPr>
        <p:spPr>
          <a:xfrm>
            <a:off x="880451" y="2647055"/>
            <a:ext cx="7383097" cy="156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400" b="1" dirty="0">
                <a:solidFill>
                  <a:srgbClr val="C00000"/>
                </a:solidFill>
                <a:latin typeface="Dosis SemiBold" pitchFamily="2" charset="0"/>
              </a:rPr>
              <a:t>Nora a fait de la lecture.</a:t>
            </a:r>
          </a:p>
          <a:p>
            <a:pPr algn="just">
              <a:lnSpc>
                <a:spcPct val="150000"/>
              </a:lnSpc>
            </a:pPr>
            <a:r>
              <a:rPr lang="fr-FR" sz="3400" b="1" dirty="0">
                <a:solidFill>
                  <a:srgbClr val="C00000"/>
                </a:solidFill>
                <a:latin typeface="Dosis SemiBold" pitchFamily="2" charset="0"/>
              </a:rPr>
              <a:t>Nous avons fait de la poésie.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écrivez sur vos cahiers une phrase correcte avec les deux mots suivants.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93D29D-2E36-45FB-1413-7496A5AB5D72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La lecture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arabe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DBEC-E480-2A95-5B3D-F658B19A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954501E-E9D8-50E9-E381-E744D0C9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9815CA-258A-A726-497E-FB7A44E9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2EE410-D179-F628-0AFC-DC659C0A16FC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La lecture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arabe</a:t>
            </a:r>
          </a:p>
        </p:txBody>
      </p:sp>
    </p:spTree>
    <p:extLst>
      <p:ext uri="{BB962C8B-B14F-4D97-AF65-F5344CB8AC3E}">
        <p14:creationId xmlns:p14="http://schemas.microsoft.com/office/powerpoint/2010/main" val="3767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60DA-DA3C-C4AA-F333-7F954A9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06202ABF-D48A-C777-5C6F-E698AEE9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phrase correcte est : Nous avons fait de la lecture en arabe.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8497B-A832-EFF7-95C5-E993CEFCF2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F12A9841-8354-A5A3-3648-2DF99B355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0" t="34312" r="15904" b="21791"/>
          <a:stretch>
            <a:fillRect/>
          </a:stretch>
        </p:blipFill>
        <p:spPr>
          <a:xfrm>
            <a:off x="1028947" y="2579126"/>
            <a:ext cx="7076386" cy="21945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7A06BA-6132-F056-12A6-7F8D64B83FA6}"/>
              </a:ext>
            </a:extLst>
          </p:cNvPr>
          <p:cNvSpPr txBox="1"/>
          <p:nvPr/>
        </p:nvSpPr>
        <p:spPr>
          <a:xfrm>
            <a:off x="1039963" y="3369752"/>
            <a:ext cx="7076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Nous avons fait de la lecture en arabe.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Prenez vos livrets à la page 90.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C7856C-ABE3-8D94-20DE-72DCCF7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A55A3B-4E82-2FF5-2F46-55190D178A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83" y="1598494"/>
            <a:ext cx="2999378" cy="460063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A794BE5-0725-323B-A7F4-3E37893739DA}"/>
              </a:ext>
            </a:extLst>
          </p:cNvPr>
          <p:cNvSpPr/>
          <p:nvPr/>
        </p:nvSpPr>
        <p:spPr>
          <a:xfrm>
            <a:off x="4060880" y="5075186"/>
            <a:ext cx="2815781" cy="65381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4150-2F35-6754-C451-065CB5A8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3">
            <a:extLst>
              <a:ext uri="{FF2B5EF4-FFF2-40B4-BE49-F238E27FC236}">
                <a16:creationId xmlns:a16="http://schemas.microsoft.com/office/drawing/2014/main" id="{8D95F4D8-E026-1B34-DB03-C19445F7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Vous allez faire l’activité 4. Je vais vous expliquer la consigne et passer entre les rangs pour vous aider.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5C09244-6C0F-16D7-A59A-C37CC0765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895393-41AA-0107-90E0-6A7A4AD73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518" y="2291056"/>
            <a:ext cx="2239025" cy="24115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5F09B8-1AED-047E-89ED-F1756D79B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375" y="3099096"/>
            <a:ext cx="5803143" cy="144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C273-1C3B-6C88-E92A-39B97BA1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3">
            <a:extLst>
              <a:ext uri="{FF2B5EF4-FFF2-40B4-BE49-F238E27FC236}">
                <a16:creationId xmlns:a16="http://schemas.microsoft.com/office/drawing/2014/main" id="{B2400517-9BD0-6361-0CEA-F3209493A1A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F2FD95-E5F4-3C74-0949-AD956C4B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052F9F-BABE-3768-888C-A9652C2B38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302" y="2617743"/>
            <a:ext cx="7084626" cy="175832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354FA6-85FC-08AA-4B20-63B739F5110C}"/>
              </a:ext>
            </a:extLst>
          </p:cNvPr>
          <p:cNvSpPr txBox="1"/>
          <p:nvPr/>
        </p:nvSpPr>
        <p:spPr>
          <a:xfrm>
            <a:off x="4112400" y="281704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Amine a fait une expérience en sciences.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928F35-AF71-76C9-D370-2ABBD54A8B06}"/>
              </a:ext>
            </a:extLst>
          </p:cNvPr>
          <p:cNvSpPr txBox="1"/>
          <p:nvPr/>
        </p:nvSpPr>
        <p:spPr>
          <a:xfrm>
            <a:off x="4112400" y="329684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Non, on n’a pas fait de lecture en français.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E8002C-43E0-6741-C842-16BC8FFECE6B}"/>
              </a:ext>
            </a:extLst>
          </p:cNvPr>
          <p:cNvSpPr txBox="1"/>
          <p:nvPr/>
        </p:nvSpPr>
        <p:spPr>
          <a:xfrm>
            <a:off x="3657600" y="3776652"/>
            <a:ext cx="396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Sami a fait de l’écriture en arabe.</a:t>
            </a:r>
          </a:p>
        </p:txBody>
      </p:sp>
    </p:spTree>
    <p:extLst>
      <p:ext uri="{BB962C8B-B14F-4D97-AF65-F5344CB8AC3E}">
        <p14:creationId xmlns:p14="http://schemas.microsoft.com/office/powerpoint/2010/main" val="348116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relire  le texte de la page 89               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répondre aux questions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91D38EB-BCD9-C153-6788-1DA638A5D8C2}"/>
              </a:ext>
            </a:extLst>
          </p:cNvPr>
          <p:cNvSpPr/>
          <p:nvPr/>
        </p:nvSpPr>
        <p:spPr>
          <a:xfrm>
            <a:off x="2796938" y="1508834"/>
            <a:ext cx="3550124" cy="48237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E57655-2137-35F7-2F4A-6956DFB0D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6F0F38-0159-24D1-FFEE-EEFE6633B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70" y="1751042"/>
            <a:ext cx="2862470" cy="439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D37332B7-627B-1F75-C982-7A6A57E77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9466" y="2415040"/>
            <a:ext cx="1893393" cy="3366033"/>
          </a:xfrm>
          <a:prstGeom prst="rect">
            <a:avLst/>
          </a:prstGeo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0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13459</TotalTime>
  <Words>1882</Words>
  <Application>Microsoft Office PowerPoint</Application>
  <PresentationFormat>Affichage à l'écran (4:3)</PresentationFormat>
  <Paragraphs>209</Paragraphs>
  <Slides>44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44</vt:i4>
      </vt:variant>
    </vt:vector>
  </HeadingPairs>
  <TitlesOfParts>
    <vt:vector size="71" baseType="lpstr">
      <vt:lpstr>Calibri</vt:lpstr>
      <vt:lpstr>Arial</vt:lpstr>
      <vt:lpstr>Dosis ExtraBold</vt:lpstr>
      <vt:lpstr>Dosis Medium</vt:lpstr>
      <vt:lpstr>Aptos Display</vt:lpstr>
      <vt:lpstr>Aptos</vt:lpstr>
      <vt:lpstr>Dosis</vt:lpstr>
      <vt:lpstr>Wingdings</vt:lpstr>
      <vt:lpstr>Dosis SemiBold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4_Lecture</vt:lpstr>
      <vt:lpstr>5_Lecture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qu’on a fait en classe.</vt:lpstr>
      <vt:lpstr>Lecture de la vidéo.</vt:lpstr>
      <vt:lpstr>Maintenant, vous allez prendre la parole pour parler de ce que vous avez fait en classe. Vous allez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parle de ce qu’il a fait le weekend dernier et de ce qu’il a fait en classe. Je vais passer entre les rangs pour vous aider.</vt:lpstr>
      <vt:lpstr>Plan de la séance  5 </vt:lpstr>
      <vt:lpstr>Prenez vos livrets à la page 89.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  Qu’a fait Nora le matin ? ». Je cherche dans le texte ce que Nora a fait le matin. La réponse est : elle a fait beaucoup d’exercices de maths.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 Qu’a fait Nora pendant la récréation ? » Je cherche dans le texte ce que Nora a fait pendant la récréation. La réponse est : elle a fait de la course avec ses amies dans la cour de l’école.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Qu’a fait la maitresse d’arabe ? ». Je cherche dans le texte ce qu’a fait la maitresse d’arabe. La réponse est : la maitresse d’arabe a fait la lecture de l’histoire du « robot qui vole ».</vt:lpstr>
      <vt:lpstr>Prenez vos livrets à la page 89. Relisez le texte en silence pour le comprendre. Si vous ne comprenez pas un mot, demandez à votre voisin ou levez la main pour que je vous aide.</vt:lpstr>
      <vt:lpstr>Plan de la séance 5</vt:lpstr>
      <vt:lpstr>Maintenant, nous allons faire de l’écriture.  Prenez vos cahiers.</vt:lpstr>
      <vt:lpstr>Lisez et observez ces phrases. Vous allez les écrire après. Tenez-vous prêts.  </vt:lpstr>
      <vt:lpstr>Dictée en cours.</vt:lpstr>
      <vt:lpstr>Deuxième dictée en cours.</vt:lpstr>
      <vt:lpstr>Corrigez. </vt:lpstr>
      <vt:lpstr>Maintenant, écrivez sur vos cahiers une phrase correcte avec les deux mots suivants. </vt:lpstr>
      <vt:lpstr>Qui veut lire sa phrase ?</vt:lpstr>
      <vt:lpstr>Corrigez. Une phrase correcte est : Nous avons fait de la lecture en arabe.</vt:lpstr>
      <vt:lpstr>Prenez vos livrets à la page 90.</vt:lpstr>
      <vt:lpstr>Vous allez faire l’activité 4. Je vais vous expliquer la consigne et passer entre les rangs pour vous aider.</vt:lpstr>
      <vt:lpstr>Présentation PowerPoint</vt:lpstr>
      <vt:lpstr>Notez les devoirs à faire à la maison. Vous allez relire  le texte de la page 89                et répondre aux questions.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62</cp:revision>
  <cp:lastPrinted>2025-08-13T10:11:39Z</cp:lastPrinted>
  <dcterms:created xsi:type="dcterms:W3CDTF">2025-08-01T12:31:49Z</dcterms:created>
  <dcterms:modified xsi:type="dcterms:W3CDTF">2026-03-18T03:15:20Z</dcterms:modified>
</cp:coreProperties>
</file>