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8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9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3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4" r:id="rId10"/>
    <p:sldMasterId id="2147483802" r:id="rId11"/>
    <p:sldMasterId id="2147483819" r:id="rId12"/>
    <p:sldMasterId id="2147483836" r:id="rId13"/>
    <p:sldMasterId id="2147483848" r:id="rId14"/>
  </p:sldMasterIdLst>
  <p:notesMasterIdLst>
    <p:notesMasterId r:id="rId66"/>
  </p:notesMasterIdLst>
  <p:sldIdLst>
    <p:sldId id="258" r:id="rId15"/>
    <p:sldId id="1029" r:id="rId16"/>
    <p:sldId id="705" r:id="rId17"/>
    <p:sldId id="1078" r:id="rId18"/>
    <p:sldId id="798" r:id="rId19"/>
    <p:sldId id="944" r:id="rId20"/>
    <p:sldId id="779" r:id="rId21"/>
    <p:sldId id="549" r:id="rId22"/>
    <p:sldId id="723" r:id="rId23"/>
    <p:sldId id="1030" r:id="rId24"/>
    <p:sldId id="1031" r:id="rId25"/>
    <p:sldId id="1032" r:id="rId26"/>
    <p:sldId id="1033" r:id="rId27"/>
    <p:sldId id="1041" r:id="rId28"/>
    <p:sldId id="1036" r:id="rId29"/>
    <p:sldId id="1037" r:id="rId30"/>
    <p:sldId id="1038" r:id="rId31"/>
    <p:sldId id="1039" r:id="rId32"/>
    <p:sldId id="1065" r:id="rId33"/>
    <p:sldId id="1046" r:id="rId34"/>
    <p:sldId id="1069" r:id="rId35"/>
    <p:sldId id="1049" r:id="rId36"/>
    <p:sldId id="800" r:id="rId37"/>
    <p:sldId id="814" r:id="rId38"/>
    <p:sldId id="680" r:id="rId39"/>
    <p:sldId id="1050" r:id="rId40"/>
    <p:sldId id="1051" r:id="rId41"/>
    <p:sldId id="1052" r:id="rId42"/>
    <p:sldId id="1053" r:id="rId43"/>
    <p:sldId id="1054" r:id="rId44"/>
    <p:sldId id="1080" r:id="rId45"/>
    <p:sldId id="1081" r:id="rId46"/>
    <p:sldId id="1082" r:id="rId47"/>
    <p:sldId id="1083" r:id="rId48"/>
    <p:sldId id="1084" r:id="rId49"/>
    <p:sldId id="1085" r:id="rId50"/>
    <p:sldId id="911" r:id="rId51"/>
    <p:sldId id="912" r:id="rId52"/>
    <p:sldId id="913" r:id="rId53"/>
    <p:sldId id="805" r:id="rId54"/>
    <p:sldId id="653" r:id="rId55"/>
    <p:sldId id="894" r:id="rId56"/>
    <p:sldId id="972" r:id="rId57"/>
    <p:sldId id="973" r:id="rId58"/>
    <p:sldId id="1066" r:id="rId59"/>
    <p:sldId id="937" r:id="rId60"/>
    <p:sldId id="1067" r:id="rId61"/>
    <p:sldId id="974" r:id="rId62"/>
    <p:sldId id="1079" r:id="rId63"/>
    <p:sldId id="977" r:id="rId64"/>
    <p:sldId id="978" r:id="rId65"/>
  </p:sldIdLst>
  <p:sldSz cx="9144000" cy="6858000" type="screen4x3"/>
  <p:notesSz cx="6735763" cy="9866313"/>
  <p:embeddedFontLst>
    <p:embeddedFont>
      <p:font typeface="Dosis" pitchFamily="2" charset="0"/>
      <p:regular r:id="rId67"/>
      <p:bold r:id="rId68"/>
    </p:embeddedFont>
    <p:embeddedFont>
      <p:font typeface="Dosis ExtraBold" pitchFamily="2" charset="0"/>
      <p:bold r:id="rId69"/>
    </p:embeddedFont>
    <p:embeddedFont>
      <p:font typeface="Dosis Medium" pitchFamily="2" charset="0"/>
      <p:regular r:id="rId70"/>
    </p:embeddedFont>
    <p:embeddedFont>
      <p:font typeface="Dosis SemiBold" pitchFamily="2" charset="0"/>
      <p:bold r:id="rId7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F26553"/>
    <a:srgbClr val="424D7B"/>
    <a:srgbClr val="565F88"/>
    <a:srgbClr val="2AB6D7"/>
    <a:srgbClr val="4B5377"/>
    <a:srgbClr val="FF0066"/>
    <a:srgbClr val="9E5ECE"/>
    <a:srgbClr val="D34BE1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63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66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700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63" Type="http://schemas.openxmlformats.org/officeDocument/2006/relationships/slide" Target="slides/slide49.xml"/><Relationship Id="rId68" Type="http://schemas.openxmlformats.org/officeDocument/2006/relationships/font" Target="fonts/font2.fntdata"/><Relationship Id="rId76" Type="http://schemas.microsoft.com/office/2018/10/relationships/authors" Target="author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notesMaster" Target="notesMasters/notesMaster1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61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font" Target="fonts/font1.fntdata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font" Target="fonts/font4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410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023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77F74A-DEE3-A7BD-D9DB-56D14342EF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5062"/>
          <a:stretch>
            <a:fillRect/>
          </a:stretch>
        </p:blipFill>
        <p:spPr>
          <a:xfrm>
            <a:off x="0" y="1"/>
            <a:ext cx="91440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032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576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44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365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58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350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33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70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769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406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9571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9477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42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888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56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225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91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89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793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549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580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44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96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931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3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764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728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82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222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69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33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10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88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03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17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131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00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885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179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00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996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12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5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95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958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17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410910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39384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744248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51692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08575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406288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8017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182008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368778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924480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07325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1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97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46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76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20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44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91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48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41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11.jp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7.jp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4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2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73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1.xml"/><Relationship Id="rId9" Type="http://schemas.openxmlformats.org/officeDocument/2006/relationships/image" Target="../media/image2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94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image" Target="../media/image7.jpg"/><Relationship Id="rId3" Type="http://schemas.openxmlformats.org/officeDocument/2006/relationships/slideLayout" Target="../slideLayouts/slideLayout101.xml"/><Relationship Id="rId21" Type="http://schemas.openxmlformats.org/officeDocument/2006/relationships/image" Target="../media/image10.png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8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30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709847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98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22076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818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81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746230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6430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3074318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1777374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  <p:sldLayoutId id="2147483834" r:id="rId15"/>
    <p:sldLayoutId id="2147483835" r:id="rId1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DAA0F-561D-4310-B270-430A07023EF2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4449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63411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86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6.png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8.png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4.png"/><Relationship Id="rId5" Type="http://schemas.openxmlformats.org/officeDocument/2006/relationships/image" Target="../media/image34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5.png"/><Relationship Id="rId5" Type="http://schemas.openxmlformats.org/officeDocument/2006/relationships/image" Target="../media/image34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29.png"/><Relationship Id="rId5" Type="http://schemas.openxmlformats.org/officeDocument/2006/relationships/image" Target="../media/image41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9.png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4.png"/><Relationship Id="rId5" Type="http://schemas.openxmlformats.org/officeDocument/2006/relationships/image" Target="../media/image29.png"/><Relationship Id="rId4" Type="http://schemas.openxmlformats.org/officeDocument/2006/relationships/image" Target="../media/image4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7" Type="http://schemas.openxmlformats.org/officeDocument/2006/relationships/image" Target="../media/image23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4.xml"/><Relationship Id="rId5" Type="http://schemas.openxmlformats.org/officeDocument/2006/relationships/image" Target="../media/image220.png"/><Relationship Id="rId9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1.emf"/><Relationship Id="rId7" Type="http://schemas.openxmlformats.org/officeDocument/2006/relationships/image" Target="../media/image56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9.png"/><Relationship Id="rId5" Type="http://schemas.openxmlformats.org/officeDocument/2006/relationships/image" Target="../media/image54.emf"/><Relationship Id="rId4" Type="http://schemas.openxmlformats.org/officeDocument/2006/relationships/customXml" Target="../ink/ink6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customXml" Target="../ink/ink7.xml"/><Relationship Id="rId7" Type="http://schemas.openxmlformats.org/officeDocument/2006/relationships/image" Target="../media/image2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20.png"/><Relationship Id="rId5" Type="http://schemas.openxmlformats.org/officeDocument/2006/relationships/customXml" Target="../ink/ink8.xml"/><Relationship Id="rId4" Type="http://schemas.openxmlformats.org/officeDocument/2006/relationships/image" Target="../media/image410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100.png"/><Relationship Id="rId7" Type="http://schemas.openxmlformats.org/officeDocument/2006/relationships/image" Target="../media/image56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9.png"/><Relationship Id="rId5" Type="http://schemas.openxmlformats.org/officeDocument/2006/relationships/image" Target="../media/image520.png"/><Relationship Id="rId4" Type="http://schemas.openxmlformats.org/officeDocument/2006/relationships/customXml" Target="../ink/ink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7.png"/><Relationship Id="rId7" Type="http://schemas.openxmlformats.org/officeDocument/2006/relationships/image" Target="../media/image52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12.xml"/><Relationship Id="rId5" Type="http://schemas.openxmlformats.org/officeDocument/2006/relationships/image" Target="../media/image4100.png"/><Relationship Id="rId4" Type="http://schemas.openxmlformats.org/officeDocument/2006/relationships/customXml" Target="../ink/ink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6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7" Type="http://schemas.openxmlformats.org/officeDocument/2006/relationships/image" Target="../media/image34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20.png"/><Relationship Id="rId5" Type="http://schemas.openxmlformats.org/officeDocument/2006/relationships/customXml" Target="../ink/ink14.xml"/><Relationship Id="rId4" Type="http://schemas.openxmlformats.org/officeDocument/2006/relationships/image" Target="../media/image410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8.mp4"/><Relationship Id="rId7" Type="http://schemas.openxmlformats.org/officeDocument/2006/relationships/image" Target="../media/image26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41.xml"/><Relationship Id="rId4" Type="http://schemas.openxmlformats.org/officeDocument/2006/relationships/video" Target="../media/media8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D8CE00D-484A-192F-99D3-1CFC6496F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391042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D767A-9EFE-FEAB-F3CF-FBF69DF01B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AB9411-714D-2CEC-1384-CBB9F53E48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2278-00B9-26FC-E97C-CA889A3A244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703D642C-BBF2-7E53-9C9A-578D6616A97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BD06439-7F08-EBAD-B7B5-67E0182C0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68" y="2911151"/>
            <a:ext cx="1642431" cy="25192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02B03AD-4A18-23D4-6EC2-7C772C0B2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323" y="2947696"/>
            <a:ext cx="1642431" cy="251926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BEB0D84-A183-0922-108B-60EE49094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724" y="2947696"/>
            <a:ext cx="1642431" cy="251926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CCDF40C-2AAE-897D-8BEC-710ECBC744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754" y="2947696"/>
            <a:ext cx="1642431" cy="25192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93AAC7C-46ED-5194-D98D-08427ACADA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239" y="2947696"/>
            <a:ext cx="1642431" cy="251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78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8CF57ADC-883B-01E6-B539-CC1F50943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2" y="4908813"/>
            <a:ext cx="3834716" cy="1359526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49628" y="5476903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Phrases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891878" y="493591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0BBD5A1-2800-978E-9817-FE7EEE003020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E6550A2-ADB0-AF75-F3DD-405D17DA2F7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124EF16-BEC2-65C2-8C62-6A3209E6E9B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B65D34A-2D6B-E16B-916C-27CF9BAD88A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9DC79B1-1704-F0E7-E55C-A3EF5C987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390" y="1998092"/>
            <a:ext cx="6411220" cy="140989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1F895DF-523C-2912-E4BE-3D627F2A40DB}"/>
              </a:ext>
            </a:extLst>
          </p:cNvPr>
          <p:cNvSpPr txBox="1">
            <a:spLocks/>
          </p:cNvSpPr>
          <p:nvPr/>
        </p:nvSpPr>
        <p:spPr>
          <a:xfrm>
            <a:off x="2184495" y="2654186"/>
            <a:ext cx="5372578" cy="635284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« </a:t>
            </a:r>
            <a:r>
              <a:rPr lang="fr-FR" sz="1300" dirty="0"/>
              <a:t>Est-ce que tu as fait _________________________ 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».</a:t>
            </a:r>
          </a:p>
          <a:p>
            <a:r>
              <a:rPr lang="fr-FR" sz="1300" dirty="0"/>
              <a:t>Répondre la question : «  Est-ce que tu as fait _________________________ ? ».</a:t>
            </a:r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11B00D0A-B0B8-C504-DFBA-1B04391FF8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5289380" cy="75600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fr-FR" sz="1400" dirty="0"/>
              <a:t>Répondre par : « Oui,... », « Non,….n’…pas… »</a:t>
            </a:r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6AB39D18-7D9C-1FEC-175E-26915E53DE7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143A9C9-1164-678C-44F7-1DAF2CBACE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87073" y="197686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8">
            <a:extLst>
              <a:ext uri="{FF2B5EF4-FFF2-40B4-BE49-F238E27FC236}">
                <a16:creationId xmlns:a16="http://schemas.microsoft.com/office/drawing/2014/main" id="{75F02BA1-4D98-976D-E5FB-AD2CFCDD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Nada-Wave">
            <a:hlinkClick r:id="" action="ppaction://media"/>
            <a:extLst>
              <a:ext uri="{FF2B5EF4-FFF2-40B4-BE49-F238E27FC236}">
                <a16:creationId xmlns:a16="http://schemas.microsoft.com/office/drawing/2014/main" id="{B3FC1491-1216-09F0-CA55-3907CBC370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A8BBFE72-A27F-1E3D-224C-0ACB31D44397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</p:spPr>
      </p:pic>
      <p:pic>
        <p:nvPicPr>
          <p:cNvPr id="2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30DE983-C68D-40C6-D8E9-91D38D5A71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E1DD-3934-85AA-D2D2-FEE9BA85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3D995-BCD8-6902-4147-AFBED777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Avant de commencer, nous allons revoir la scène avec les mots du vocabulaire. Écoutez bien.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1C77C2-B395-5BF0-3C8C-812A0C989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A5B8C7-0A8C-57A1-1721-E1B755E49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278" y="1894901"/>
            <a:ext cx="7158898" cy="398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3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08D8B83-0A16-21F1-D960-92952D6D2F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4_P4_SEM1_Scène">
            <a:hlinkClick r:id="" action="ppaction://media"/>
            <a:extLst>
              <a:ext uri="{FF2B5EF4-FFF2-40B4-BE49-F238E27FC236}">
                <a16:creationId xmlns:a16="http://schemas.microsoft.com/office/drawing/2014/main" id="{F714BCEC-341F-1EE5-F8BB-44D706E5F1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2833" y="1861851"/>
            <a:ext cx="7258040" cy="40826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6323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10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F34EC-93FE-B4B9-E54C-2A767EEF0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5F36CF-6406-68D4-8C56-A49369118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veut décrire la scène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EF5AF2-C775-600C-7178-CF49C45DF2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A0765E-642E-FA72-7D8E-E8F8B91BA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278" y="1894901"/>
            <a:ext cx="7158898" cy="398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36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passer à l’activité de l’oral. Nous allons apprendre à poser une question avec Majd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93882" y="2225201"/>
            <a:ext cx="4267478" cy="343463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58B252C-B554-F81F-0DDB-BE8F75AB3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31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525" y="5999993"/>
            <a:ext cx="812539" cy="812539"/>
          </a:xfrm>
          <a:prstGeom prst="rect">
            <a:avLst/>
          </a:prstGeom>
        </p:spPr>
      </p:pic>
      <p:pic>
        <p:nvPicPr>
          <p:cNvPr id="2" name="FR_N4_P4_SEM1_S3_AdP_P01">
            <a:hlinkClick r:id="" action="ppaction://media"/>
            <a:extLst>
              <a:ext uri="{FF2B5EF4-FFF2-40B4-BE49-F238E27FC236}">
                <a16:creationId xmlns:a16="http://schemas.microsoft.com/office/drawing/2014/main" id="{27C68FA2-1B25-BAB3-4A0C-AB83E2BCB3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4911" y="1997616"/>
            <a:ext cx="7945705" cy="356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7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5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656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6C0B5-049E-C830-646D-482864E1A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1E06F52-3310-094E-AEF0-4FD17BD62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les questions comme Nada et Majd.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1B55D7F-5A31-E7AC-3BFA-575C10FC9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68A1467-92CC-0B07-1F6B-68C7E42E2926}"/>
              </a:ext>
            </a:extLst>
          </p:cNvPr>
          <p:cNvSpPr/>
          <p:nvPr/>
        </p:nvSpPr>
        <p:spPr>
          <a:xfrm>
            <a:off x="1180486" y="2426165"/>
            <a:ext cx="7049114" cy="2481090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7008499-CFC6-AF29-078E-674C6C178AB1}"/>
              </a:ext>
            </a:extLst>
          </p:cNvPr>
          <p:cNvSpPr txBox="1"/>
          <p:nvPr/>
        </p:nvSpPr>
        <p:spPr>
          <a:xfrm>
            <a:off x="1449387" y="2776898"/>
            <a:ext cx="6245225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Est-ce que tu as fait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de l’écriture 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?</a:t>
            </a:r>
          </a:p>
          <a:p>
            <a:pPr lvl="1">
              <a:lnSpc>
                <a:spcPct val="150000"/>
              </a:lnSpc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Est-ce que tu as fait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du calcul mental 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3537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48678-4C66-87AB-08B5-0C30B8944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F2D0CFE3-74B4-DD4E-34D1-68DD0EA85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8745736-9CCB-B95B-27B7-87D4EA0BF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62E23EE-B5F9-B93C-D98E-551D907C8CB2}"/>
              </a:ext>
            </a:extLst>
          </p:cNvPr>
          <p:cNvSpPr/>
          <p:nvPr/>
        </p:nvSpPr>
        <p:spPr>
          <a:xfrm>
            <a:off x="1097860" y="2404132"/>
            <a:ext cx="7181317" cy="2481090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35D089-51EB-FB87-2200-F1956F0480F9}"/>
              </a:ext>
            </a:extLst>
          </p:cNvPr>
          <p:cNvSpPr txBox="1"/>
          <p:nvPr/>
        </p:nvSpPr>
        <p:spPr>
          <a:xfrm>
            <a:off x="1449387" y="2776898"/>
            <a:ext cx="6245225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Est-ce que tu as fait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des maths 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?</a:t>
            </a:r>
          </a:p>
          <a:p>
            <a:pPr lvl="1">
              <a:lnSpc>
                <a:spcPct val="150000"/>
              </a:lnSpc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Est-ce que tu as fait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de la lecture 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8263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622C-72F2-832C-6A49-077B232EB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FE51F8C-1F35-9CC8-FA29-27998F95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152" y="759703"/>
            <a:ext cx="670707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aux questions. 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26095B-721D-3CC5-01CB-26DF99B572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71504" y="2444817"/>
            <a:ext cx="4290759" cy="352835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9A31250-2CBB-2FAF-8F1E-1A9022298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56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12F0F-D332-AA51-27AF-18490DC81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B9905B-7243-9E77-45A9-5D61D4D7FC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745AF8D4-BCBE-6E33-FC16-84FDB46E9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F55EA39-E3ED-ECAD-2CBD-CEF936695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R_N4_P4_SEM1_S3_AdP_P02">
            <a:hlinkClick r:id="" action="ppaction://media"/>
            <a:extLst>
              <a:ext uri="{FF2B5EF4-FFF2-40B4-BE49-F238E27FC236}">
                <a16:creationId xmlns:a16="http://schemas.microsoft.com/office/drawing/2014/main" id="{6FC6CC5F-D104-FA72-51CB-8C22ABFC33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2877" y="2067219"/>
            <a:ext cx="8042313" cy="349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4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7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77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9D27A-F242-4C62-283F-5E15E3EF3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CBCFFE8E-F95D-AF5F-9CED-60862688E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les réponses de Nada et de Majd.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8A7C3C4-1C5B-F2BA-0369-20622127D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D9C104A-AF93-2E78-C346-3A5B338D6199}"/>
              </a:ext>
            </a:extLst>
          </p:cNvPr>
          <p:cNvSpPr/>
          <p:nvPr/>
        </p:nvSpPr>
        <p:spPr>
          <a:xfrm>
            <a:off x="993199" y="2398623"/>
            <a:ext cx="7252926" cy="2481090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6A8A18C-F5C0-0A4F-FFA5-5F00EE615FC0}"/>
              </a:ext>
            </a:extLst>
          </p:cNvPr>
          <p:cNvSpPr txBox="1"/>
          <p:nvPr/>
        </p:nvSpPr>
        <p:spPr>
          <a:xfrm>
            <a:off x="1145078" y="2776898"/>
            <a:ext cx="6645983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Non, 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je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n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’ai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pas 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fait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d’écriture. </a:t>
            </a:r>
          </a:p>
          <a:p>
            <a:pPr lvl="1">
              <a:lnSpc>
                <a:spcPct val="150000"/>
              </a:lnSpc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Oui, 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j’ai fait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de la lecture.</a:t>
            </a:r>
            <a:endParaRPr lang="fr-FR" sz="2800" b="1" dirty="0">
              <a:solidFill>
                <a:srgbClr val="565F88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61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20005-20BF-DD05-4D78-64D249DA5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4B39F751-06CE-F286-7E2E-E6B1A86BC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78A2BD5-B603-A6AF-2B07-071AF302C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45ED6E4-3303-B5FB-E240-278778368C0F}"/>
              </a:ext>
            </a:extLst>
          </p:cNvPr>
          <p:cNvSpPr/>
          <p:nvPr/>
        </p:nvSpPr>
        <p:spPr>
          <a:xfrm>
            <a:off x="1092352" y="2415149"/>
            <a:ext cx="6586406" cy="2481090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E7FBACD-3B98-9197-DD1B-C5D07AEE5D1A}"/>
              </a:ext>
            </a:extLst>
          </p:cNvPr>
          <p:cNvSpPr txBox="1"/>
          <p:nvPr/>
        </p:nvSpPr>
        <p:spPr>
          <a:xfrm>
            <a:off x="1295828" y="2776898"/>
            <a:ext cx="6179453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Oui, 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j’ai fait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des maths.</a:t>
            </a:r>
            <a:endParaRPr lang="fr-FR" sz="2800" b="1" dirty="0">
              <a:solidFill>
                <a:srgbClr val="565F88"/>
              </a:solidFill>
              <a:latin typeface="Dosis SemiBold" pitchFamily="2" charset="0"/>
            </a:endParaRPr>
          </a:p>
          <a:p>
            <a:pPr lvl="1">
              <a:lnSpc>
                <a:spcPct val="150000"/>
              </a:lnSpc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Non, 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je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n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’ai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pas 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fait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d’histoire.</a:t>
            </a:r>
          </a:p>
        </p:txBody>
      </p:sp>
    </p:spTree>
    <p:extLst>
      <p:ext uri="{BB962C8B-B14F-4D97-AF65-F5344CB8AC3E}">
        <p14:creationId xmlns:p14="http://schemas.microsoft.com/office/powerpoint/2010/main" val="188937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7060B-B9C7-63A7-949D-789B966D4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3712354D-23F0-4C17-1A43-A0E7A6B8C74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898637" y="2554622"/>
            <a:ext cx="4887827" cy="3258552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3448C65-7A80-071D-D852-6BAE1854903C}"/>
              </a:ext>
            </a:extLst>
          </p:cNvPr>
          <p:cNvSpPr/>
          <p:nvPr/>
        </p:nvSpPr>
        <p:spPr>
          <a:xfrm>
            <a:off x="550864" y="3205636"/>
            <a:ext cx="2304894" cy="289636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246E15F-55A5-B17E-E43A-71285EF9B0A5}"/>
              </a:ext>
            </a:extLst>
          </p:cNvPr>
          <p:cNvSpPr/>
          <p:nvPr/>
        </p:nvSpPr>
        <p:spPr>
          <a:xfrm>
            <a:off x="6466274" y="3253126"/>
            <a:ext cx="2206497" cy="284887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00F3A32-8207-800B-2B54-FF444E5563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C3FED317-0B6A-1F95-C4FF-F4FE338C9FF2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 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0B76EDD-A70D-6CAE-C102-91C5769A2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10474">
            <a:off x="2488608" y="1692430"/>
            <a:ext cx="1019944" cy="92316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1CA963D-CA6A-3C6A-B68D-1BED569BB5EC}"/>
              </a:ext>
            </a:extLst>
          </p:cNvPr>
          <p:cNvSpPr txBox="1"/>
          <p:nvPr/>
        </p:nvSpPr>
        <p:spPr>
          <a:xfrm>
            <a:off x="759220" y="3429000"/>
            <a:ext cx="1967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fait </a:t>
            </a: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________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1E72A43-E02E-448C-C77F-0FC2FFC37E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647" y="1951575"/>
            <a:ext cx="893419" cy="81365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5774666-E863-039E-B1C0-C25A5385E7CA}"/>
              </a:ext>
            </a:extLst>
          </p:cNvPr>
          <p:cNvSpPr txBox="1"/>
          <p:nvPr/>
        </p:nvSpPr>
        <p:spPr>
          <a:xfrm>
            <a:off x="6721287" y="3327510"/>
            <a:ext cx="18001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 ____ , __________.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9D1796-4404-778B-3DDD-CB42763896F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2E6D66-D389-063F-6606-BA2BD0F23ED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159" y="4107649"/>
            <a:ext cx="1347185" cy="196156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CADC9CE-5D5D-D3B1-B7C8-1B80B410ECA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72" y="4355104"/>
            <a:ext cx="1323479" cy="160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93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85E27A4-71B4-1811-3F93-7BF7493392DE}"/>
              </a:ext>
            </a:extLst>
          </p:cNvPr>
          <p:cNvSpPr/>
          <p:nvPr/>
        </p:nvSpPr>
        <p:spPr>
          <a:xfrm>
            <a:off x="6169574" y="3363877"/>
            <a:ext cx="2233073" cy="266119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202A3AB-40AD-93FC-6B64-8C63407B563B}"/>
              </a:ext>
            </a:extLst>
          </p:cNvPr>
          <p:cNvSpPr/>
          <p:nvPr/>
        </p:nvSpPr>
        <p:spPr>
          <a:xfrm>
            <a:off x="372832" y="3199424"/>
            <a:ext cx="2417063" cy="2793351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982573" y="284344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59737">
            <a:off x="5112000" y="1768237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3A16EE4-4C6F-01E8-4800-2D676F5D6D7E}"/>
              </a:ext>
            </a:extLst>
          </p:cNvPr>
          <p:cNvSpPr txBox="1"/>
          <p:nvPr/>
        </p:nvSpPr>
        <p:spPr>
          <a:xfrm>
            <a:off x="440040" y="3363877"/>
            <a:ext cx="24170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____ , 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__________.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2C63D57-F2B9-FDA8-8AC3-E47378A0A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26090" flipH="1">
            <a:off x="2164455" y="1975857"/>
            <a:ext cx="936714" cy="9716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63EEC2-F4BC-36A1-25D5-2232DDDCACD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754EAE7-1C8D-42CC-7C52-550392E0A9A8}"/>
              </a:ext>
            </a:extLst>
          </p:cNvPr>
          <p:cNvSpPr txBox="1"/>
          <p:nvPr/>
        </p:nvSpPr>
        <p:spPr>
          <a:xfrm>
            <a:off x="6236783" y="3363877"/>
            <a:ext cx="1967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fait </a:t>
            </a: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________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9EDFCF-88BF-0521-D8D1-5C459CB894A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87" y="4043423"/>
            <a:ext cx="1466169" cy="170069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0AFF410-D593-9FB7-0625-C69D7317EEE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84"/>
          <a:stretch>
            <a:fillRect/>
          </a:stretch>
        </p:blipFill>
        <p:spPr>
          <a:xfrm>
            <a:off x="6593858" y="4472724"/>
            <a:ext cx="1466169" cy="127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5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1BA03-3539-C0F3-A596-EF284441F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77FBF58-0AB0-2A5F-30CE-A63B11FB197A}"/>
              </a:ext>
            </a:extLst>
          </p:cNvPr>
          <p:cNvSpPr/>
          <p:nvPr/>
        </p:nvSpPr>
        <p:spPr>
          <a:xfrm>
            <a:off x="6169574" y="3467061"/>
            <a:ext cx="2304894" cy="2465398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F6298366-460C-8FCE-CD8F-30CE972EF9AC}"/>
              </a:ext>
            </a:extLst>
          </p:cNvPr>
          <p:cNvSpPr/>
          <p:nvPr/>
        </p:nvSpPr>
        <p:spPr>
          <a:xfrm>
            <a:off x="372832" y="3467061"/>
            <a:ext cx="2417063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7FC091F-4C88-5484-4E48-62ACB9A4E70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878229" y="284344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FCA6F1E0-823B-11C3-B272-D21A1A16A4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7AD1BC55-F38E-59DC-DDD1-A5DEE77E877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6671201-A73A-79EA-4B07-B5DB400FF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503EAE-A017-2D53-B2D6-86811C971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813" y="2096636"/>
            <a:ext cx="1066949" cy="9716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4AE3C6C-8C30-1807-1AA4-14C902FA29D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F7E380C-C5A3-C7AD-EAF1-13D85FD346D6}"/>
              </a:ext>
            </a:extLst>
          </p:cNvPr>
          <p:cNvSpPr txBox="1"/>
          <p:nvPr/>
        </p:nvSpPr>
        <p:spPr>
          <a:xfrm>
            <a:off x="6271081" y="3610036"/>
            <a:ext cx="21018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___ , _______ .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3109AFB-288D-373D-35D2-D854B75C346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3975" y="4195074"/>
            <a:ext cx="1074145" cy="16112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A25406-493F-42CE-64DA-84982DA43D1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48127" y="4117066"/>
            <a:ext cx="1074145" cy="1611218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25B6DC6-E3C4-F02D-B778-ED943A97CAFA}"/>
              </a:ext>
            </a:extLst>
          </p:cNvPr>
          <p:cNvSpPr txBox="1"/>
          <p:nvPr/>
        </p:nvSpPr>
        <p:spPr>
          <a:xfrm>
            <a:off x="557699" y="3467061"/>
            <a:ext cx="1967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fait </a:t>
            </a: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________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82D7EFF-A602-4386-C23B-D809BCFFC83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304"/>
          <a:stretch>
            <a:fillRect/>
          </a:stretch>
        </p:blipFill>
        <p:spPr>
          <a:xfrm>
            <a:off x="6169574" y="4563678"/>
            <a:ext cx="1171304" cy="43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4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881352" y="3035807"/>
            <a:ext cx="3765344" cy="25102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375" y="215346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250" y="2160628"/>
            <a:ext cx="1219370" cy="108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250" y="2246069"/>
            <a:ext cx="1066949" cy="9716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72D691F-5E41-E967-8C85-2BB2F3A5B3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93D9DFC-F1D9-9C2D-568F-B2933BDB4449}"/>
              </a:ext>
            </a:extLst>
          </p:cNvPr>
          <p:cNvSpPr txBox="1"/>
          <p:nvPr/>
        </p:nvSpPr>
        <p:spPr>
          <a:xfrm>
            <a:off x="6359449" y="3611371"/>
            <a:ext cx="22943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___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_________ 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0AA5058-EAAE-4C8B-2708-319BD579DEEC}"/>
              </a:ext>
            </a:extLst>
          </p:cNvPr>
          <p:cNvSpPr txBox="1"/>
          <p:nvPr/>
        </p:nvSpPr>
        <p:spPr>
          <a:xfrm>
            <a:off x="303321" y="3559146"/>
            <a:ext cx="25560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</a:t>
            </a: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________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1522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10DA793-DA43-0356-0162-AB23636B5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90" y="3485267"/>
            <a:ext cx="6254069" cy="1446177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 : Point de langue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515354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Répondre par : « Oui,... », « Non,….n’…pas… ».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A4BEA3-99A9-156A-7F9F-150D7856BE3A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3A58C79-C345-DD88-5FC6-F63804CF740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1C12F16-11A4-1D38-4DC2-8F69633FF56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C57CE6A8-33FF-D8EF-2CE6-0428E3B8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12">
            <a:extLst>
              <a:ext uri="{FF2B5EF4-FFF2-40B4-BE49-F238E27FC236}">
                <a16:creationId xmlns:a16="http://schemas.microsoft.com/office/drawing/2014/main" id="{6F1AE71D-74D5-18AE-ECA8-9B2824B019CE}"/>
              </a:ext>
            </a:extLst>
          </p:cNvPr>
          <p:cNvSpPr txBox="1">
            <a:spLocks/>
          </p:cNvSpPr>
          <p:nvPr/>
        </p:nvSpPr>
        <p:spPr>
          <a:xfrm>
            <a:off x="2173859" y="2447261"/>
            <a:ext cx="539493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Poser la question : « Est-ce que tu as fait _________________________ ? ».</a:t>
            </a:r>
          </a:p>
          <a:p>
            <a:r>
              <a:rPr lang="fr-FR" sz="1400" dirty="0"/>
              <a:t>Répondre la question : «  Est-ce que tu as fait _________________________ ? ».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94191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mettre des phrases à la forme négative.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Soyez attentifs.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E010BD7-CE67-5974-A804-AC620EB7E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6F5C1C9-C9DA-C3A3-82D7-BA1A529E07E0}"/>
              </a:ext>
            </a:extLst>
          </p:cNvPr>
          <p:cNvSpPr/>
          <p:nvPr/>
        </p:nvSpPr>
        <p:spPr>
          <a:xfrm>
            <a:off x="2441013" y="2737104"/>
            <a:ext cx="4261973" cy="981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fr-FR" sz="4400" b="1" dirty="0">
                <a:solidFill>
                  <a:srgbClr val="00ACA4"/>
                </a:solidFill>
                <a:latin typeface="Dosis SemiBold" pitchFamily="2" charset="0"/>
              </a:rPr>
              <a:t>La négation</a:t>
            </a:r>
            <a:endParaRPr lang="fr-FR" sz="4400" b="1" kern="0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23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048BF80-178C-9370-D905-437EAC8347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4_P4_SEM1_S3 (langue) ">
            <a:hlinkClick r:id="" action="ppaction://media"/>
            <a:extLst>
              <a:ext uri="{FF2B5EF4-FFF2-40B4-BE49-F238E27FC236}">
                <a16:creationId xmlns:a16="http://schemas.microsoft.com/office/drawing/2014/main" id="{3B9F434E-3BE1-BBE8-7CFB-71EB2C1F2D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8765" y="1899860"/>
            <a:ext cx="7406470" cy="416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227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F3C11AA-10C6-9590-933B-2656F61C9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A8F68DA-85CB-F4B3-F41E-2B33942A4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875" y="1916428"/>
            <a:ext cx="7491470" cy="410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50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600FD0-EF17-C332-BA0A-81C6E8BD8AD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673658" y="2349075"/>
            <a:ext cx="3796684" cy="279593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57894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179EE-907F-DC51-3295-48CA83BCB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0E9EA1D-2C9F-C1AB-3EBC-2C635DF96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C8E2865C-A122-FD1F-D8A7-41B8604A0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06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Mettez la phrase suivante à la forme négative</a:t>
            </a:r>
            <a:r>
              <a:rPr lang="fr-FR" dirty="0"/>
              <a:t>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A63B92-8B4D-83B8-736C-43F66728E480}"/>
              </a:ext>
            </a:extLst>
          </p:cNvPr>
          <p:cNvSpPr txBox="1"/>
          <p:nvPr/>
        </p:nvSpPr>
        <p:spPr>
          <a:xfrm>
            <a:off x="1371600" y="2915118"/>
            <a:ext cx="6400800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Oui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, Karim a fait de la poésie.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43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8F070-FCB7-6696-24C5-E5CC9EBF8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E532927-3F6F-B52D-A281-79D00E6A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0C0C79-3AD8-D805-1345-5132632200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47552C-7D29-39D5-A529-881D794DCE5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673658" y="2349075"/>
            <a:ext cx="3796684" cy="279593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9493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EFC85-A088-08F4-038F-DC5976857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5C1C1F26-D130-B862-5354-4A9BCCBC7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F54CBE7-231E-A657-03E6-F7C09B886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8DA2086-3156-2942-2A0C-1C7F4D27F084}"/>
              </a:ext>
            </a:extLst>
          </p:cNvPr>
          <p:cNvSpPr txBox="1"/>
          <p:nvPr/>
        </p:nvSpPr>
        <p:spPr>
          <a:xfrm>
            <a:off x="1371600" y="2915118"/>
            <a:ext cx="6400800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Non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, Karim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n’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pas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fait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de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poésie.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09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CC164-27A5-2E16-688B-66F25CF72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5BA9606-9B36-D7FD-BB3E-0475216F3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288FC70C-CB1C-7A29-5748-E890843ED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06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Mettez la phrase suivante à la forme négative. 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C3D395-7850-CA9D-BE89-8F57C47B1874}"/>
              </a:ext>
            </a:extLst>
          </p:cNvPr>
          <p:cNvSpPr txBox="1"/>
          <p:nvPr/>
        </p:nvSpPr>
        <p:spPr>
          <a:xfrm>
            <a:off x="1371600" y="2915118"/>
            <a:ext cx="6400800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Oui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, vous avez  fait de l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 lecture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5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E1CD1-EE31-F5D5-0995-7742753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E5541E5-706A-A81F-62B7-F35102E30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3FAD6EA-AD66-95D7-703D-6F3B531258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1CD0F06-1675-5B3E-87C5-D1DE7E88BD9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673658" y="2349075"/>
            <a:ext cx="3796684" cy="279593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82944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0F4CE-7D33-DD53-44FE-CB1AF2EE2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50FE77F-C2BF-4F6A-5FDA-9BDF8E317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8C4ADA8-44B5-C845-D4EE-7D6AEDEC2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8022C27-9678-BB92-BF5A-F5B2B9DA470C}"/>
              </a:ext>
            </a:extLst>
          </p:cNvPr>
          <p:cNvSpPr txBox="1"/>
          <p:nvPr/>
        </p:nvSpPr>
        <p:spPr>
          <a:xfrm>
            <a:off x="820757" y="2915118"/>
            <a:ext cx="6951643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FF0000"/>
                </a:solidFill>
                <a:latin typeface="Dosis SemiBold" pitchFamily="2" charset="0"/>
                <a:cs typeface="Arial" panose="020B0604020202020204" pitchFamily="34" charset="0"/>
              </a:rPr>
              <a:t>Non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, v</a:t>
            </a:r>
            <a:r>
              <a:rPr kumimoji="0" lang="fr-F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ous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n’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avez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pas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 fait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de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lecture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53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9E929-1F8E-55CA-FE8A-F60E490AD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34D4833-25F1-2946-DE51-9831C0FA0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59B3EA53-787B-4779-163C-3294EB8D4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06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Mettez la phrase suivante à la forme négative. 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718F134-23BE-C513-62D8-AD1408F41664}"/>
              </a:ext>
            </a:extLst>
          </p:cNvPr>
          <p:cNvSpPr txBox="1"/>
          <p:nvPr/>
        </p:nvSpPr>
        <p:spPr>
          <a:xfrm>
            <a:off x="1371600" y="2915118"/>
            <a:ext cx="6400800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00B050"/>
                </a:solidFill>
                <a:latin typeface="Dosis SemiBold" pitchFamily="2" charset="0"/>
                <a:cs typeface="Arial" panose="020B0604020202020204" pitchFamily="34" charset="0"/>
              </a:rPr>
              <a:t>Oui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, elles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ont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fait du calcul mental.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61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407B9-7B20-5AC1-6D56-7DC16B137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8BF5B9D-6B8C-EA8C-CB8D-59E85DE51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B3020F-C43B-55C3-5A60-499CF532A0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EC0C75E-7849-5189-452D-DEE57AEBB30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673658" y="2349075"/>
            <a:ext cx="3796684" cy="279593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07707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2480D-FA3A-2C89-4481-AF3F961A7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325F1DA-1B4D-9A73-159D-01355CD67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CD0F25E-779A-D443-CDB2-860EE220F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4253774-32FA-7E2C-F6D6-FA6ED7866893}"/>
              </a:ext>
            </a:extLst>
          </p:cNvPr>
          <p:cNvSpPr txBox="1"/>
          <p:nvPr/>
        </p:nvSpPr>
        <p:spPr>
          <a:xfrm>
            <a:off x="495759" y="2898593"/>
            <a:ext cx="810290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FF0000"/>
                </a:solidFill>
                <a:latin typeface="Dosis SemiBold" pitchFamily="2" charset="0"/>
                <a:cs typeface="Arial" panose="020B0604020202020204" pitchFamily="34" charset="0"/>
              </a:rPr>
              <a:t>Non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, elles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n’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ont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pas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fait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26553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d</a:t>
            </a:r>
            <a:r>
              <a:rPr lang="fr-FR" sz="3600" b="1" dirty="0">
                <a:solidFill>
                  <a:srgbClr val="F26553"/>
                </a:solidFill>
                <a:latin typeface="Dosis SemiBold" pitchFamily="2" charset="0"/>
                <a:cs typeface="Arial" panose="020B0604020202020204" pitchFamily="34" charset="0"/>
              </a:rPr>
              <a:t>e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26553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calcul mental.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76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90.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FDF053B-4CD2-1CC0-23E7-464443495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9CE2FDD-7C7A-30E3-9E7E-20B907BA6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699" y="1598494"/>
            <a:ext cx="3103640" cy="4760554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07BAF64-8E1C-4312-5B4B-F803B75BFCB7}"/>
              </a:ext>
            </a:extLst>
          </p:cNvPr>
          <p:cNvSpPr/>
          <p:nvPr/>
        </p:nvSpPr>
        <p:spPr>
          <a:xfrm>
            <a:off x="3887298" y="3582954"/>
            <a:ext cx="2800441" cy="105679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084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Vous allez faire l’activité 2. Je vais passer entre les rangs pour vous aider.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723FD64-C61C-418F-DC68-C865DD029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A51437-2C09-67A3-2448-170B365B34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836" y="2938378"/>
            <a:ext cx="2172497" cy="217249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70AA97E-FEF0-4DB4-37BB-E0846ACBCAFF}"/>
              </a:ext>
            </a:extLst>
          </p:cNvPr>
          <p:cNvSpPr txBox="1"/>
          <p:nvPr/>
        </p:nvSpPr>
        <p:spPr>
          <a:xfrm>
            <a:off x="425049" y="2019047"/>
            <a:ext cx="6839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fr-FR" sz="2000" b="1" dirty="0">
                <a:latin typeface="Dosis SemiBold" pitchFamily="2" charset="0"/>
                <a:cs typeface="Arial" panose="020B0604020202020204" pitchFamily="34" charset="0"/>
              </a:rPr>
              <a:t>Je mets les phrases à la forme négative.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484DB9-FDD4-9CD2-1505-A790B0FDD7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231" y="2851226"/>
            <a:ext cx="4961762" cy="294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67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8F2C4-792F-4847-2878-23FBF059F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33D3E28B-D79E-6CBF-D657-E00925FA066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Faites attention à l’orthographe.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012849-C40B-7589-DE1B-875FA8F427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78D4676-BFE1-02ED-4E50-2914210CB22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584"/>
          <a:stretch>
            <a:fillRect/>
          </a:stretch>
        </p:blipFill>
        <p:spPr>
          <a:xfrm>
            <a:off x="1310446" y="2561422"/>
            <a:ext cx="5040902" cy="29755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874C405-9FF7-5E8C-6463-707D2CF8CB8B}"/>
              </a:ext>
            </a:extLst>
          </p:cNvPr>
          <p:cNvSpPr txBox="1"/>
          <p:nvPr/>
        </p:nvSpPr>
        <p:spPr>
          <a:xfrm>
            <a:off x="1664958" y="3054642"/>
            <a:ext cx="43318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kern="0" dirty="0">
                <a:solidFill>
                  <a:srgbClr val="FF0000"/>
                </a:solidFill>
                <a:latin typeface="Dosis SemiBold" pitchFamily="2" charset="0"/>
              </a:rPr>
              <a:t>Non</a:t>
            </a:r>
            <a:r>
              <a:rPr lang="fr-FR" sz="2400" b="1" kern="0" dirty="0">
                <a:solidFill>
                  <a:srgbClr val="424D7B"/>
                </a:solidFill>
                <a:latin typeface="Dosis SemiBold" pitchFamily="2" charset="0"/>
              </a:rPr>
              <a:t>, Karim </a:t>
            </a:r>
            <a:r>
              <a:rPr lang="fr-FR" sz="2400" b="1" kern="0" dirty="0">
                <a:solidFill>
                  <a:srgbClr val="FF0000"/>
                </a:solidFill>
                <a:latin typeface="Dosis SemiBold" pitchFamily="2" charset="0"/>
              </a:rPr>
              <a:t>n’</a:t>
            </a:r>
            <a:r>
              <a:rPr lang="fr-FR" sz="2400" b="1" kern="0" dirty="0">
                <a:solidFill>
                  <a:srgbClr val="424D7B"/>
                </a:solidFill>
                <a:latin typeface="Dosis SemiBold" pitchFamily="2" charset="0"/>
              </a:rPr>
              <a:t>a </a:t>
            </a:r>
            <a:r>
              <a:rPr lang="fr-FR" sz="2400" b="1" kern="0" dirty="0">
                <a:solidFill>
                  <a:srgbClr val="FF0000"/>
                </a:solidFill>
                <a:latin typeface="Dosis SemiBold" pitchFamily="2" charset="0"/>
              </a:rPr>
              <a:t>pas</a:t>
            </a:r>
            <a:r>
              <a:rPr lang="fr-FR" sz="2400" b="1" kern="0" dirty="0">
                <a:solidFill>
                  <a:srgbClr val="424D7B"/>
                </a:solidFill>
                <a:latin typeface="Dosis SemiBold" pitchFamily="2" charset="0"/>
              </a:rPr>
              <a:t> fait </a:t>
            </a:r>
            <a:r>
              <a:rPr lang="fr-FR" sz="2400" b="1" kern="0" dirty="0">
                <a:solidFill>
                  <a:schemeClr val="accent2"/>
                </a:solidFill>
                <a:latin typeface="Dosis SemiBold" pitchFamily="2" charset="0"/>
              </a:rPr>
              <a:t>de</a:t>
            </a:r>
            <a:r>
              <a:rPr lang="fr-FR" sz="2400" b="1" kern="0" dirty="0">
                <a:solidFill>
                  <a:srgbClr val="424D7B"/>
                </a:solidFill>
                <a:latin typeface="Dosis SemiBold" pitchFamily="2" charset="0"/>
              </a:rPr>
              <a:t> dessin. </a:t>
            </a:r>
            <a:endParaRPr lang="fr-MA" sz="24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114A653-3B26-C8C5-25D1-ABAB43B1C438}"/>
              </a:ext>
            </a:extLst>
          </p:cNvPr>
          <p:cNvSpPr txBox="1"/>
          <p:nvPr/>
        </p:nvSpPr>
        <p:spPr>
          <a:xfrm>
            <a:off x="1664958" y="3813107"/>
            <a:ext cx="50409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kern="0" dirty="0">
                <a:solidFill>
                  <a:srgbClr val="FF0000"/>
                </a:solidFill>
                <a:latin typeface="Dosis SemiBold" pitchFamily="2" charset="0"/>
              </a:rPr>
              <a:t>Non</a:t>
            </a:r>
            <a:r>
              <a:rPr lang="fr-FR" sz="2400" b="1" kern="0" dirty="0">
                <a:solidFill>
                  <a:srgbClr val="C00000"/>
                </a:solidFill>
                <a:latin typeface="Dosis SemiBold" pitchFamily="2" charset="0"/>
              </a:rPr>
              <a:t>, </a:t>
            </a:r>
            <a:r>
              <a:rPr lang="fr-FR" sz="2400" b="1" kern="0" dirty="0">
                <a:solidFill>
                  <a:srgbClr val="424D7B"/>
                </a:solidFill>
                <a:latin typeface="Dosis SemiBold" pitchFamily="2" charset="0"/>
              </a:rPr>
              <a:t>nous </a:t>
            </a:r>
            <a:r>
              <a:rPr lang="fr-FR" sz="2400" b="1" kern="0" dirty="0">
                <a:solidFill>
                  <a:srgbClr val="FF0000"/>
                </a:solidFill>
                <a:latin typeface="Dosis SemiBold" pitchFamily="2" charset="0"/>
              </a:rPr>
              <a:t>n’</a:t>
            </a:r>
            <a:r>
              <a:rPr lang="fr-FR" sz="2400" b="1" kern="0" dirty="0">
                <a:solidFill>
                  <a:srgbClr val="424D7B"/>
                </a:solidFill>
                <a:latin typeface="Dosis SemiBold" pitchFamily="2" charset="0"/>
              </a:rPr>
              <a:t>avons</a:t>
            </a:r>
            <a:r>
              <a:rPr lang="fr-FR" sz="2400" b="1" kern="0" dirty="0">
                <a:solidFill>
                  <a:srgbClr val="C00000"/>
                </a:solidFill>
                <a:latin typeface="Dosis SemiBold" pitchFamily="2" charset="0"/>
              </a:rPr>
              <a:t> </a:t>
            </a:r>
            <a:r>
              <a:rPr lang="fr-FR" sz="2400" b="1" kern="0" dirty="0">
                <a:solidFill>
                  <a:srgbClr val="FF0000"/>
                </a:solidFill>
                <a:latin typeface="Dosis SemiBold" pitchFamily="2" charset="0"/>
              </a:rPr>
              <a:t>pas</a:t>
            </a:r>
            <a:r>
              <a:rPr lang="fr-FR" sz="2400" b="1" kern="0" dirty="0">
                <a:solidFill>
                  <a:srgbClr val="C00000"/>
                </a:solidFill>
                <a:latin typeface="Dosis SemiBold" pitchFamily="2" charset="0"/>
              </a:rPr>
              <a:t> </a:t>
            </a:r>
            <a:r>
              <a:rPr lang="fr-FR" sz="2400" b="1" kern="0" dirty="0">
                <a:solidFill>
                  <a:srgbClr val="424D7B"/>
                </a:solidFill>
                <a:latin typeface="Dosis SemiBold" pitchFamily="2" charset="0"/>
              </a:rPr>
              <a:t>fait</a:t>
            </a:r>
            <a:r>
              <a:rPr lang="fr-FR" sz="2400" b="1" kern="0" dirty="0">
                <a:solidFill>
                  <a:srgbClr val="C00000"/>
                </a:solidFill>
                <a:latin typeface="Dosis SemiBold" pitchFamily="2" charset="0"/>
              </a:rPr>
              <a:t> </a:t>
            </a:r>
            <a:r>
              <a:rPr lang="fr-FR" sz="2400" b="1" kern="0" dirty="0">
                <a:solidFill>
                  <a:schemeClr val="accent2"/>
                </a:solidFill>
                <a:latin typeface="Dosis SemiBold" pitchFamily="2" charset="0"/>
              </a:rPr>
              <a:t>d’</a:t>
            </a:r>
            <a:r>
              <a:rPr lang="fr-FR" sz="2400" b="1" kern="0" dirty="0">
                <a:solidFill>
                  <a:srgbClr val="424D7B"/>
                </a:solidFill>
                <a:latin typeface="Dosis SemiBold" pitchFamily="2" charset="0"/>
              </a:rPr>
              <a:t>exercices.</a:t>
            </a:r>
            <a:r>
              <a:rPr lang="fr-FR" sz="2400" b="1" kern="0" dirty="0">
                <a:solidFill>
                  <a:srgbClr val="C00000"/>
                </a:solidFill>
                <a:latin typeface="Dosis SemiBold" pitchFamily="2" charset="0"/>
              </a:rPr>
              <a:t> 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6D6318D-B740-8657-4F75-9BFB092C8D3A}"/>
              </a:ext>
            </a:extLst>
          </p:cNvPr>
          <p:cNvSpPr txBox="1"/>
          <p:nvPr/>
        </p:nvSpPr>
        <p:spPr>
          <a:xfrm>
            <a:off x="1664958" y="4675058"/>
            <a:ext cx="43318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kern="0" dirty="0">
                <a:solidFill>
                  <a:srgbClr val="FF0000"/>
                </a:solidFill>
                <a:latin typeface="Dosis SemiBold" pitchFamily="2" charset="0"/>
              </a:rPr>
              <a:t>Non</a:t>
            </a:r>
            <a:r>
              <a:rPr lang="fr-FR" sz="2400" b="1" kern="0" dirty="0">
                <a:solidFill>
                  <a:srgbClr val="C00000"/>
                </a:solidFill>
                <a:latin typeface="Dosis SemiBold" pitchFamily="2" charset="0"/>
              </a:rPr>
              <a:t>, </a:t>
            </a:r>
            <a:r>
              <a:rPr lang="fr-FR" sz="2400" b="1" kern="0" dirty="0">
                <a:solidFill>
                  <a:srgbClr val="424D7B"/>
                </a:solidFill>
                <a:latin typeface="Dosis SemiBold" pitchFamily="2" charset="0"/>
              </a:rPr>
              <a:t>Lina </a:t>
            </a:r>
            <a:r>
              <a:rPr lang="fr-FR" sz="2400" b="1" kern="0" dirty="0">
                <a:solidFill>
                  <a:srgbClr val="FF0000"/>
                </a:solidFill>
                <a:latin typeface="Dosis SemiBold" pitchFamily="2" charset="0"/>
              </a:rPr>
              <a:t>n’</a:t>
            </a:r>
            <a:r>
              <a:rPr lang="fr-FR" sz="2400" b="1" kern="0" dirty="0">
                <a:solidFill>
                  <a:srgbClr val="424D7B"/>
                </a:solidFill>
                <a:latin typeface="Dosis SemiBold" pitchFamily="2" charset="0"/>
              </a:rPr>
              <a:t>a </a:t>
            </a:r>
            <a:r>
              <a:rPr lang="fr-FR" sz="2400" b="1" kern="0" dirty="0">
                <a:solidFill>
                  <a:srgbClr val="FF0000"/>
                </a:solidFill>
                <a:latin typeface="Dosis SemiBold" pitchFamily="2" charset="0"/>
              </a:rPr>
              <a:t>pas</a:t>
            </a:r>
            <a:r>
              <a:rPr lang="fr-FR" sz="2400" b="1" kern="0" dirty="0">
                <a:solidFill>
                  <a:srgbClr val="424D7B"/>
                </a:solidFill>
                <a:latin typeface="Dosis SemiBold" pitchFamily="2" charset="0"/>
              </a:rPr>
              <a:t> fait de poésie. </a:t>
            </a:r>
            <a:endParaRPr lang="fr-MA" sz="24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7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2FC4123-76D4-E0FA-EE75-76B38CDB1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4958117"/>
            <a:ext cx="6254069" cy="1446177"/>
          </a:xfrm>
          <a:prstGeom prst="rect">
            <a:avLst/>
          </a:prstGeom>
        </p:spPr>
      </p:pic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Lecture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et comprendre des phrases.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AE68AEE-0BF1-9862-BDA6-3C3EA1783C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93BAAE2-E3B3-2FDA-4067-29C996A566E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7BDDA93-ADD4-386F-6BEB-52439B4D8D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36FACCC1-A2F8-C280-FBB6-3D4FFD1BEA6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226B364-DCE8-C95F-4FEC-5EEC501BD8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Répondre par : « Oui,... », « Non,….n’…pas… »</a:t>
            </a:r>
          </a:p>
        </p:txBody>
      </p: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FA9C28BB-C70E-D247-3406-AE7E8B8A7EDF}"/>
              </a:ext>
            </a:extLst>
          </p:cNvPr>
          <p:cNvSpPr txBox="1">
            <a:spLocks/>
          </p:cNvSpPr>
          <p:nvPr/>
        </p:nvSpPr>
        <p:spPr>
          <a:xfrm>
            <a:off x="2174523" y="2511791"/>
            <a:ext cx="5394273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Poser la question : « Est-ce que tu as fait _________________________ ? ».</a:t>
            </a:r>
          </a:p>
          <a:p>
            <a:r>
              <a:rPr lang="fr-FR" sz="1400" dirty="0"/>
              <a:t>Répondre la question : «  Est-ce que tu as fait _________________________ ? ».</a:t>
            </a: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lire des phrases, les comprendre et répondre à des questions.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5EC58DB4-97C0-D574-ECF9-381624D25F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74DFB2-3D7C-FDF0-438A-6892773530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cette image.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6944B2-410B-6B1E-BDFB-736489DA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E92CDD-B549-A11B-39D4-47ECAEE33D5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6085"/>
          <a:stretch>
            <a:fillRect/>
          </a:stretch>
        </p:blipFill>
        <p:spPr>
          <a:xfrm>
            <a:off x="2170321" y="1972056"/>
            <a:ext cx="4885981" cy="315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6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A62E4-7047-A50C-7B71-985AA4024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DC663AF-9961-A34F-DCC3-43C2E90ED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82" y="2380808"/>
            <a:ext cx="8246067" cy="233962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E9F556B-8B45-F129-9136-1D859B8F5034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Lisez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cette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 question en silence.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680241-F12D-FE51-6E8B-3204751ACD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80153C46-5CC3-54F9-DFCC-2649D34B8E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5184" y="2992086"/>
            <a:ext cx="399030" cy="146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63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BA317-E76D-4BEC-AA61-18A3FFE0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EB0C62D-4465-2CF3-4780-0A7405AA7D5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CB455DF-E048-E453-4EC8-51885B333B8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ABF73452-12A1-090A-FB17-9E89C72AA9C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Écrivez  le numéro de la bonne réponse sur votre ardoise (1, 2, 3 ou 4).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00F96D1-7CD6-4267-3A2F-9ECC534E75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9D6791C-E179-C58A-0A3B-59D06FE126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82" y="2380808"/>
            <a:ext cx="8246067" cy="2339629"/>
          </a:xfrm>
          <a:prstGeom prst="rect">
            <a:avLst/>
          </a:prstGeom>
        </p:spPr>
      </p:pic>
      <p:pic>
        <p:nvPicPr>
          <p:cNvPr id="4" name="Image 3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58381AC3-E084-97BB-3444-D8A589B916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5184" y="2992086"/>
            <a:ext cx="399030" cy="146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52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7C8D1-2C09-C1EF-476A-08DD25ADA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E56F506-8B21-2AEC-70BC-BE3677C54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95DF162-6146-1C59-9A5C-FA885EC4F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D8939E-85A7-5019-304C-1370DB234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E3B52-DF18-ACAF-4E5C-CAD7EE530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E30A305-853D-04E7-59D5-1A5C15D91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82" y="2380808"/>
            <a:ext cx="8246067" cy="2339629"/>
          </a:xfrm>
          <a:prstGeom prst="rect">
            <a:avLst/>
          </a:prstGeom>
        </p:spPr>
      </p:pic>
      <p:pic>
        <p:nvPicPr>
          <p:cNvPr id="9" name="Image 8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6595956D-0DAF-F7F2-E642-45A9F3780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84" y="2992086"/>
            <a:ext cx="399030" cy="146544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2152E1E-F088-464B-1898-19B5CB01532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28D4894-EA98-8B03-BFC0-30557D5B78F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8F8ABDB1-38B4-999B-3EB6-96F7210DB3FD}"/>
              </a:ext>
            </a:extLst>
          </p:cNvPr>
          <p:cNvSpPr txBox="1">
            <a:spLocks/>
          </p:cNvSpPr>
          <p:nvPr/>
        </p:nvSpPr>
        <p:spPr>
          <a:xfrm>
            <a:off x="1592795" y="777385"/>
            <a:ext cx="721098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La bonne réponse est : « Kamal a fait de la lecture ». Qui veut lire et expliquer la réponse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C12C76-573F-271E-4074-C0BF4DAD99F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EC21C03-0FE7-21CF-1C6F-F96BC5280D30}"/>
              </a:ext>
            </a:extLst>
          </p:cNvPr>
          <p:cNvSpPr txBox="1"/>
          <p:nvPr/>
        </p:nvSpPr>
        <p:spPr>
          <a:xfrm>
            <a:off x="4478007" y="2967335"/>
            <a:ext cx="187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55346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Prenez vos livrets à la page 88.   Avec votre voisin, vous allez lire et répondre aux questions de l’activité 4.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6289432" y="2933403"/>
            <a:ext cx="2436396" cy="186842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522514" y="2933403"/>
            <a:ext cx="5766918" cy="184497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D7C62A7-E967-036C-FF92-9D8608ACC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699" y="3077056"/>
            <a:ext cx="5388671" cy="15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AC51E-674C-49BB-4E66-481D2D632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6AD4FFA-D388-58EA-3D5C-B2475923383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94C709B-DB41-322A-586F-AFA3093BE1C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7CF5AD32-B4CA-3D1B-1F77-AC2AF63DDCFF}"/>
              </a:ext>
            </a:extLst>
          </p:cNvPr>
          <p:cNvSpPr txBox="1">
            <a:spLocks/>
          </p:cNvSpPr>
          <p:nvPr/>
        </p:nvSpPr>
        <p:spPr>
          <a:xfrm>
            <a:off x="1625844" y="777385"/>
            <a:ext cx="713386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</a:t>
            </a:r>
            <a:r>
              <a:rPr 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Dosis Medium" pitchFamily="2" charset="0"/>
              </a:rPr>
              <a:t>Nada a fait de la course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». Qui veut lire et expliquer la réponse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498418-F232-C4A0-720F-7362A42107F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8FEE5C-56A7-B2FE-1407-38FFACE2D2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1080" y="2862850"/>
            <a:ext cx="6584395" cy="190330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F06699B-591B-1AE1-8CD0-F1F1EB7C4048}"/>
              </a:ext>
            </a:extLst>
          </p:cNvPr>
          <p:cNvSpPr txBox="1"/>
          <p:nvPr/>
        </p:nvSpPr>
        <p:spPr>
          <a:xfrm>
            <a:off x="4389284" y="4233425"/>
            <a:ext cx="187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05347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6B93E-78D9-47F2-4FBA-A49425D70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781B4CD-426E-690E-1BE6-33A89E75E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3D9E2F0E-7C3D-2297-2906-6D777EEC8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lire et recopier le dialogue de la page 88.  Vous allez aussi faire l’activité 2 de la page 90.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E5D93E-B693-EF85-4E05-82ABFFC60E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913" y="1608119"/>
            <a:ext cx="3103640" cy="47605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8A4426-8FD9-FAFC-6CFF-DF13B7CCB8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307" y="1846663"/>
            <a:ext cx="2948121" cy="452201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4B87CC8-2303-39E3-6620-A6D769FABC6E}"/>
              </a:ext>
            </a:extLst>
          </p:cNvPr>
          <p:cNvSpPr/>
          <p:nvPr/>
        </p:nvSpPr>
        <p:spPr>
          <a:xfrm>
            <a:off x="5098512" y="3592579"/>
            <a:ext cx="2800441" cy="105679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84AA865-DD8D-C6D5-50BB-1FEEC8A0E63C}"/>
              </a:ext>
            </a:extLst>
          </p:cNvPr>
          <p:cNvSpPr/>
          <p:nvPr/>
        </p:nvSpPr>
        <p:spPr>
          <a:xfrm>
            <a:off x="1465146" y="3592579"/>
            <a:ext cx="2800441" cy="77998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229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D7F13-628D-AC19-2695-1794DA324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FA708A4-5313-7180-184A-8E71A4FAA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64B6E0C-6C61-1720-A09C-8BC90E5610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21011" y="651192"/>
            <a:ext cx="1289783" cy="936977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19880917-F9B2-8DAB-D662-73251E8A3C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412BB488-D1F2-7463-D98C-1DE9B4032C4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58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13834</TotalTime>
  <Words>960</Words>
  <Application>Microsoft Office PowerPoint</Application>
  <PresentationFormat>Affichage à l'écran (4:3)</PresentationFormat>
  <Paragraphs>126</Paragraphs>
  <Slides>51</Slides>
  <Notes>1</Notes>
  <HiddenSlides>0</HiddenSlides>
  <MMClips>8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51</vt:i4>
      </vt:variant>
    </vt:vector>
  </HeadingPairs>
  <TitlesOfParts>
    <vt:vector size="75" baseType="lpstr">
      <vt:lpstr>Dosis</vt:lpstr>
      <vt:lpstr>Courier New</vt:lpstr>
      <vt:lpstr>Calibri</vt:lpstr>
      <vt:lpstr>Aptos Display</vt:lpstr>
      <vt:lpstr>Aptos</vt:lpstr>
      <vt:lpstr>Dosis ExtraBold</vt:lpstr>
      <vt:lpstr>Dosis Medium</vt:lpstr>
      <vt:lpstr>Wingdings</vt:lpstr>
      <vt:lpstr>Arial</vt:lpstr>
      <vt:lpstr>Dosis SemiBold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1_Ecriture</vt:lpstr>
      <vt:lpstr>1_Env-Enseignant</vt:lpstr>
      <vt:lpstr>2_Oral</vt:lpstr>
      <vt:lpstr>3_Oral</vt:lpstr>
      <vt:lpstr>Thème Office</vt:lpstr>
      <vt:lpstr>2_Lecture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 La leçon de français commence maintenant. Soyez attentifs.</vt:lpstr>
      <vt:lpstr>Avant de commencer, nous allons revoir la scène avec les mots du vocabulaire. Écoutez bien.  </vt:lpstr>
      <vt:lpstr>Lecture de la vidéo.</vt:lpstr>
      <vt:lpstr>Qui veut décrire la scène ? </vt:lpstr>
      <vt:lpstr>Maintenant, on va passer à l’activité de l’oral. Nous allons apprendre à poser une question avec Majd et Nada. </vt:lpstr>
      <vt:lpstr>Lecture de la vidéo.</vt:lpstr>
      <vt:lpstr>Répétons ensemble les questions comme Nada et Majd. </vt:lpstr>
      <vt:lpstr>Voici d’autres exemples. </vt:lpstr>
      <vt:lpstr>Maintenant, nous allons apprendre à répondre aux questions.  Soyez attentifs. </vt:lpstr>
      <vt:lpstr>Lecture de la vidéo.</vt:lpstr>
      <vt:lpstr>Répétons les réponses de Nada et de Majd. </vt:lpstr>
      <vt:lpstr>Voici d’autres exemples. </vt:lpstr>
      <vt:lpstr>Présentation PowerPoint</vt:lpstr>
      <vt:lpstr>Présentation PowerPoint</vt:lpstr>
      <vt:lpstr>Présentation PowerPoint</vt:lpstr>
      <vt:lpstr>Chacun joue le dialogue avec son voisin. </vt:lpstr>
      <vt:lpstr>Plan de la séance 3</vt:lpstr>
      <vt:lpstr>Maintenant, nous allons apprendre à mettre des phrases à la forme négative.  Soyez attentifs. </vt:lpstr>
      <vt:lpstr>Lecture de la vidéo.</vt:lpstr>
      <vt:lpstr>Répétons ensemble. </vt:lpstr>
      <vt:lpstr>Prenez vos cahiers. </vt:lpstr>
      <vt:lpstr>Mettez la phrase suivante à la forme négative. </vt:lpstr>
      <vt:lpstr>Qui veut lire sa phrase ? </vt:lpstr>
      <vt:lpstr>Corrigez.  </vt:lpstr>
      <vt:lpstr>Mettez la phrase suivante à la forme négative. </vt:lpstr>
      <vt:lpstr>Qui veut lire sa phrase ? </vt:lpstr>
      <vt:lpstr>Corrigez.  </vt:lpstr>
      <vt:lpstr>Mettez la phrase suivante à la forme négative. </vt:lpstr>
      <vt:lpstr>Qui veut lire sa phrase ? </vt:lpstr>
      <vt:lpstr>Corrigez.  </vt:lpstr>
      <vt:lpstr>Prenez vos livrets à la page 90.</vt:lpstr>
      <vt:lpstr>Présentation PowerPoint</vt:lpstr>
      <vt:lpstr>Présentation PowerPoint</vt:lpstr>
      <vt:lpstr>Plan de la séance 3</vt:lpstr>
      <vt:lpstr>Maintenant, nous allons lire des phrases, les comprendre et répondre à des questions. </vt:lpstr>
      <vt:lpstr>Présentation PowerPoint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Prenez vos livrets à la page 88.   Avec votre voisin, vous allez lire et répondre aux questions de l’activité 4. Je vais circuler entre les rangs pour vous aider. </vt:lpstr>
      <vt:lpstr>Présentation PowerPoint</vt:lpstr>
      <vt:lpstr>Notez les devoirs à faire à la maison. Vous allez lire et recopier le dialogue de la page 88.  Vous allez aussi faire l’activité 2 de la page 90. 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khalid ramni</dc:creator>
  <cp:lastModifiedBy>KHALID.RAMNI</cp:lastModifiedBy>
  <cp:revision>55</cp:revision>
  <cp:lastPrinted>2025-08-13T10:11:39Z</cp:lastPrinted>
  <dcterms:created xsi:type="dcterms:W3CDTF">2025-08-01T12:31:49Z</dcterms:created>
  <dcterms:modified xsi:type="dcterms:W3CDTF">2026-03-18T21:22:51Z</dcterms:modified>
</cp:coreProperties>
</file>