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8" r:id="rId8"/>
    <p:sldMasterId id="2147483793" r:id="rId9"/>
  </p:sldMasterIdLst>
  <p:notesMasterIdLst>
    <p:notesMasterId r:id="rId66"/>
  </p:notesMasterIdLst>
  <p:sldIdLst>
    <p:sldId id="258" r:id="rId10"/>
    <p:sldId id="1029" r:id="rId11"/>
    <p:sldId id="705" r:id="rId12"/>
    <p:sldId id="1078" r:id="rId13"/>
    <p:sldId id="798" r:id="rId14"/>
    <p:sldId id="944" r:id="rId15"/>
    <p:sldId id="779" r:id="rId16"/>
    <p:sldId id="1047" r:id="rId17"/>
    <p:sldId id="1060" r:id="rId18"/>
    <p:sldId id="1077" r:id="rId19"/>
    <p:sldId id="899" r:id="rId20"/>
    <p:sldId id="900" r:id="rId21"/>
    <p:sldId id="1038" r:id="rId22"/>
    <p:sldId id="1039" r:id="rId23"/>
    <p:sldId id="902" r:id="rId24"/>
    <p:sldId id="903" r:id="rId25"/>
    <p:sldId id="1040" r:id="rId26"/>
    <p:sldId id="1041" r:id="rId27"/>
    <p:sldId id="904" r:id="rId28"/>
    <p:sldId id="1064" r:id="rId29"/>
    <p:sldId id="1065" r:id="rId30"/>
    <p:sldId id="1079" r:id="rId31"/>
    <p:sldId id="905" r:id="rId32"/>
    <p:sldId id="800" r:id="rId33"/>
    <p:sldId id="906" r:id="rId34"/>
    <p:sldId id="907" r:id="rId35"/>
    <p:sldId id="908" r:id="rId36"/>
    <p:sldId id="1050" r:id="rId37"/>
    <p:sldId id="1061" r:id="rId38"/>
    <p:sldId id="1051" r:id="rId39"/>
    <p:sldId id="1062" r:id="rId40"/>
    <p:sldId id="914" r:id="rId41"/>
    <p:sldId id="1052" r:id="rId42"/>
    <p:sldId id="946" r:id="rId43"/>
    <p:sldId id="1070" r:id="rId44"/>
    <p:sldId id="1071" r:id="rId45"/>
    <p:sldId id="1072" r:id="rId46"/>
    <p:sldId id="1073" r:id="rId47"/>
    <p:sldId id="1074" r:id="rId48"/>
    <p:sldId id="1075" r:id="rId49"/>
    <p:sldId id="911" r:id="rId50"/>
    <p:sldId id="912" r:id="rId51"/>
    <p:sldId id="913" r:id="rId52"/>
    <p:sldId id="805" r:id="rId53"/>
    <p:sldId id="919" r:id="rId54"/>
    <p:sldId id="920" r:id="rId55"/>
    <p:sldId id="921" r:id="rId56"/>
    <p:sldId id="922" r:id="rId57"/>
    <p:sldId id="878" r:id="rId58"/>
    <p:sldId id="933" r:id="rId59"/>
    <p:sldId id="1067" r:id="rId60"/>
    <p:sldId id="1068" r:id="rId61"/>
    <p:sldId id="817" r:id="rId62"/>
    <p:sldId id="930" r:id="rId63"/>
    <p:sldId id="931" r:id="rId64"/>
    <p:sldId id="1045" r:id="rId65"/>
  </p:sldIdLst>
  <p:sldSz cx="9144000" cy="6858000" type="screen4x3"/>
  <p:notesSz cx="6735763" cy="9866313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B6588"/>
    <a:srgbClr val="424D7A"/>
    <a:srgbClr val="D4E8EB"/>
    <a:srgbClr val="FFFFFF"/>
    <a:srgbClr val="00ACA4"/>
    <a:srgbClr val="424D7B"/>
    <a:srgbClr val="565F88"/>
    <a:srgbClr val="E84234"/>
    <a:srgbClr val="414C7A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7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52" y="45"/>
      </p:cViewPr>
      <p:guideLst>
        <p:guide orient="horz" pos="2160"/>
        <p:guide pos="285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font" Target="fonts/font2.fntdata"/><Relationship Id="rId76" Type="http://schemas.microsoft.com/office/2018/10/relationships/authors" Target="author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notesMaster" Target="notesMasters/notesMaster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slide" Target="slides/slide5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font" Target="fonts/font1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6B8DCEE-4DA7-4963-C517-6A69DBD396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" b="4938"/>
          <a:stretch>
            <a:fillRect/>
          </a:stretch>
        </p:blipFill>
        <p:spPr>
          <a:xfrm>
            <a:off x="0" y="-565"/>
            <a:ext cx="9144000" cy="678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3511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59634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0189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56550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075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91801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22947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22180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81077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3566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2352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2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672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069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60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440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488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083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27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64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790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986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0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82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71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89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61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504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294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179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021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4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27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23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183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570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02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518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91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9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16/03/2026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947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4519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728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4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9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58.png"/><Relationship Id="rId9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9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80.png"/><Relationship Id="rId4" Type="http://schemas.openxmlformats.org/officeDocument/2006/relationships/customXml" Target="../ink/ink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30.png"/><Relationship Id="rId5" Type="http://schemas.openxmlformats.org/officeDocument/2006/relationships/customXml" Target="../ink/ink8.xml"/><Relationship Id="rId4" Type="http://schemas.openxmlformats.org/officeDocument/2006/relationships/image" Target="../media/image3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330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customXml" Target="../ink/ink10.xml"/><Relationship Id="rId5" Type="http://schemas.openxmlformats.org/officeDocument/2006/relationships/image" Target="../media/image320.png"/><Relationship Id="rId4" Type="http://schemas.openxmlformats.org/officeDocument/2006/relationships/customXml" Target="../ink/ink9.xml"/><Relationship Id="rId9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7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30.png"/><Relationship Id="rId5" Type="http://schemas.openxmlformats.org/officeDocument/2006/relationships/customXml" Target="../ink/ink12.xml"/><Relationship Id="rId4" Type="http://schemas.openxmlformats.org/officeDocument/2006/relationships/image" Target="../media/image32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14.xml"/><Relationship Id="rId4" Type="http://schemas.openxmlformats.org/officeDocument/2006/relationships/image" Target="../media/image500.png"/><Relationship Id="rId9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30.emf"/><Relationship Id="rId7" Type="http://schemas.openxmlformats.org/officeDocument/2006/relationships/image" Target="../media/image28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5" Type="http://schemas.openxmlformats.org/officeDocument/2006/relationships/image" Target="../media/image54.emf"/><Relationship Id="rId4" Type="http://schemas.openxmlformats.org/officeDocument/2006/relationships/customXml" Target="../ink/ink16.xml"/><Relationship Id="rId9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9.mp4"/><Relationship Id="rId7" Type="http://schemas.openxmlformats.org/officeDocument/2006/relationships/image" Target="../media/image25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9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F354949-66B1-C8EC-7257-975016EF8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BD06439-7F08-EBAD-B7B5-67E0182C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68" y="2911151"/>
            <a:ext cx="1642431" cy="25192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2B03AD-4A18-23D4-6EC2-7C772C0B2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323" y="2947696"/>
            <a:ext cx="1642431" cy="25192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EB0D84-A183-0922-108B-60EE49094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24" y="2947696"/>
            <a:ext cx="1642431" cy="25192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CCDF40C-2AAE-897D-8BEC-710ECBC74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54" y="2947696"/>
            <a:ext cx="1642431" cy="25192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3AAC7C-46ED-5194-D98D-08427ACADA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293" y="2947696"/>
            <a:ext cx="1642431" cy="251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8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Ecriture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texte</a:t>
            </a:r>
          </a:p>
          <a:p>
            <a:r>
              <a:rPr lang="fr-FR" dirty="0"/>
              <a:t>Ecriture – Phrases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</a:t>
            </a:r>
            <a:r>
              <a:rPr lang="fr-FR"/>
              <a:t>– Compréhension </a:t>
            </a:r>
            <a:r>
              <a:rPr lang="fr-FR" dirty="0"/>
              <a:t>de texte</a:t>
            </a:r>
          </a:p>
          <a:p>
            <a:r>
              <a:rPr lang="fr-FR" dirty="0"/>
              <a:t>Ecriture 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63DB757-7C3D-BA35-87C1-AACF4198E876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42FDABA-C7C8-E3A0-6491-582EC66A5821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1ACA2B-BFD3-B131-6BF7-D2A7955F9D5B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0A118541-6BA8-BB7E-AE58-3425554DD650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B0CEE0E-931E-BC8E-6E37-F46F71039430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DB4F95E1-E3C8-4F00-C2F5-F2BDCB6E2DCC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Ecriture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Mots avec difficultés </a:t>
            </a:r>
          </a:p>
        </p:txBody>
      </p:sp>
      <p:sp>
        <p:nvSpPr>
          <p:cNvPr id="20" name="Titre 30">
            <a:extLst>
              <a:ext uri="{FF2B5EF4-FFF2-40B4-BE49-F238E27FC236}">
                <a16:creationId xmlns:a16="http://schemas.microsoft.com/office/drawing/2014/main" id="{32810026-5F34-F9FA-D80E-E50AFB04B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E05167C-6008-9D73-C668-A2506D636D4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C427B5-0910-4D26-8972-5FDA44B4B8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2FB3778-AF11-363D-931E-EF9B0455927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Titre 53">
              <a:extLst>
                <a:ext uri="{FF2B5EF4-FFF2-40B4-BE49-F238E27FC236}">
                  <a16:creationId xmlns:a16="http://schemas.microsoft.com/office/drawing/2014/main" id="{966875DD-AAE1-5C5C-0B04-A348CD64F30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515" y="2078238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1F895DF-523C-2912-E4BE-3D627F2A40DB}"/>
              </a:ext>
            </a:extLst>
          </p:cNvPr>
          <p:cNvSpPr txBox="1">
            <a:spLocks/>
          </p:cNvSpPr>
          <p:nvPr/>
        </p:nvSpPr>
        <p:spPr>
          <a:xfrm>
            <a:off x="2314677" y="2585668"/>
            <a:ext cx="5235264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 Qu’est-ce que tu as fait </a:t>
            </a:r>
            <a:r>
              <a:rPr lang="fr-FR" sz="1400" b="1" dirty="0">
                <a:solidFill>
                  <a:srgbClr val="445C80"/>
                </a:solidFill>
              </a:rPr>
              <a:t>______________</a:t>
            </a:r>
            <a:r>
              <a:rPr lang="fr-FR" sz="1400" dirty="0"/>
              <a:t>?</a:t>
            </a:r>
          </a:p>
          <a:p>
            <a:r>
              <a:rPr lang="fr-FR" sz="1400" dirty="0"/>
              <a:t>Répondre à la question  :  Qu’est-ce que tu as fait </a:t>
            </a:r>
            <a:r>
              <a:rPr lang="fr-FR" sz="1400" b="1" dirty="0">
                <a:solidFill>
                  <a:srgbClr val="445C80"/>
                </a:solidFill>
              </a:rPr>
              <a:t>______________</a:t>
            </a:r>
            <a:r>
              <a:rPr lang="fr-FR" sz="1400" dirty="0"/>
              <a:t>?</a:t>
            </a: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11B00D0A-B0B8-C504-DFBA-1B04391FF8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Utiliser le verbe faire au passé composé.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18E1A4B-F1BA-0D0D-C12D-3DB85FCEE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68A1744-87C9-EA96-CA66-A1A4C615AA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3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DFAFF4E-E318-A966-6496-4309DA7A0E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58586" y="1985044"/>
            <a:ext cx="540000" cy="540000"/>
          </a:xfrm>
          <a:prstGeom prst="rect">
            <a:avLst/>
          </a:prstGeom>
          <a:noFill/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E85CC05-4963-EB27-4CC7-28531F68BECB}"/>
              </a:ext>
            </a:extLst>
          </p:cNvPr>
          <p:cNvSpPr txBox="1">
            <a:spLocks/>
          </p:cNvSpPr>
          <p:nvPr/>
        </p:nvSpPr>
        <p:spPr>
          <a:xfrm>
            <a:off x="2192796" y="553534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Difficulté de lecture :  les mots en « </a:t>
            </a:r>
            <a:r>
              <a:rPr lang="fr-FR" sz="1400" dirty="0" err="1"/>
              <a:t>ui</a:t>
            </a:r>
            <a:r>
              <a:rPr lang="fr-FR" sz="1400" dirty="0"/>
              <a:t> » et « </a:t>
            </a:r>
            <a:r>
              <a:rPr lang="fr-FR" sz="1400" dirty="0" err="1"/>
              <a:t>oi</a:t>
            </a:r>
            <a:r>
              <a:rPr lang="fr-FR" sz="1400" dirty="0"/>
              <a:t> ».</a:t>
            </a:r>
          </a:p>
        </p:txBody>
      </p:sp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A45259-15AD-5423-5F7C-B65631B02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5573" y="558264"/>
            <a:ext cx="1393241" cy="1024294"/>
          </a:xfrm>
          <a:prstGeom prst="ellipse">
            <a:avLst/>
          </a:prstGeom>
        </p:spPr>
      </p:pic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B3FC1491-1216-09F0-CA55-3907CBC370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362200"/>
            <a:ext cx="2190014" cy="3497484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A8BBFE72-A27F-1E3D-224C-0ACB31D44397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7118D-2771-DC53-C407-4789DD18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83E6C6D5-8ED2-F895-7B93-EA30D67578C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7B7F8A9-F18A-7178-64BC-ED4654101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0593EC-EC4F-8515-CF17-9E3CDD89CF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Titre 8">
            <a:extLst>
              <a:ext uri="{FF2B5EF4-FFF2-40B4-BE49-F238E27FC236}">
                <a16:creationId xmlns:a16="http://schemas.microsoft.com/office/drawing/2014/main" id="{1D3BF8AA-2C07-6339-958D-3681F539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commencer, nous allons corriger l’activité 1 du vocabulaire.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FCF5E2-18A1-7D50-BD62-14B58CF82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931" y="1615550"/>
            <a:ext cx="3084615" cy="473137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32AAAB0-462C-43F1-F78A-542AC1732799}"/>
              </a:ext>
            </a:extLst>
          </p:cNvPr>
          <p:cNvSpPr/>
          <p:nvPr/>
        </p:nvSpPr>
        <p:spPr>
          <a:xfrm>
            <a:off x="3246930" y="2196605"/>
            <a:ext cx="3084615" cy="2278178"/>
          </a:xfrm>
          <a:prstGeom prst="roundRect">
            <a:avLst>
              <a:gd name="adj" fmla="val 12211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97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740D3-548D-577C-E412-F4BD98D04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6D101384-D63E-45DF-B2E2-B5F658C661CB}"/>
              </a:ext>
            </a:extLst>
          </p:cNvPr>
          <p:cNvSpPr txBox="1">
            <a:spLocks/>
          </p:cNvSpPr>
          <p:nvPr/>
        </p:nvSpPr>
        <p:spPr>
          <a:xfrm>
            <a:off x="1634249" y="73292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 sur votre livret.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66E523F-17FF-0AA8-74BA-DD2C512CE20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3A7637C-7E2A-B7EF-AB54-1947AB34F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0768B6-F7F8-6183-46D0-3C2689710F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A87E93A-1A93-7857-4308-BBD724D77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821" y="1778081"/>
            <a:ext cx="6303396" cy="4529933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084BDF6C-40EB-0C22-2CE8-9C58BECF27E4}"/>
              </a:ext>
            </a:extLst>
          </p:cNvPr>
          <p:cNvSpPr txBox="1">
            <a:spLocks/>
          </p:cNvSpPr>
          <p:nvPr/>
        </p:nvSpPr>
        <p:spPr>
          <a:xfrm>
            <a:off x="1996165" y="2921616"/>
            <a:ext cx="150590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La poésie</a:t>
            </a:r>
          </a:p>
        </p:txBody>
      </p:sp>
      <p:sp>
        <p:nvSpPr>
          <p:cNvPr id="23" name="Espace réservé du texte 6">
            <a:extLst>
              <a:ext uri="{FF2B5EF4-FFF2-40B4-BE49-F238E27FC236}">
                <a16:creationId xmlns:a16="http://schemas.microsoft.com/office/drawing/2014/main" id="{4B033F76-A8C1-6758-AF2A-06E6B2A3B5F9}"/>
              </a:ext>
            </a:extLst>
          </p:cNvPr>
          <p:cNvSpPr txBox="1">
            <a:spLocks/>
          </p:cNvSpPr>
          <p:nvPr/>
        </p:nvSpPr>
        <p:spPr>
          <a:xfrm>
            <a:off x="3591501" y="2921616"/>
            <a:ext cx="133436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La course </a:t>
            </a:r>
          </a:p>
        </p:txBody>
      </p:sp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7BCC56AB-EABB-C37A-DA63-23E3949854C9}"/>
              </a:ext>
            </a:extLst>
          </p:cNvPr>
          <p:cNvSpPr txBox="1">
            <a:spLocks/>
          </p:cNvSpPr>
          <p:nvPr/>
        </p:nvSpPr>
        <p:spPr>
          <a:xfrm>
            <a:off x="5710253" y="2879878"/>
            <a:ext cx="104343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5011353D-73FD-9205-7193-0515C47462D3}"/>
              </a:ext>
            </a:extLst>
          </p:cNvPr>
          <p:cNvSpPr txBox="1">
            <a:spLocks/>
          </p:cNvSpPr>
          <p:nvPr/>
        </p:nvSpPr>
        <p:spPr>
          <a:xfrm>
            <a:off x="5084605" y="2889353"/>
            <a:ext cx="130515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Les sciences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8A99A9B-03C5-BC72-240B-4A157A36CFC9}"/>
              </a:ext>
            </a:extLst>
          </p:cNvPr>
          <p:cNvSpPr txBox="1"/>
          <p:nvPr/>
        </p:nvSpPr>
        <p:spPr>
          <a:xfrm>
            <a:off x="6519253" y="2915567"/>
            <a:ext cx="171457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Une expérience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3721645-6DC0-73A9-F7DE-067439D0CBC4}"/>
              </a:ext>
            </a:extLst>
          </p:cNvPr>
          <p:cNvSpPr txBox="1"/>
          <p:nvPr/>
        </p:nvSpPr>
        <p:spPr>
          <a:xfrm>
            <a:off x="1767461" y="4415888"/>
            <a:ext cx="158895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00" b="1" dirty="0">
                <a:solidFill>
                  <a:srgbClr val="C00000"/>
                </a:solidFill>
                <a:latin typeface="Dosis SemiBold" pitchFamily="2" charset="0"/>
              </a:rPr>
              <a:t>Le calcul mental</a:t>
            </a: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A6E808FA-DF01-74BB-4FEC-B487713CB49A}"/>
              </a:ext>
            </a:extLst>
          </p:cNvPr>
          <p:cNvSpPr txBox="1">
            <a:spLocks/>
          </p:cNvSpPr>
          <p:nvPr/>
        </p:nvSpPr>
        <p:spPr>
          <a:xfrm>
            <a:off x="3602058" y="4342358"/>
            <a:ext cx="148041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L’histoire</a:t>
            </a:r>
          </a:p>
        </p:txBody>
      </p:sp>
      <p:sp>
        <p:nvSpPr>
          <p:cNvPr id="29" name="Espace réservé du texte 6">
            <a:extLst>
              <a:ext uri="{FF2B5EF4-FFF2-40B4-BE49-F238E27FC236}">
                <a16:creationId xmlns:a16="http://schemas.microsoft.com/office/drawing/2014/main" id="{BB42D602-6DD3-734D-6523-72DAF419F56A}"/>
              </a:ext>
            </a:extLst>
          </p:cNvPr>
          <p:cNvSpPr txBox="1">
            <a:spLocks/>
          </p:cNvSpPr>
          <p:nvPr/>
        </p:nvSpPr>
        <p:spPr>
          <a:xfrm>
            <a:off x="5219469" y="4366210"/>
            <a:ext cx="103542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Juste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9A43132-D017-A367-8129-224A55D1025A}"/>
              </a:ext>
            </a:extLst>
          </p:cNvPr>
          <p:cNvSpPr txBox="1"/>
          <p:nvPr/>
        </p:nvSpPr>
        <p:spPr>
          <a:xfrm>
            <a:off x="6753686" y="4419511"/>
            <a:ext cx="123153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L’amazigh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0CD6620-996E-D414-E573-A5996F2E7C1D}"/>
              </a:ext>
            </a:extLst>
          </p:cNvPr>
          <p:cNvSpPr txBox="1"/>
          <p:nvPr/>
        </p:nvSpPr>
        <p:spPr>
          <a:xfrm>
            <a:off x="2047916" y="5862057"/>
            <a:ext cx="11926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C00000"/>
                </a:solidFill>
                <a:latin typeface="Dosis SemiBold" pitchFamily="2" charset="0"/>
              </a:rPr>
              <a:t>L’exercice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2" name="Espace réservé du texte 6">
            <a:extLst>
              <a:ext uri="{FF2B5EF4-FFF2-40B4-BE49-F238E27FC236}">
                <a16:creationId xmlns:a16="http://schemas.microsoft.com/office/drawing/2014/main" id="{76871CDA-B170-A530-0D23-2F9F534209E1}"/>
              </a:ext>
            </a:extLst>
          </p:cNvPr>
          <p:cNvSpPr txBox="1">
            <a:spLocks/>
          </p:cNvSpPr>
          <p:nvPr/>
        </p:nvSpPr>
        <p:spPr>
          <a:xfrm>
            <a:off x="3782585" y="5824343"/>
            <a:ext cx="105093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Faux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5B8CC6A-0741-F604-F056-73967645998E}"/>
              </a:ext>
            </a:extLst>
          </p:cNvPr>
          <p:cNvSpPr txBox="1"/>
          <p:nvPr/>
        </p:nvSpPr>
        <p:spPr>
          <a:xfrm>
            <a:off x="4680831" y="5862018"/>
            <a:ext cx="178946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Les matières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3834BFB-4F0E-54CF-DAA0-54B95A847235}"/>
              </a:ext>
            </a:extLst>
          </p:cNvPr>
          <p:cNvSpPr txBox="1"/>
          <p:nvPr/>
        </p:nvSpPr>
        <p:spPr>
          <a:xfrm>
            <a:off x="6239621" y="5854362"/>
            <a:ext cx="178946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Le robot</a:t>
            </a:r>
          </a:p>
        </p:txBody>
      </p:sp>
    </p:spTree>
    <p:extLst>
      <p:ext uri="{BB962C8B-B14F-4D97-AF65-F5344CB8AC3E}">
        <p14:creationId xmlns:p14="http://schemas.microsoft.com/office/powerpoint/2010/main" val="202130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7BE24-032C-8BE9-44F8-74488EAD3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382A132F-0AFA-BFBE-8D12-223795D32348}"/>
              </a:ext>
            </a:extLst>
          </p:cNvPr>
          <p:cNvSpPr txBox="1">
            <a:spLocks/>
          </p:cNvSpPr>
          <p:nvPr/>
        </p:nvSpPr>
        <p:spPr>
          <a:xfrm>
            <a:off x="1634249" y="73292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Répétons ensemble.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FD2248C-C30C-09A7-7F4A-BEDF135CF5C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0EBE37C-315B-C703-0BD1-D5226A030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773B1-A134-A327-CA19-FE57878A30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5C1589D-A771-F40E-5312-227268EB4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821" y="1778081"/>
            <a:ext cx="6303396" cy="4529933"/>
          </a:xfrm>
          <a:prstGeom prst="rect">
            <a:avLst/>
          </a:prstGeom>
        </p:spPr>
      </p:pic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757222B0-E906-C511-77AD-B08CA60507CA}"/>
              </a:ext>
            </a:extLst>
          </p:cNvPr>
          <p:cNvSpPr txBox="1">
            <a:spLocks/>
          </p:cNvSpPr>
          <p:nvPr/>
        </p:nvSpPr>
        <p:spPr>
          <a:xfrm>
            <a:off x="5710253" y="2879878"/>
            <a:ext cx="104343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9EF090EC-1D1B-9ED1-E9BE-E43616E52F06}"/>
              </a:ext>
            </a:extLst>
          </p:cNvPr>
          <p:cNvSpPr txBox="1">
            <a:spLocks/>
          </p:cNvSpPr>
          <p:nvPr/>
        </p:nvSpPr>
        <p:spPr>
          <a:xfrm>
            <a:off x="5084605" y="2889353"/>
            <a:ext cx="130515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sciences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CFD8670-C3A7-839A-BEBB-833BC85234D9}"/>
              </a:ext>
            </a:extLst>
          </p:cNvPr>
          <p:cNvSpPr txBox="1"/>
          <p:nvPr/>
        </p:nvSpPr>
        <p:spPr>
          <a:xfrm>
            <a:off x="6519253" y="2915567"/>
            <a:ext cx="171457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expérience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CD3426-686B-46BB-36A0-717C618E3CE2}"/>
              </a:ext>
            </a:extLst>
          </p:cNvPr>
          <p:cNvSpPr txBox="1"/>
          <p:nvPr/>
        </p:nvSpPr>
        <p:spPr>
          <a:xfrm>
            <a:off x="1767461" y="4415888"/>
            <a:ext cx="158895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calcul mental</a:t>
            </a: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ECFAA308-956B-928E-138F-9161F9BCC124}"/>
              </a:ext>
            </a:extLst>
          </p:cNvPr>
          <p:cNvSpPr txBox="1">
            <a:spLocks/>
          </p:cNvSpPr>
          <p:nvPr/>
        </p:nvSpPr>
        <p:spPr>
          <a:xfrm>
            <a:off x="3602058" y="4342358"/>
            <a:ext cx="148041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L’histoire</a:t>
            </a:r>
          </a:p>
        </p:txBody>
      </p:sp>
      <p:sp>
        <p:nvSpPr>
          <p:cNvPr id="29" name="Espace réservé du texte 6">
            <a:extLst>
              <a:ext uri="{FF2B5EF4-FFF2-40B4-BE49-F238E27FC236}">
                <a16:creationId xmlns:a16="http://schemas.microsoft.com/office/drawing/2014/main" id="{96202CEF-3A7E-4A2F-028A-53986735A7CC}"/>
              </a:ext>
            </a:extLst>
          </p:cNvPr>
          <p:cNvSpPr txBox="1">
            <a:spLocks/>
          </p:cNvSpPr>
          <p:nvPr/>
        </p:nvSpPr>
        <p:spPr>
          <a:xfrm>
            <a:off x="5219469" y="4366210"/>
            <a:ext cx="103542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Juste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00662F3-CBAC-D498-CB57-06515806CDFA}"/>
              </a:ext>
            </a:extLst>
          </p:cNvPr>
          <p:cNvSpPr txBox="1"/>
          <p:nvPr/>
        </p:nvSpPr>
        <p:spPr>
          <a:xfrm>
            <a:off x="6753686" y="4419511"/>
            <a:ext cx="123153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L’amazigh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DADAA96-1357-86EB-6E90-55675D82DF30}"/>
              </a:ext>
            </a:extLst>
          </p:cNvPr>
          <p:cNvSpPr txBox="1"/>
          <p:nvPr/>
        </p:nvSpPr>
        <p:spPr>
          <a:xfrm>
            <a:off x="2047916" y="5862057"/>
            <a:ext cx="11926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L’exercice</a:t>
            </a:r>
          </a:p>
        </p:txBody>
      </p:sp>
      <p:sp>
        <p:nvSpPr>
          <p:cNvPr id="32" name="Espace réservé du texte 6">
            <a:extLst>
              <a:ext uri="{FF2B5EF4-FFF2-40B4-BE49-F238E27FC236}">
                <a16:creationId xmlns:a16="http://schemas.microsoft.com/office/drawing/2014/main" id="{9803B770-4554-0119-1EDE-FE6A56E740AC}"/>
              </a:ext>
            </a:extLst>
          </p:cNvPr>
          <p:cNvSpPr txBox="1">
            <a:spLocks/>
          </p:cNvSpPr>
          <p:nvPr/>
        </p:nvSpPr>
        <p:spPr>
          <a:xfrm>
            <a:off x="3782585" y="5824343"/>
            <a:ext cx="105093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Faux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61429F1-B2FD-AF7C-EEB0-278B1B5A207F}"/>
              </a:ext>
            </a:extLst>
          </p:cNvPr>
          <p:cNvSpPr txBox="1"/>
          <p:nvPr/>
        </p:nvSpPr>
        <p:spPr>
          <a:xfrm>
            <a:off x="4680831" y="5862018"/>
            <a:ext cx="178946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matières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05A012D-6A16-A44B-04F0-43DFFF41DCEA}"/>
              </a:ext>
            </a:extLst>
          </p:cNvPr>
          <p:cNvSpPr txBox="1"/>
          <p:nvPr/>
        </p:nvSpPr>
        <p:spPr>
          <a:xfrm>
            <a:off x="6239621" y="5854362"/>
            <a:ext cx="178946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robot</a:t>
            </a: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482B3C4A-835C-A3D8-060C-463A53C17B42}"/>
              </a:ext>
            </a:extLst>
          </p:cNvPr>
          <p:cNvSpPr txBox="1">
            <a:spLocks/>
          </p:cNvSpPr>
          <p:nvPr/>
        </p:nvSpPr>
        <p:spPr>
          <a:xfrm>
            <a:off x="1960400" y="2915567"/>
            <a:ext cx="150590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 poésie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2E22E30A-D2CE-DDC8-7554-4BB43CCC16C3}"/>
              </a:ext>
            </a:extLst>
          </p:cNvPr>
          <p:cNvSpPr txBox="1">
            <a:spLocks/>
          </p:cNvSpPr>
          <p:nvPr/>
        </p:nvSpPr>
        <p:spPr>
          <a:xfrm>
            <a:off x="3595801" y="2921616"/>
            <a:ext cx="133436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course </a:t>
            </a:r>
          </a:p>
        </p:txBody>
      </p:sp>
    </p:spTree>
    <p:extLst>
      <p:ext uri="{BB962C8B-B14F-4D97-AF65-F5344CB8AC3E}">
        <p14:creationId xmlns:p14="http://schemas.microsoft.com/office/powerpoint/2010/main" val="159986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4_P4_SEM1_S2_AdP_P01">
            <a:hlinkClick r:id="" action="ppaction://media"/>
            <a:extLst>
              <a:ext uri="{FF2B5EF4-FFF2-40B4-BE49-F238E27FC236}">
                <a16:creationId xmlns:a16="http://schemas.microsoft.com/office/drawing/2014/main" id="{46F0C23B-9C85-FB8A-B2EE-2345B1DB84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6131" y="1930442"/>
            <a:ext cx="7179453" cy="321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52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poser les questions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CACB5-ECD5-BA33-3C85-5FD4CE1B481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44DD67-65E6-49EA-FB64-546E6A418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E866B9-882C-ACC2-E014-BFB728FF1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B12B7C-5744-AE76-2644-7DAE3120F57D}"/>
              </a:ext>
            </a:extLst>
          </p:cNvPr>
          <p:cNvSpPr/>
          <p:nvPr/>
        </p:nvSpPr>
        <p:spPr>
          <a:xfrm>
            <a:off x="1092850" y="2696785"/>
            <a:ext cx="7208311" cy="2566978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1B3675-67C2-07D0-517A-34C0D2D62BD0}"/>
              </a:ext>
            </a:extLst>
          </p:cNvPr>
          <p:cNvSpPr txBox="1"/>
          <p:nvPr/>
        </p:nvSpPr>
        <p:spPr>
          <a:xfrm>
            <a:off x="1421654" y="3100064"/>
            <a:ext cx="6462713" cy="65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Qu’est-ce que tu as fait hier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à l’école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956322-6389-E7A2-BF1A-2B9375138D3A}"/>
              </a:ext>
            </a:extLst>
          </p:cNvPr>
          <p:cNvSpPr txBox="1"/>
          <p:nvPr/>
        </p:nvSpPr>
        <p:spPr>
          <a:xfrm>
            <a:off x="1421654" y="3757936"/>
            <a:ext cx="6807946" cy="65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Qu’est-ce que tu as fait hier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à la maison ? </a:t>
            </a:r>
          </a:p>
        </p:txBody>
      </p:sp>
    </p:spTree>
    <p:extLst>
      <p:ext uri="{BB962C8B-B14F-4D97-AF65-F5344CB8AC3E}">
        <p14:creationId xmlns:p14="http://schemas.microsoft.com/office/powerpoint/2010/main" val="215527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896D6-9319-7AE7-9F66-F4F650911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69171-9FAD-E207-D21F-E26DF7C3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0640B5C-D417-CD8F-B1A0-6A021F40CC61}"/>
              </a:ext>
            </a:extLst>
          </p:cNvPr>
          <p:cNvSpPr/>
          <p:nvPr/>
        </p:nvSpPr>
        <p:spPr>
          <a:xfrm>
            <a:off x="858285" y="2821553"/>
            <a:ext cx="7427430" cy="208634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D4183A-4C4D-2692-BADF-BB7AF3608976}"/>
              </a:ext>
            </a:extLst>
          </p:cNvPr>
          <p:cNvGrpSpPr/>
          <p:nvPr/>
        </p:nvGrpSpPr>
        <p:grpSpPr>
          <a:xfrm>
            <a:off x="166355" y="623582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8158640-E9E4-9069-EEA7-354892E74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B917CA-3903-1CE7-C820-3B81D2B9C7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506C157-F9FC-70DC-8080-1B344651A501}"/>
              </a:ext>
            </a:extLst>
          </p:cNvPr>
          <p:cNvSpPr txBox="1"/>
          <p:nvPr/>
        </p:nvSpPr>
        <p:spPr>
          <a:xfrm>
            <a:off x="1421654" y="3100064"/>
            <a:ext cx="64627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Qu’est-ce que tu as fait hier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dans la cour de l’école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8BAF4A-7607-3FD5-A154-9F3E4EE4D037}"/>
              </a:ext>
            </a:extLst>
          </p:cNvPr>
          <p:cNvSpPr txBox="1"/>
          <p:nvPr/>
        </p:nvSpPr>
        <p:spPr>
          <a:xfrm>
            <a:off x="1421654" y="3809451"/>
            <a:ext cx="64627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Qu’est-ce que tu as fait hier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dans le parc ? </a:t>
            </a:r>
          </a:p>
        </p:txBody>
      </p:sp>
    </p:spTree>
    <p:extLst>
      <p:ext uri="{BB962C8B-B14F-4D97-AF65-F5344CB8AC3E}">
        <p14:creationId xmlns:p14="http://schemas.microsoft.com/office/powerpoint/2010/main" val="33162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9150" y="2478024"/>
            <a:ext cx="4550867" cy="374224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60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99993"/>
            <a:ext cx="812539" cy="812539"/>
          </a:xfrm>
          <a:prstGeom prst="rect">
            <a:avLst/>
          </a:prstGeom>
        </p:spPr>
      </p:pic>
      <p:pic>
        <p:nvPicPr>
          <p:cNvPr id="4" name="FR_N4_P4_SEM1_S2_AdP_P02">
            <a:hlinkClick r:id="" action="ppaction://media"/>
            <a:extLst>
              <a:ext uri="{FF2B5EF4-FFF2-40B4-BE49-F238E27FC236}">
                <a16:creationId xmlns:a16="http://schemas.microsoft.com/office/drawing/2014/main" id="{1581C6FA-99F5-3ED5-3699-8281CC0558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5502" y="2065209"/>
            <a:ext cx="7459371" cy="323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9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6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544FE-8E96-9A1E-3AB6-D4CE910DE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C013A1-ED4B-4DE5-6E29-EAEA286BE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répondre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4295430-F41B-699E-5E15-DAEC2F70168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F619259-D969-01CA-4D05-41CE7F6A6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468C80-469B-EB6C-2545-8716E0FD53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82FB85-50A6-6718-1A8F-FFB7788F067A}"/>
              </a:ext>
            </a:extLst>
          </p:cNvPr>
          <p:cNvSpPr/>
          <p:nvPr/>
        </p:nvSpPr>
        <p:spPr>
          <a:xfrm>
            <a:off x="979714" y="2662651"/>
            <a:ext cx="6512767" cy="1872027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93412B-2154-2E2D-C085-04B2FB5464E5}"/>
              </a:ext>
            </a:extLst>
          </p:cNvPr>
          <p:cNvSpPr txBox="1"/>
          <p:nvPr/>
        </p:nvSpPr>
        <p:spPr>
          <a:xfrm>
            <a:off x="1401738" y="2951946"/>
            <a:ext cx="615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Hier</a:t>
            </a: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, j’ai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la lecture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285897-63E3-BB47-7692-224646971927}"/>
              </a:ext>
            </a:extLst>
          </p:cNvPr>
          <p:cNvSpPr txBox="1"/>
          <p:nvPr/>
        </p:nvSpPr>
        <p:spPr>
          <a:xfrm>
            <a:off x="1401738" y="3624252"/>
            <a:ext cx="615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Hier</a:t>
            </a: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, j’ai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l’écriture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324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AF681-DAD5-3831-4B04-956C22DFF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46ED2-0B41-96ED-50DA-A4290377F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 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6404307-5328-3759-5837-3E79BC37D5E2}"/>
              </a:ext>
            </a:extLst>
          </p:cNvPr>
          <p:cNvGrpSpPr/>
          <p:nvPr/>
        </p:nvGrpSpPr>
        <p:grpSpPr>
          <a:xfrm>
            <a:off x="-161164" y="475985"/>
            <a:ext cx="1478057" cy="1200971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0B53830-8064-89C5-0735-1DC6EA110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E2826A-CF39-150C-326A-EA0066B885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13D31AE-77EA-7ACC-B9A8-ECF6872086F5}"/>
              </a:ext>
            </a:extLst>
          </p:cNvPr>
          <p:cNvSpPr/>
          <p:nvPr/>
        </p:nvSpPr>
        <p:spPr>
          <a:xfrm>
            <a:off x="1156996" y="2780507"/>
            <a:ext cx="7025952" cy="1820206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4A3BC1-96F9-04F4-0D90-6961DC585856}"/>
              </a:ext>
            </a:extLst>
          </p:cNvPr>
          <p:cNvSpPr txBox="1"/>
          <p:nvPr/>
        </p:nvSpPr>
        <p:spPr>
          <a:xfrm>
            <a:off x="1493971" y="3042117"/>
            <a:ext cx="615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Hier</a:t>
            </a: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, j’ai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la poésie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BBEBAD-DEF4-D3BE-5AA9-0FE2F2C7CD8A}"/>
              </a:ext>
            </a:extLst>
          </p:cNvPr>
          <p:cNvSpPr txBox="1"/>
          <p:nvPr/>
        </p:nvSpPr>
        <p:spPr>
          <a:xfrm>
            <a:off x="1493971" y="3690610"/>
            <a:ext cx="615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Hier</a:t>
            </a: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, j’ai fait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l’histoire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686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66635" y="2798977"/>
            <a:ext cx="4569527" cy="30463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104" y="2058147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6226" y="1898747"/>
            <a:ext cx="1218404" cy="11027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AE20F6C-5164-6F56-C84D-D417C0BF0868}"/>
              </a:ext>
            </a:extLst>
          </p:cNvPr>
          <p:cNvSpPr/>
          <p:nvPr/>
        </p:nvSpPr>
        <p:spPr>
          <a:xfrm>
            <a:off x="6333011" y="3224371"/>
            <a:ext cx="2094893" cy="230609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4A7155-7CFA-2AE2-5289-E12B1537D5E4}"/>
              </a:ext>
            </a:extLst>
          </p:cNvPr>
          <p:cNvSpPr txBox="1"/>
          <p:nvPr/>
        </p:nvSpPr>
        <p:spPr>
          <a:xfrm>
            <a:off x="6150341" y="3331881"/>
            <a:ext cx="2448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Hier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, j’ai fait </a:t>
            </a: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______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B467247-7B73-E56C-139E-3FE317FBB837}"/>
              </a:ext>
            </a:extLst>
          </p:cNvPr>
          <p:cNvSpPr/>
          <p:nvPr/>
        </p:nvSpPr>
        <p:spPr>
          <a:xfrm>
            <a:off x="517564" y="3331881"/>
            <a:ext cx="2148518" cy="219858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292389" y="3393492"/>
            <a:ext cx="2518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Qu’est-ce que tu as fait hier________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DD547E-F424-CEFD-94F9-840DBD7AD7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14" t="10057" r="12255" b="14698"/>
          <a:stretch>
            <a:fillRect/>
          </a:stretch>
        </p:blipFill>
        <p:spPr>
          <a:xfrm>
            <a:off x="7021780" y="3761305"/>
            <a:ext cx="672028" cy="15353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E2C22A-947B-3F37-F415-4B5B02A23E7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1348" y="4143780"/>
            <a:ext cx="1500949" cy="115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3F29F-49B4-A207-CE1F-924A4FFB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B451D7-63B7-39C2-8B32-0CED6090D5F5}"/>
              </a:ext>
            </a:extLst>
          </p:cNvPr>
          <p:cNvSpPr/>
          <p:nvPr/>
        </p:nvSpPr>
        <p:spPr>
          <a:xfrm>
            <a:off x="6377075" y="3521817"/>
            <a:ext cx="2094893" cy="230609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CCAC357-8A2C-7583-9B5F-0A815EC3C933}"/>
              </a:ext>
            </a:extLst>
          </p:cNvPr>
          <p:cNvSpPr/>
          <p:nvPr/>
        </p:nvSpPr>
        <p:spPr>
          <a:xfrm>
            <a:off x="561628" y="3629327"/>
            <a:ext cx="2148518" cy="219858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4893664-A744-B361-9590-FFCC1431569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302832" y="2827175"/>
            <a:ext cx="4809649" cy="3206433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6E6603-B330-CF29-819D-B51F85AD0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F5994E-F63E-33AF-3FC1-620B028635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9D1D488A-4310-8A59-0C2E-D7A9A28225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8A72AE-EB9E-B4D6-74E4-C1A5FCB46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435421">
            <a:off x="2568118" y="196721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F24085-A9F5-1074-492F-37A4EC8731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408221">
            <a:off x="5656654" y="1737492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1A7BB8-DB6C-1F5C-ED6D-9CF7BAA117AA}"/>
              </a:ext>
            </a:extLst>
          </p:cNvPr>
          <p:cNvSpPr txBox="1"/>
          <p:nvPr/>
        </p:nvSpPr>
        <p:spPr>
          <a:xfrm>
            <a:off x="6286004" y="3632293"/>
            <a:ext cx="2316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Qu’est-ce que tu as </a:t>
            </a:r>
          </a:p>
          <a:p>
            <a:pPr lvl="0" algn="ctr">
              <a:defRPr/>
            </a:pP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fait hier ________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0671B4-A6BA-67AD-63E4-2D8CD67BCEE1}"/>
              </a:ext>
            </a:extLst>
          </p:cNvPr>
          <p:cNvSpPr txBox="1"/>
          <p:nvPr/>
        </p:nvSpPr>
        <p:spPr>
          <a:xfrm>
            <a:off x="467996" y="3783788"/>
            <a:ext cx="2448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Hier, j’ai fait </a:t>
            </a: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_______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DE790C-BD7D-3779-1F89-0EE3AF94FFE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796" y="4629513"/>
            <a:ext cx="1200538" cy="11775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8B113D-C5F7-A4E3-2E49-53AB4FFA863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7660" t="11184" r="12575" b="21060"/>
          <a:stretch>
            <a:fillRect/>
          </a:stretch>
        </p:blipFill>
        <p:spPr>
          <a:xfrm>
            <a:off x="882061" y="4326021"/>
            <a:ext cx="1473358" cy="156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1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3B4A1-E01F-7FDC-6DFF-663A55324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E6CC580-FC0B-4B66-C889-BEF3F58C6BB6}"/>
              </a:ext>
            </a:extLst>
          </p:cNvPr>
          <p:cNvSpPr/>
          <p:nvPr/>
        </p:nvSpPr>
        <p:spPr>
          <a:xfrm>
            <a:off x="6333011" y="3224371"/>
            <a:ext cx="2094893" cy="230609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22A50F3-CDE3-558B-CB0E-12E77DA50FF8}"/>
              </a:ext>
            </a:extLst>
          </p:cNvPr>
          <p:cNvSpPr/>
          <p:nvPr/>
        </p:nvSpPr>
        <p:spPr>
          <a:xfrm>
            <a:off x="517564" y="3331881"/>
            <a:ext cx="2148518" cy="219858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5791EE8-CF0D-0330-8FF1-E2BB2CC2563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54954" y="3015282"/>
            <a:ext cx="3882800" cy="2588534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B693B-EE6E-D761-758E-6E424E2A7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C1DF51E-049F-521D-E339-1E73AC9F0C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86974" y="369495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763DDBF-E17E-84D6-99E4-9867383289D4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777ADB-79B9-FC93-F4E0-638189EF2A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5167" y="2308522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7221322-D755-0899-9653-D7E2E7A44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592" y="2053221"/>
            <a:ext cx="1218404" cy="11027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11C0FC-5EEA-DA8A-7459-0545A1B85173}"/>
              </a:ext>
            </a:extLst>
          </p:cNvPr>
          <p:cNvSpPr txBox="1"/>
          <p:nvPr/>
        </p:nvSpPr>
        <p:spPr>
          <a:xfrm>
            <a:off x="6213809" y="3396512"/>
            <a:ext cx="2448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Hier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j’ai fait ____ 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65DD5B-8200-9439-C1A8-20E97554987F}"/>
              </a:ext>
            </a:extLst>
          </p:cNvPr>
          <p:cNvSpPr txBox="1"/>
          <p:nvPr/>
        </p:nvSpPr>
        <p:spPr>
          <a:xfrm>
            <a:off x="351225" y="3410371"/>
            <a:ext cx="2316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Qu’est-ce que tu as </a:t>
            </a:r>
          </a:p>
          <a:p>
            <a:pPr lvl="0" algn="ctr">
              <a:defRPr/>
            </a:pP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fait  hier ________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37CE9A-B6C1-4498-3FD1-79C51F6CE9E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3627" y="4044004"/>
            <a:ext cx="1787748" cy="13731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C700A3-F3CF-1E38-756F-CF3A3FEEFA2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1" t="11485" r="15538" b="18377"/>
          <a:stretch>
            <a:fillRect/>
          </a:stretch>
        </p:blipFill>
        <p:spPr>
          <a:xfrm>
            <a:off x="6831736" y="4025847"/>
            <a:ext cx="1212153" cy="137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9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15EBF-E8F4-16A3-B51C-94703E495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C0B3220-71C5-8D57-3174-42E85C7EE1C5}"/>
              </a:ext>
            </a:extLst>
          </p:cNvPr>
          <p:cNvSpPr/>
          <p:nvPr/>
        </p:nvSpPr>
        <p:spPr>
          <a:xfrm>
            <a:off x="6333011" y="3224371"/>
            <a:ext cx="2094893" cy="230609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C82983C-7780-990A-2E99-245DB92A703C}"/>
              </a:ext>
            </a:extLst>
          </p:cNvPr>
          <p:cNvSpPr/>
          <p:nvPr/>
        </p:nvSpPr>
        <p:spPr>
          <a:xfrm>
            <a:off x="517564" y="3331881"/>
            <a:ext cx="2148518" cy="219858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CCA09EB-B8DF-F1B4-8369-75BACE0B7D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54954" y="3015282"/>
            <a:ext cx="3882800" cy="2588534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E7977-D1E8-CD27-9A4C-17D783BD9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F6DA0DC6-B82E-127B-7605-65E8752A95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86974" y="369495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A88020BA-8C2E-4F14-120C-99B741E9BB1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7DE493-1DFD-AD36-7894-3822990D5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167" y="2236918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890078-10A7-C106-1720-CB21EEB66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592" y="2053221"/>
            <a:ext cx="1218404" cy="11027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0153EA-FEAF-C9A7-D5FF-EBF01A5A1DCA}"/>
              </a:ext>
            </a:extLst>
          </p:cNvPr>
          <p:cNvSpPr txBox="1"/>
          <p:nvPr/>
        </p:nvSpPr>
        <p:spPr>
          <a:xfrm>
            <a:off x="6241347" y="3396512"/>
            <a:ext cx="2448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Hier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j’ai fait _____.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1E70BA-3787-A74E-0C6A-3592A3070822}"/>
              </a:ext>
            </a:extLst>
          </p:cNvPr>
          <p:cNvSpPr txBox="1"/>
          <p:nvPr/>
        </p:nvSpPr>
        <p:spPr>
          <a:xfrm>
            <a:off x="351225" y="3410371"/>
            <a:ext cx="2316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Qu’est-ce que tu as </a:t>
            </a:r>
          </a:p>
          <a:p>
            <a:pPr lvl="0" algn="ctr">
              <a:defRPr/>
            </a:pP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fait  hier ________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C45DD-57FA-7C4C-E1BF-8A44D708065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126" y="4116693"/>
            <a:ext cx="1787748" cy="13731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657FC1-53CF-E77A-15AE-B8CC7762A0E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7" t="8873" r="8228" b="15048"/>
          <a:stretch>
            <a:fillRect/>
          </a:stretch>
        </p:blipFill>
        <p:spPr>
          <a:xfrm>
            <a:off x="6810986" y="3999540"/>
            <a:ext cx="1145754" cy="124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2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Choisissez différents exemples.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689328" y="2893762"/>
            <a:ext cx="3765344" cy="25102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375" y="215346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250" y="216062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250" y="2246069"/>
            <a:ext cx="1066949" cy="97168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697265B-C80E-C49E-52B0-2ADE90875BBE}"/>
              </a:ext>
            </a:extLst>
          </p:cNvPr>
          <p:cNvSpPr txBox="1"/>
          <p:nvPr/>
        </p:nvSpPr>
        <p:spPr>
          <a:xfrm>
            <a:off x="6127455" y="3640246"/>
            <a:ext cx="260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Hier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, j’ai _______</a:t>
            </a: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772BB8-D71C-C50E-A1CD-0ADD7B530BB9}"/>
              </a:ext>
            </a:extLst>
          </p:cNvPr>
          <p:cNvSpPr txBox="1"/>
          <p:nvPr/>
        </p:nvSpPr>
        <p:spPr>
          <a:xfrm>
            <a:off x="351302" y="3461657"/>
            <a:ext cx="2316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Qu’est-ce que tu as </a:t>
            </a:r>
          </a:p>
          <a:p>
            <a:pPr lvl="0" algn="ctr">
              <a:defRPr/>
            </a:pP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fait hier ________ 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462" y="1464640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3222C65-1C0E-6A59-04DB-C405069E3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3509157"/>
            <a:ext cx="6254069" cy="1446177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0B49663-4471-FF7B-3AF6-CF04DCEAF5D6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Utiliser le verbe faire au passé composé.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1E044E-6176-7551-D164-504D16EC423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4D9D50-2F90-1077-5084-852859D1ED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191F446-D77C-B51F-A1D2-0B12A986ED1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itre 53">
              <a:extLst>
                <a:ext uri="{FF2B5EF4-FFF2-40B4-BE49-F238E27FC236}">
                  <a16:creationId xmlns:a16="http://schemas.microsoft.com/office/drawing/2014/main" id="{84C3A40E-39CB-761D-01F4-A38A9E81663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303F62-43FB-8BE2-2775-3004C45167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46DF774-7658-F087-0F56-D1ACA5B011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11A34423-F1D6-1C1F-B84A-5D6601C2969F}"/>
              </a:ext>
            </a:extLst>
          </p:cNvPr>
          <p:cNvSpPr txBox="1"/>
          <p:nvPr/>
        </p:nvSpPr>
        <p:spPr>
          <a:xfrm>
            <a:off x="2264025" y="3602686"/>
            <a:ext cx="237917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2.  Ecrit : point de langue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B282A984-C8A2-27E5-CCCE-118898D2E4E4}"/>
              </a:ext>
            </a:extLst>
          </p:cNvPr>
          <p:cNvSpPr txBox="1">
            <a:spLocks/>
          </p:cNvSpPr>
          <p:nvPr/>
        </p:nvSpPr>
        <p:spPr>
          <a:xfrm>
            <a:off x="2201409" y="2544959"/>
            <a:ext cx="5256914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rgbClr val="757575"/>
                </a:solidFill>
              </a:rPr>
              <a:t>Poser la question :  Qu’est-ce que tu as fait ______________?</a:t>
            </a:r>
          </a:p>
          <a:p>
            <a:r>
              <a:rPr lang="fr-FR" sz="1400" dirty="0">
                <a:solidFill>
                  <a:srgbClr val="757575"/>
                </a:solidFill>
              </a:rPr>
              <a:t>Répondre à la question  :  Qu’est-ce que tu as fait ______________?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5ADD745D-6E22-4025-20F7-3AFCB520E0C7}"/>
              </a:ext>
            </a:extLst>
          </p:cNvPr>
          <p:cNvSpPr txBox="1">
            <a:spLocks/>
          </p:cNvSpPr>
          <p:nvPr/>
        </p:nvSpPr>
        <p:spPr>
          <a:xfrm>
            <a:off x="2264025" y="553489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Difficulté de lecture :  les mots en « </a:t>
            </a:r>
            <a:r>
              <a:rPr lang="fr-FR" sz="1400" dirty="0" err="1"/>
              <a:t>ui</a:t>
            </a:r>
            <a:r>
              <a:rPr lang="fr-FR" sz="1400" dirty="0"/>
              <a:t> » et  « </a:t>
            </a:r>
            <a:r>
              <a:rPr lang="fr-FR" sz="1400" dirty="0" err="1"/>
              <a:t>oi</a:t>
            </a:r>
            <a:r>
              <a:rPr lang="fr-FR" sz="1400" dirty="0"/>
              <a:t> ».</a:t>
            </a:r>
          </a:p>
        </p:txBody>
      </p:sp>
      <p:pic>
        <p:nvPicPr>
          <p:cNvPr id="3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AA720EB0-B760-C091-A168-9F9DCB0510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42471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69328"/>
            <a:ext cx="711133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la conjugaison du verbe  faire  au passé composé.</a:t>
            </a:r>
            <a:endParaRPr lang="a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C474109-6720-BE2B-10E8-F528BA9C3FD5}"/>
              </a:ext>
            </a:extLst>
          </p:cNvPr>
          <p:cNvSpPr txBox="1"/>
          <p:nvPr/>
        </p:nvSpPr>
        <p:spPr>
          <a:xfrm>
            <a:off x="1016331" y="2877095"/>
            <a:ext cx="71113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 verbe  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faire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au passé composé</a:t>
            </a:r>
            <a:endParaRPr kumimoji="0" lang="fr-FR" sz="4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3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157" y="6008154"/>
            <a:ext cx="812539" cy="812539"/>
          </a:xfrm>
          <a:prstGeom prst="rect">
            <a:avLst/>
          </a:prstGeom>
        </p:spPr>
      </p:pic>
      <p:pic>
        <p:nvPicPr>
          <p:cNvPr id="4" name="WhatsApp Video 2026-03-13 at 11.21.31">
            <a:hlinkClick r:id="" action="ppaction://media"/>
            <a:extLst>
              <a:ext uri="{FF2B5EF4-FFF2-40B4-BE49-F238E27FC236}">
                <a16:creationId xmlns:a16="http://schemas.microsoft.com/office/drawing/2014/main" id="{78D61AEB-FC74-996D-C8AE-D6FF66FEE1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184" y="1938268"/>
            <a:ext cx="6918195" cy="389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30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046D72BE-3DCB-46B0-5AA2-995B2DE3078B}"/>
              </a:ext>
            </a:extLst>
          </p:cNvPr>
          <p:cNvGrpSpPr/>
          <p:nvPr/>
        </p:nvGrpSpPr>
        <p:grpSpPr>
          <a:xfrm>
            <a:off x="842227" y="1872867"/>
            <a:ext cx="7689773" cy="4502095"/>
            <a:chOff x="842227" y="1872867"/>
            <a:chExt cx="7689773" cy="450209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FC1CF13-A076-A053-D9F3-FF35E5F7C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819"/>
            <a:stretch>
              <a:fillRect/>
            </a:stretch>
          </p:blipFill>
          <p:spPr>
            <a:xfrm>
              <a:off x="842227" y="1872867"/>
              <a:ext cx="7689773" cy="450209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DCA578FC-0A0B-195C-3336-2B0A83F17C1B}"/>
                </a:ext>
              </a:extLst>
            </p:cNvPr>
            <p:cNvSpPr txBox="1"/>
            <p:nvPr/>
          </p:nvSpPr>
          <p:spPr>
            <a:xfrm>
              <a:off x="4693186" y="4180900"/>
              <a:ext cx="1988544" cy="769441"/>
            </a:xfrm>
            <a:prstGeom prst="rect">
              <a:avLst/>
            </a:prstGeom>
            <a:solidFill>
              <a:srgbClr val="D4E8EB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b="1" dirty="0">
                  <a:solidFill>
                    <a:srgbClr val="5B6588"/>
                  </a:solidFill>
                </a:rPr>
                <a:t>fait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802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07BB6-0962-E5A1-5F33-4787FD9CA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7309693-F529-B135-497B-AF98D4EBC97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AAA5945-C530-34E7-03AD-80E358D0D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9429E4-32C9-D6D4-22CD-2E04348205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7551DA23-508E-853F-C6C4-8A770675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58CDE8-16BB-0FB1-042E-A57B67D6071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95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06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sur vos ardoises la bonne forme du verbe faire au passé composé</a:t>
            </a:r>
            <a:r>
              <a:rPr lang="fr-FR" dirty="0"/>
              <a:t>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E25662-4E94-91CB-F832-F2DE2BDD98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1865725" y="3151981"/>
            <a:ext cx="638253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Tu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les maths.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E1D7A5-FF05-D5A7-14F3-69822405B13E}"/>
              </a:ext>
            </a:extLst>
          </p:cNvPr>
          <p:cNvSpPr/>
          <p:nvPr/>
        </p:nvSpPr>
        <p:spPr>
          <a:xfrm>
            <a:off x="1692000" y="1918777"/>
            <a:ext cx="267297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as fait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10E348-D071-480D-D99F-00CC60140FA7}"/>
              </a:ext>
            </a:extLst>
          </p:cNvPr>
          <p:cNvSpPr/>
          <p:nvPr/>
        </p:nvSpPr>
        <p:spPr>
          <a:xfrm>
            <a:off x="4779030" y="1918777"/>
            <a:ext cx="267297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fait</a:t>
            </a:r>
          </a:p>
        </p:txBody>
      </p:sp>
    </p:spTree>
    <p:extLst>
      <p:ext uri="{BB962C8B-B14F-4D97-AF65-F5344CB8AC3E}">
        <p14:creationId xmlns:p14="http://schemas.microsoft.com/office/powerpoint/2010/main" val="119600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9483D-C8B0-9624-7395-75876772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F4E8D79B-CE62-8D32-BEA6-EC69B4CC822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34430D5-5EB8-EA65-13E5-A8CCAE472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9D9EA-ACB8-BC8B-0930-EAFD6A6CC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159FDAF6-184C-FB2A-104C-3DDA4603E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40502B-71DA-1D4C-8189-869D72D847E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89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cette phrase ? </a:t>
            </a:r>
            <a:endParaRPr lang="fr-FR" dirty="0"/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B8051B-E605-4A71-AF5C-28BCEDE6F6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CC3AEA-F9C6-ABE7-076F-24D2DBB496A7}"/>
              </a:ext>
            </a:extLst>
          </p:cNvPr>
          <p:cNvSpPr txBox="1"/>
          <p:nvPr/>
        </p:nvSpPr>
        <p:spPr>
          <a:xfrm>
            <a:off x="1865725" y="3151981"/>
            <a:ext cx="638253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Tu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as fait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les maths.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97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AB039-2EBB-4F11-EE13-B1727FC38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2FDF59-77A7-6DDC-AE9E-C90D7648C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sur vos ardoises la bonne forme du verbe faire  au passé composé.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84201C-911F-F397-3802-79AD55657801}"/>
              </a:ext>
            </a:extLst>
          </p:cNvPr>
          <p:cNvSpPr txBox="1"/>
          <p:nvPr/>
        </p:nvSpPr>
        <p:spPr>
          <a:xfrm>
            <a:off x="1937323" y="3798065"/>
            <a:ext cx="6286242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des sciences.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A928A5-EADF-62EF-FF65-D85AC7194D44}"/>
              </a:ext>
            </a:extLst>
          </p:cNvPr>
          <p:cNvSpPr/>
          <p:nvPr/>
        </p:nvSpPr>
        <p:spPr>
          <a:xfrm>
            <a:off x="1813186" y="2287842"/>
            <a:ext cx="267297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avons fait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374192-983D-BF37-6CA9-D172F7413929}"/>
              </a:ext>
            </a:extLst>
          </p:cNvPr>
          <p:cNvSpPr/>
          <p:nvPr/>
        </p:nvSpPr>
        <p:spPr>
          <a:xfrm>
            <a:off x="4900216" y="2287842"/>
            <a:ext cx="267297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ont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fait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A7011EE-C874-B187-203D-FA89E0348A78}"/>
              </a:ext>
            </a:extLst>
          </p:cNvPr>
          <p:cNvGrpSpPr/>
          <p:nvPr/>
        </p:nvGrpSpPr>
        <p:grpSpPr>
          <a:xfrm>
            <a:off x="139754" y="571601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B30BBBE-4FD3-43D6-EAE1-3B35CF40A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30045B-4D3F-F453-9215-969D12ED41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8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70009-2310-8007-47F3-3C2BDA7F1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8779BDA9-5631-05C3-3E36-17FA978BFD2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482E718-8249-BBEF-6ED0-BFF94ED3A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FAE4F5-FB6B-3230-AD89-8ABB0ADD5E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A4FAFB3C-08E6-5707-1249-85A831D8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F76E03-426C-C211-34B1-D2F60C7DDEA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40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3E101-9D0E-5F07-F3A3-DC5D150EE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CCB04D-0E78-8FB5-B6D8-D4B474DB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cette phrase ? </a:t>
            </a:r>
            <a:endParaRPr lang="fr-FR" dirty="0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927A5E-DA57-BB10-E213-1F43605102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DF012B-5E86-417A-2D74-AA6903C6C970}"/>
              </a:ext>
            </a:extLst>
          </p:cNvPr>
          <p:cNvSpPr txBox="1"/>
          <p:nvPr/>
        </p:nvSpPr>
        <p:spPr>
          <a:xfrm>
            <a:off x="1428879" y="2978877"/>
            <a:ext cx="628624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avons fait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des sciences.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27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A98FC-332F-8623-D70C-7C1F0BF7E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BC8FE-7F56-C54F-A9AF-CF5AE77D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sur vos ardoises la bonne forme du verbe faire  au passé composé.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F61C52-5322-D470-23E0-16D0B2428742}"/>
              </a:ext>
            </a:extLst>
          </p:cNvPr>
          <p:cNvSpPr txBox="1"/>
          <p:nvPr/>
        </p:nvSpPr>
        <p:spPr>
          <a:xfrm>
            <a:off x="1816137" y="3671371"/>
            <a:ext cx="628624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Elle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du sport.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1B35AF-3596-F38E-9D7B-49E103A4B421}"/>
              </a:ext>
            </a:extLst>
          </p:cNvPr>
          <p:cNvSpPr/>
          <p:nvPr/>
        </p:nvSpPr>
        <p:spPr>
          <a:xfrm>
            <a:off x="1692000" y="2161148"/>
            <a:ext cx="267297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 fait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41F963F-F885-CA67-F824-EE63E9B56037}"/>
              </a:ext>
            </a:extLst>
          </p:cNvPr>
          <p:cNvSpPr/>
          <p:nvPr/>
        </p:nvSpPr>
        <p:spPr>
          <a:xfrm>
            <a:off x="4779030" y="2161148"/>
            <a:ext cx="267297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 fait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E334BE5-39C4-0F1A-C726-32BCDB519290}"/>
              </a:ext>
            </a:extLst>
          </p:cNvPr>
          <p:cNvGrpSpPr/>
          <p:nvPr/>
        </p:nvGrpSpPr>
        <p:grpSpPr>
          <a:xfrm>
            <a:off x="139754" y="571601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162E48-E06B-9B4F-5D86-091DDB549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1701F3-9683-4CAC-4504-DB23AB9B03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550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88E06-321C-F6B5-7E55-167F5774E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3A08BAD0-CDE2-D611-1EF2-ED47D1D8AA9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ADD9D40-BEBC-DA6C-EE96-4FD9EBB5D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49A408-3068-6C65-4C11-708A5BA18C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AE2BA113-D877-23C6-8E19-018506682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601DF7-0AAF-8342-DF84-D072A2FF847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2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CEC8-9205-5DBA-9789-F71B45AD6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F6919-5511-C52B-5858-5C876F39D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cette phrase ? </a:t>
            </a:r>
            <a:endParaRPr lang="fr-FR" dirty="0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8BEC31-0DDF-2DB6-E1FA-0776227554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6403AA4-E18E-2439-0ED1-9BE638C9D5A9}"/>
              </a:ext>
            </a:extLst>
          </p:cNvPr>
          <p:cNvSpPr txBox="1"/>
          <p:nvPr/>
        </p:nvSpPr>
        <p:spPr>
          <a:xfrm>
            <a:off x="1428879" y="2927733"/>
            <a:ext cx="628624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Elle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 fait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du sport.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22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4818-5F90-56D7-D405-37240EF4E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3B7369-CB7D-A355-D9EF-F809B7BDF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sur vos ardoises la bonne forme du verbe faire  au passé composé.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5AD7F4-7939-01E8-77F7-FE78C5CA4737}"/>
              </a:ext>
            </a:extLst>
          </p:cNvPr>
          <p:cNvSpPr txBox="1"/>
          <p:nvPr/>
        </p:nvSpPr>
        <p:spPr>
          <a:xfrm>
            <a:off x="1816137" y="3429000"/>
            <a:ext cx="628624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du théâtre.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F5DA7-8FA5-AF45-EF4F-63782AFEFA99}"/>
              </a:ext>
            </a:extLst>
          </p:cNvPr>
          <p:cNvSpPr/>
          <p:nvPr/>
        </p:nvSpPr>
        <p:spPr>
          <a:xfrm>
            <a:off x="1692000" y="1918777"/>
            <a:ext cx="267297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ont fait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DB766F6-F04A-AB0D-5BC2-AE1F7DF4ABAD}"/>
              </a:ext>
            </a:extLst>
          </p:cNvPr>
          <p:cNvSpPr/>
          <p:nvPr/>
        </p:nvSpPr>
        <p:spPr>
          <a:xfrm>
            <a:off x="4779030" y="1918777"/>
            <a:ext cx="267297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avez fait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6F1818-AE2A-DD40-17BD-468E377033CD}"/>
              </a:ext>
            </a:extLst>
          </p:cNvPr>
          <p:cNvGrpSpPr/>
          <p:nvPr/>
        </p:nvGrpSpPr>
        <p:grpSpPr>
          <a:xfrm>
            <a:off x="139754" y="571601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B42134D-5EB1-87C9-8532-E616CD94C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DFF8B6-F37B-4CE8-8577-9357F35A9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413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D6C4D-5369-F1BE-E218-79C6B7BF0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124F0DB8-BEDE-6675-4AE0-64030574BE2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03603-3B01-1DF3-121D-3130473AF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4D294D-96D4-43A4-1AC6-B0F7C7C6DD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535F10B7-516F-7CA7-528D-13120E848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66ACDC-0866-D073-5E33-5DB4273DD0B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874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901AC-2BAD-5C95-0959-EC868B320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3EFFC5-83EC-4236-E7A7-F898A5CCF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cette phrase ? </a:t>
            </a:r>
            <a:endParaRPr lang="fr-FR" dirty="0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06CBFC-A7FD-6A3F-B46E-05E5B4EBB5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58F956D-8ADA-26A5-CC96-2D9BBA8BC24F}"/>
              </a:ext>
            </a:extLst>
          </p:cNvPr>
          <p:cNvSpPr txBox="1"/>
          <p:nvPr/>
        </p:nvSpPr>
        <p:spPr>
          <a:xfrm>
            <a:off x="1428879" y="2734938"/>
            <a:ext cx="628624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ont fait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du théâtre.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04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90.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FA11F7A-3044-E002-84D4-9086C1E22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71" y="1713204"/>
            <a:ext cx="2950522" cy="452569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2C10E30-8BD9-5024-02A7-92BB8D09914C}"/>
              </a:ext>
            </a:extLst>
          </p:cNvPr>
          <p:cNvSpPr/>
          <p:nvPr/>
        </p:nvSpPr>
        <p:spPr>
          <a:xfrm>
            <a:off x="3432011" y="2169773"/>
            <a:ext cx="2800441" cy="145050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4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BA51437-2C09-67A3-2448-170B365B34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535" y="2000966"/>
            <a:ext cx="2856066" cy="28560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17CF41-E170-ADD4-5B39-1AADFF9D42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831" y="2621539"/>
            <a:ext cx="5159337" cy="25009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B7A0EBB-22AB-6C80-7D6D-D0D4FF0E4D1B}"/>
              </a:ext>
            </a:extLst>
          </p:cNvPr>
          <p:cNvSpPr txBox="1"/>
          <p:nvPr/>
        </p:nvSpPr>
        <p:spPr>
          <a:xfrm>
            <a:off x="994640" y="1986229"/>
            <a:ext cx="5294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Je conjugue le verbe </a:t>
            </a: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« faire »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au passé composé :  </a:t>
            </a:r>
          </a:p>
        </p:txBody>
      </p:sp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31C7061-6E10-EAFC-C300-46E564235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125" y="2394857"/>
            <a:ext cx="4677910" cy="36857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Faites attention à l’orthographe.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AA18E82-DD4B-9C32-4DDE-1BE89A4D9854}"/>
              </a:ext>
            </a:extLst>
          </p:cNvPr>
          <p:cNvSpPr txBox="1"/>
          <p:nvPr/>
        </p:nvSpPr>
        <p:spPr>
          <a:xfrm>
            <a:off x="1861375" y="1812294"/>
            <a:ext cx="5294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Je conjugue le verbe </a:t>
            </a: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« faire »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au passé composé.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D2BC21-B068-2963-F58F-666368ACB85A}"/>
              </a:ext>
            </a:extLst>
          </p:cNvPr>
          <p:cNvSpPr txBox="1"/>
          <p:nvPr/>
        </p:nvSpPr>
        <p:spPr>
          <a:xfrm>
            <a:off x="3439376" y="2437376"/>
            <a:ext cx="1337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 avez fait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93DF621-408E-F7B5-03F1-55D7105FF79E}"/>
              </a:ext>
            </a:extLst>
          </p:cNvPr>
          <p:cNvSpPr txBox="1"/>
          <p:nvPr/>
        </p:nvSpPr>
        <p:spPr>
          <a:xfrm>
            <a:off x="3560429" y="3072976"/>
            <a:ext cx="1337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 ont fait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139523E-26B9-09F0-D204-B55E687DA736}"/>
              </a:ext>
            </a:extLst>
          </p:cNvPr>
          <p:cNvSpPr txBox="1"/>
          <p:nvPr/>
        </p:nvSpPr>
        <p:spPr>
          <a:xfrm>
            <a:off x="3560428" y="3738850"/>
            <a:ext cx="1337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 as fait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3CACD27-32FB-AA49-07DD-1A866F70070F}"/>
              </a:ext>
            </a:extLst>
          </p:cNvPr>
          <p:cNvSpPr txBox="1"/>
          <p:nvPr/>
        </p:nvSpPr>
        <p:spPr>
          <a:xfrm>
            <a:off x="3446740" y="4406113"/>
            <a:ext cx="1110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 ai fait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20EF8-8699-EF4A-B5BB-2CDBB371F3B4}"/>
              </a:ext>
            </a:extLst>
          </p:cNvPr>
          <p:cNvSpPr txBox="1"/>
          <p:nvPr/>
        </p:nvSpPr>
        <p:spPr>
          <a:xfrm>
            <a:off x="3554715" y="5074771"/>
            <a:ext cx="1337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 a fait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Utiliser le verbe faire au présent.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131483" cy="756000"/>
          </a:xfrm>
        </p:spPr>
        <p:txBody>
          <a:bodyPr/>
          <a:lstStyle/>
          <a:p>
            <a:r>
              <a:rPr lang="fr-FR" sz="1400" dirty="0"/>
              <a:t>Poser la question :  Qu’est-ce que tu as fait ______________?</a:t>
            </a:r>
          </a:p>
          <a:p>
            <a:r>
              <a:rPr lang="fr-FR" sz="1400" dirty="0"/>
              <a:t>Répondre à la question  :  Qu’est-ce que tu as fait ______________?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AC75C7-18FA-EE8A-C423-4FF0B0B87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2C2E08-1789-6D91-9E06-5C25944E5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pic>
        <p:nvPicPr>
          <p:cNvPr id="1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220403A-35A0-39DA-A8B1-FB0303D1F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18046" y="3488135"/>
            <a:ext cx="540000" cy="540000"/>
          </a:xfrm>
          <a:prstGeom prst="rect">
            <a:avLst/>
          </a:prstGeom>
          <a:noFill/>
        </p:spPr>
      </p:pic>
      <p:sp>
        <p:nvSpPr>
          <p:cNvPr id="21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2893" y="4898409"/>
            <a:ext cx="540000" cy="540000"/>
          </a:xfr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28E0B5-B7BF-1F4D-FDC3-DAC9767A4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118" y="5207266"/>
            <a:ext cx="777469" cy="2029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F689FD9-4A44-9D7A-FCD9-730640D8706A}"/>
              </a:ext>
            </a:extLst>
          </p:cNvPr>
          <p:cNvSpPr txBox="1"/>
          <p:nvPr/>
        </p:nvSpPr>
        <p:spPr>
          <a:xfrm>
            <a:off x="2482046" y="5144174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73E46C6A-4A02-2A1D-F34B-FEE6D3E9B7CB}"/>
              </a:ext>
            </a:extLst>
          </p:cNvPr>
          <p:cNvSpPr txBox="1">
            <a:spLocks/>
          </p:cNvSpPr>
          <p:nvPr/>
        </p:nvSpPr>
        <p:spPr>
          <a:xfrm>
            <a:off x="2201409" y="549319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rgbClr val="424D7A"/>
                </a:solidFill>
              </a:rPr>
              <a:t>Difficulté de lecture :  les mots en « </a:t>
            </a:r>
            <a:r>
              <a:rPr lang="fr-FR" sz="1400" dirty="0" err="1">
                <a:solidFill>
                  <a:srgbClr val="424D7A"/>
                </a:solidFill>
              </a:rPr>
              <a:t>ui</a:t>
            </a:r>
            <a:r>
              <a:rPr lang="fr-FR" sz="1400" dirty="0">
                <a:solidFill>
                  <a:srgbClr val="424D7A"/>
                </a:solidFill>
              </a:rPr>
              <a:t> » et « </a:t>
            </a:r>
            <a:r>
              <a:rPr lang="fr-FR" sz="1400" dirty="0" err="1">
                <a:solidFill>
                  <a:srgbClr val="424D7A"/>
                </a:solidFill>
              </a:rPr>
              <a:t>oi</a:t>
            </a:r>
            <a:r>
              <a:rPr lang="fr-FR" sz="1400" dirty="0">
                <a:solidFill>
                  <a:srgbClr val="424D7A"/>
                </a:solidFill>
              </a:rPr>
              <a:t> ».</a:t>
            </a:r>
          </a:p>
        </p:txBody>
      </p:sp>
      <p:pic>
        <p:nvPicPr>
          <p:cNvPr id="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CF536A0-6515-F2AB-8E68-169EF0BD74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18046" y="1951010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4224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des mots avec 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ui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et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6DD861-981B-C948-256D-BD900224760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E3B301-82FA-A1D4-2AD6-70025B93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91308A-203B-9C86-6362-6905B751E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7F9339E-0134-ABA5-2858-D622D954F764}"/>
              </a:ext>
            </a:extLst>
          </p:cNvPr>
          <p:cNvSpPr txBox="1"/>
          <p:nvPr/>
        </p:nvSpPr>
        <p:spPr>
          <a:xfrm>
            <a:off x="2509935" y="2534183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ui</a:t>
            </a:r>
            <a:r>
              <a:rPr lang="fr-FR" sz="8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      </a:t>
            </a:r>
            <a:r>
              <a:rPr lang="fr-FR" sz="8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oi</a:t>
            </a:r>
            <a:endParaRPr lang="fr-MA" sz="80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54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C98C3-A082-3168-7263-8C08B31C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7D638C1-A877-D40C-B865-A269FA0C8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91CE958-4A21-A2A7-8BE1-99BBAC7FCC65}"/>
              </a:ext>
            </a:extLst>
          </p:cNvPr>
          <p:cNvSpPr txBox="1">
            <a:spLocks/>
          </p:cNvSpPr>
          <p:nvPr/>
        </p:nvSpPr>
        <p:spPr>
          <a:xfrm>
            <a:off x="1663123" y="74387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CA514F-D932-5D63-CFC0-A282FC23D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7009012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2834C8-63D3-1E94-6B79-40FD53988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9" name="FR_N4_P4_SEM1_S2_difficulté ui oi">
            <a:hlinkClick r:id="" action="ppaction://media"/>
            <a:extLst>
              <a:ext uri="{FF2B5EF4-FFF2-40B4-BE49-F238E27FC236}">
                <a16:creationId xmlns:a16="http://schemas.microsoft.com/office/drawing/2014/main" id="{5C0A7F39-D234-D383-E4EE-76E992D203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8963" y="2169256"/>
            <a:ext cx="6344816" cy="31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7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00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840B314-5123-C070-62D5-703F1EE2713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919B0A-20FB-4BDB-1A21-510B1EB5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09CE50-7CD6-DBDB-233B-73B0C1A86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1EEE06E-2079-CEC4-6F76-F4BD12EA5376}"/>
              </a:ext>
            </a:extLst>
          </p:cNvPr>
          <p:cNvSpPr txBox="1"/>
          <p:nvPr/>
        </p:nvSpPr>
        <p:spPr>
          <a:xfrm>
            <a:off x="2186852" y="2247907"/>
            <a:ext cx="5850295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La 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ui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           La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l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oi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Constr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ui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    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l’hist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198267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ECBBA-71AB-8585-255A-FA7070385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01A12-E459-4F50-621C-3F0A9470A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9AC449C-23F2-3FE2-4459-928EB0FC35A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9AC449C-23F2-3FE2-4459-928EB0FC35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A26E5AD-4FD9-D0DC-38EA-32BA6C6662C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A26E5AD-4FD9-D0DC-38EA-32BA6C6662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757823-46EC-7A26-CF4D-F4BD51FA63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C3C3DC-65C5-AEDA-D2AF-902774D56B27}"/>
              </a:ext>
            </a:extLst>
          </p:cNvPr>
          <p:cNvSpPr txBox="1"/>
          <p:nvPr/>
        </p:nvSpPr>
        <p:spPr>
          <a:xfrm>
            <a:off x="2186852" y="2247907"/>
            <a:ext cx="5850295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La 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ui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           La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l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oi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Constr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ui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    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l’hist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353727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2B00-E64E-849B-6C9A-179EB83B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A1774-EA82-08C1-2CDA-B47168AC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Après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131F35-7768-35EF-E2DD-3F4FDF6AC06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560441C-1373-BA01-8B8F-58D2E7B1F2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8E830B6B-E104-A5A0-F9AD-EAE7122D10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9703214-B54E-7BDB-A369-37907FDE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66F619-3118-52CE-2A9F-86881C699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54123E2-6074-1C84-260C-0B6C53B09072}"/>
              </a:ext>
            </a:extLst>
          </p:cNvPr>
          <p:cNvSpPr txBox="1"/>
          <p:nvPr/>
        </p:nvSpPr>
        <p:spPr>
          <a:xfrm>
            <a:off x="905459" y="2259880"/>
            <a:ext cx="7734298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J’ai lu mon hist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re devant une autre classe.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On a montré notre robot aux autres élèves.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C’est un enfant qui a eu une idée géniale.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J’ai constr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ui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 un robot avec mes amis.</a:t>
            </a:r>
          </a:p>
        </p:txBody>
      </p:sp>
    </p:spTree>
    <p:extLst>
      <p:ext uri="{BB962C8B-B14F-4D97-AF65-F5344CB8AC3E}">
        <p14:creationId xmlns:p14="http://schemas.microsoft.com/office/powerpoint/2010/main" val="212327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DB068-B445-1653-8FF6-61D5166C3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5563EB-A717-144C-FE62-01F43DDCB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C2FDF20-EB50-3654-E13C-7B7D12D832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741AA6F-0171-A277-B806-AEC30EDE146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1703E22-A981-55EE-D9E5-77B3B0A1B2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2043" y="713479"/>
            <a:ext cx="804281" cy="80428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1476F8-16D8-3A32-21B9-42909915E3E3}"/>
              </a:ext>
            </a:extLst>
          </p:cNvPr>
          <p:cNvSpPr txBox="1"/>
          <p:nvPr/>
        </p:nvSpPr>
        <p:spPr>
          <a:xfrm>
            <a:off x="905459" y="2259880"/>
            <a:ext cx="7734298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J’ai lu mon hist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re devant une autre classe.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On a montré notre robot aux autres élèves.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C’est un enfant qui a eu une idée géniale.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J’ai constr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ui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 un robot avec mes amis.</a:t>
            </a:r>
          </a:p>
        </p:txBody>
      </p:sp>
      <p:pic>
        <p:nvPicPr>
          <p:cNvPr id="3" name="phrases N4 SEM1">
            <a:hlinkClick r:id="" action="ppaction://media"/>
            <a:extLst>
              <a:ext uri="{FF2B5EF4-FFF2-40B4-BE49-F238E27FC236}">
                <a16:creationId xmlns:a16="http://schemas.microsoft.com/office/drawing/2014/main" id="{A04AC641-7334-F80C-4F39-5ECC7FD99F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31635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45FD-E752-CE83-A666-90CAED83A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8A1AFD-1A08-8A7C-8AFA-FF35F328F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3DF805A-CCDA-B2EF-F0D7-8516DF8523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630F1B4-4985-9042-EF93-B2FAE22A815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8B6FBE-2627-92E3-2B51-A824E2F514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D98EEE-F886-EF85-6B55-29E2DDB9088E}"/>
              </a:ext>
            </a:extLst>
          </p:cNvPr>
          <p:cNvSpPr txBox="1"/>
          <p:nvPr/>
        </p:nvSpPr>
        <p:spPr>
          <a:xfrm>
            <a:off x="905459" y="2259880"/>
            <a:ext cx="7734298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J’ai lu mon hist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re devant une autre classe.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On a montré notre robot aux autres élèves.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C’est un enfant qui a eu une idée géniale.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J’ai constr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ui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 un robot avec mes amis.</a:t>
            </a:r>
          </a:p>
        </p:txBody>
      </p:sp>
    </p:spTree>
    <p:extLst>
      <p:ext uri="{BB962C8B-B14F-4D97-AF65-F5344CB8AC3E}">
        <p14:creationId xmlns:p14="http://schemas.microsoft.com/office/powerpoint/2010/main" val="275421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88.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A851FE6-F3CB-EBA8-22FB-03882042C89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D23498-BB74-E5AE-7E9C-262003725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55AFF8-5D1A-440A-0D61-B952AE7AB3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B88916A-52C4-BF73-2D41-D6E07D656C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101" y="1583772"/>
            <a:ext cx="3044650" cy="467007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FD51BFB-574B-9BE8-AC79-6859BCBBB3EB}"/>
              </a:ext>
            </a:extLst>
          </p:cNvPr>
          <p:cNvSpPr/>
          <p:nvPr/>
        </p:nvSpPr>
        <p:spPr>
          <a:xfrm>
            <a:off x="3524101" y="2096013"/>
            <a:ext cx="2914021" cy="133298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63905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mots et les phrases à votre voisin. Je vais passer entre les rangs pour vous aider.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79D7943-B446-63EB-79F1-0926EEBCD93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FA5BE9B8-9FED-9615-EA70-B9C3E458E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055891-5BE0-ADF5-1C50-16AB04C42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6" name="AutoShape 2">
            <a:extLst>
              <a:ext uri="{FF2B5EF4-FFF2-40B4-BE49-F238E27FC236}">
                <a16:creationId xmlns:a16="http://schemas.microsoft.com/office/drawing/2014/main" id="{DD87A592-C772-47A0-F2F0-0A25FA5A38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A007697-584A-6795-21D3-AA983211E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11290"/>
          <a:stretch>
            <a:fillRect/>
          </a:stretch>
        </p:blipFill>
        <p:spPr bwMode="auto">
          <a:xfrm>
            <a:off x="5843624" y="2678542"/>
            <a:ext cx="2834286" cy="264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9AD15EB-782A-A8CE-CB0B-6105B5A708D1}"/>
              </a:ext>
            </a:extLst>
          </p:cNvPr>
          <p:cNvSpPr/>
          <p:nvPr/>
        </p:nvSpPr>
        <p:spPr>
          <a:xfrm>
            <a:off x="594647" y="2313017"/>
            <a:ext cx="5130139" cy="300966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FB673E-BCE6-3AE5-8D41-73A875784E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060" y="2828450"/>
            <a:ext cx="4829215" cy="19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4494ABF4-4D03-F340-2F2D-C54AB08E005D}"/>
              </a:ext>
            </a:extLst>
          </p:cNvPr>
          <p:cNvSpPr txBox="1">
            <a:spLocks/>
          </p:cNvSpPr>
          <p:nvPr/>
        </p:nvSpPr>
        <p:spPr>
          <a:xfrm>
            <a:off x="1670979" y="76562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les mots et les phrases de la page 88.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E53A78-2726-9243-C13B-4A303CBA5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101" y="1583772"/>
            <a:ext cx="2860507" cy="467007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D6730F-9AEA-9A07-59FD-EAD4BCA02DA0}"/>
              </a:ext>
            </a:extLst>
          </p:cNvPr>
          <p:cNvSpPr/>
          <p:nvPr/>
        </p:nvSpPr>
        <p:spPr>
          <a:xfrm>
            <a:off x="3524102" y="2096013"/>
            <a:ext cx="2736740" cy="133298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12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50DE78-75AB-8819-C007-C6518A4A0D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A55F056E-E400-D47F-3A29-7D2C6C80BD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8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11401</TotalTime>
  <Words>1194</Words>
  <Application>Microsoft Office PowerPoint</Application>
  <PresentationFormat>Affichage à l'écran (4:3)</PresentationFormat>
  <Paragraphs>193</Paragraphs>
  <Slides>56</Slides>
  <Notes>1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56</vt:i4>
      </vt:variant>
    </vt:vector>
  </HeadingPairs>
  <TitlesOfParts>
    <vt:vector size="74" baseType="lpstr">
      <vt:lpstr>Aptos Display</vt:lpstr>
      <vt:lpstr>Aptos</vt:lpstr>
      <vt:lpstr>Dosis</vt:lpstr>
      <vt:lpstr>Wingdings</vt:lpstr>
      <vt:lpstr>Dosis SemiBold</vt:lpstr>
      <vt:lpstr>Calibri</vt:lpstr>
      <vt:lpstr>Arial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Thème Office</vt:lpstr>
      <vt:lpstr>1_Oral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Avant de commencer, nous allons corriger l’activité 1 du vocabulaire.</vt:lpstr>
      <vt:lpstr>Présentation PowerPoint</vt:lpstr>
      <vt:lpstr>Présentation PowerPoint</vt:lpstr>
      <vt:lpstr>Aujourd’hui, nous allons apprendre à poser une question avec Majd et Nada. </vt:lpstr>
      <vt:lpstr>Lecture de la vidéo. </vt:lpstr>
      <vt:lpstr>Maintenant, on va poser les questions comme Majd et Nada. Répétons ensemble. </vt:lpstr>
      <vt:lpstr>Voici d’autres exemples : </vt:lpstr>
      <vt:lpstr>Maintenant, nous allons apprendre à répondre aux questions. Soyez attentifs.</vt:lpstr>
      <vt:lpstr>Lecture de la vidéo. </vt:lpstr>
      <vt:lpstr>Maintenant, on va répondre comme Majd et Nada. Répétons ensemble. </vt:lpstr>
      <vt:lpstr>Voici d’autres exemples :  </vt:lpstr>
      <vt:lpstr>Présentation PowerPoint</vt:lpstr>
      <vt:lpstr>Présentation PowerPoint</vt:lpstr>
      <vt:lpstr>Présentation PowerPoint</vt:lpstr>
      <vt:lpstr>Présentation PowerPoint</vt:lpstr>
      <vt:lpstr>Chacun joue le dialogue avec son voisin. Choisissez différents exemples. </vt:lpstr>
      <vt:lpstr>Plan de la séance 2</vt:lpstr>
      <vt:lpstr>Maintenant, on va faire la conjugaison du verbe  faire  au passé composé.</vt:lpstr>
      <vt:lpstr>Lecture de la vidéo. </vt:lpstr>
      <vt:lpstr>Répétons ensemble. </vt:lpstr>
      <vt:lpstr>Prenez vos ardoises.</vt:lpstr>
      <vt:lpstr>Écrivez sur vos ardoises la bonne forme du verbe faire au passé composé. </vt:lpstr>
      <vt:lpstr>Levez les ardoises.</vt:lpstr>
      <vt:lpstr>Corrigez. Qui veut expliquer cette phrase ? </vt:lpstr>
      <vt:lpstr>Ecrivez sur vos ardoises la bonne forme du verbe faire  au passé composé.</vt:lpstr>
      <vt:lpstr>Levez les ardoises.</vt:lpstr>
      <vt:lpstr>Corrigez. Qui veut expliquer cette phrase ? </vt:lpstr>
      <vt:lpstr>Ecrivez sur vos ardoises la bonne forme du verbe faire  au passé composé.</vt:lpstr>
      <vt:lpstr>Levez les ardoises.</vt:lpstr>
      <vt:lpstr>Corrigez. Qui veut expliquer cette phrase ? </vt:lpstr>
      <vt:lpstr>Ecrivez sur vos ardoises la bonne forme du verbe faire  au passé composé.</vt:lpstr>
      <vt:lpstr>Levez les ardoises.</vt:lpstr>
      <vt:lpstr>Corrigez. Qui veut expliquer cette phrase ? </vt:lpstr>
      <vt:lpstr>Prenez vos livrets à la page 90.</vt:lpstr>
      <vt:lpstr>Présentation PowerPoint</vt:lpstr>
      <vt:lpstr>Présentation PowerPoint</vt:lpstr>
      <vt:lpstr>Plan de la séance 2</vt:lpstr>
      <vt:lpstr>Maintenant, nous allons faire de la lecture.</vt:lpstr>
      <vt:lpstr>On va apprendre à lire des mots avec  « ui » et « oi ». Soyez attentifs.</vt:lpstr>
      <vt:lpstr>Présentation PowerPoint</vt:lpstr>
      <vt:lpstr>Lisez ces mots en silence.</vt:lpstr>
      <vt:lpstr>Qui veut lire à voix haute ? </vt:lpstr>
      <vt:lpstr>Lisez ces phrases silencieusement. Après je vais diffuser une lecture audio. </vt:lpstr>
      <vt:lpstr>Lecture de l’audio. </vt:lpstr>
      <vt:lpstr>Qui veut lire à haute voix ?</vt:lpstr>
      <vt:lpstr>Prenez vos livrets à la page 88.</vt:lpstr>
      <vt:lpstr>Présentation PowerPoint</vt:lpstr>
      <vt:lpstr>Présentation PowerPoint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54</cp:revision>
  <cp:lastPrinted>2025-08-13T10:11:39Z</cp:lastPrinted>
  <dcterms:created xsi:type="dcterms:W3CDTF">2025-08-01T12:31:49Z</dcterms:created>
  <dcterms:modified xsi:type="dcterms:W3CDTF">2026-03-16T20:25:09Z</dcterms:modified>
</cp:coreProperties>
</file>