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6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7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3" r:id="rId16"/>
    <p:sldMasterId id="2147483851" r:id="rId17"/>
    <p:sldMasterId id="2147483865" r:id="rId18"/>
  </p:sldMasterIdLst>
  <p:notesMasterIdLst>
    <p:notesMasterId r:id="rId94"/>
  </p:notesMasterIdLst>
  <p:sldIdLst>
    <p:sldId id="257" r:id="rId19"/>
    <p:sldId id="1029" r:id="rId20"/>
    <p:sldId id="951" r:id="rId21"/>
    <p:sldId id="1309" r:id="rId22"/>
    <p:sldId id="1308" r:id="rId23"/>
    <p:sldId id="1000" r:id="rId24"/>
    <p:sldId id="1146" r:id="rId25"/>
    <p:sldId id="1147" r:id="rId26"/>
    <p:sldId id="1116" r:id="rId27"/>
    <p:sldId id="1200" r:id="rId28"/>
    <p:sldId id="1250" r:id="rId29"/>
    <p:sldId id="1251" r:id="rId30"/>
    <p:sldId id="1256" r:id="rId31"/>
    <p:sldId id="1257" r:id="rId32"/>
    <p:sldId id="1117" r:id="rId33"/>
    <p:sldId id="1229" r:id="rId34"/>
    <p:sldId id="1230" r:id="rId35"/>
    <p:sldId id="1231" r:id="rId36"/>
    <p:sldId id="1232" r:id="rId37"/>
    <p:sldId id="1233" r:id="rId38"/>
    <p:sldId id="1234" r:id="rId39"/>
    <p:sldId id="1258" r:id="rId40"/>
    <p:sldId id="1259" r:id="rId41"/>
    <p:sldId id="1260" r:id="rId42"/>
    <p:sldId id="1261" r:id="rId43"/>
    <p:sldId id="1008" r:id="rId44"/>
    <p:sldId id="964" r:id="rId45"/>
    <p:sldId id="1266" r:id="rId46"/>
    <p:sldId id="1267" r:id="rId47"/>
    <p:sldId id="1284" r:id="rId48"/>
    <p:sldId id="1242" r:id="rId49"/>
    <p:sldId id="1285" r:id="rId50"/>
    <p:sldId id="1286" r:id="rId51"/>
    <p:sldId id="1287" r:id="rId52"/>
    <p:sldId id="1288" r:id="rId53"/>
    <p:sldId id="1289" r:id="rId54"/>
    <p:sldId id="1292" r:id="rId55"/>
    <p:sldId id="1293" r:id="rId56"/>
    <p:sldId id="1294" r:id="rId57"/>
    <p:sldId id="1295" r:id="rId58"/>
    <p:sldId id="1296" r:id="rId59"/>
    <p:sldId id="1297" r:id="rId60"/>
    <p:sldId id="1270" r:id="rId61"/>
    <p:sldId id="1303" r:id="rId62"/>
    <p:sldId id="1304" r:id="rId63"/>
    <p:sldId id="1305" r:id="rId64"/>
    <p:sldId id="1301" r:id="rId65"/>
    <p:sldId id="1302" r:id="rId66"/>
    <p:sldId id="1277" r:id="rId67"/>
    <p:sldId id="1271" r:id="rId68"/>
    <p:sldId id="1300" r:id="rId69"/>
    <p:sldId id="1275" r:id="rId70"/>
    <p:sldId id="1010" r:id="rId71"/>
    <p:sldId id="1263" r:id="rId72"/>
    <p:sldId id="1262" r:id="rId73"/>
    <p:sldId id="1269" r:id="rId74"/>
    <p:sldId id="1310" r:id="rId75"/>
    <p:sldId id="1311" r:id="rId76"/>
    <p:sldId id="1274" r:id="rId77"/>
    <p:sldId id="1312" r:id="rId78"/>
    <p:sldId id="1276" r:id="rId79"/>
    <p:sldId id="1313" r:id="rId80"/>
    <p:sldId id="1314" r:id="rId81"/>
    <p:sldId id="1315" r:id="rId82"/>
    <p:sldId id="1316" r:id="rId83"/>
    <p:sldId id="1264" r:id="rId84"/>
    <p:sldId id="1317" r:id="rId85"/>
    <p:sldId id="1318" r:id="rId86"/>
    <p:sldId id="1319" r:id="rId87"/>
    <p:sldId id="1291" r:id="rId88"/>
    <p:sldId id="1320" r:id="rId89"/>
    <p:sldId id="1280" r:id="rId90"/>
    <p:sldId id="1321" r:id="rId91"/>
    <p:sldId id="1279" r:id="rId92"/>
    <p:sldId id="689" r:id="rId93"/>
  </p:sldIdLst>
  <p:sldSz cx="9144000" cy="6858000" type="screen4x3"/>
  <p:notesSz cx="6735763" cy="9866313"/>
  <p:embeddedFontLst>
    <p:embeddedFont>
      <p:font typeface="Dosis" pitchFamily="2" charset="0"/>
      <p:regular r:id="rId95"/>
      <p:bold r:id="rId96"/>
    </p:embeddedFont>
    <p:embeddedFont>
      <p:font typeface="Dosis ExtraBold" pitchFamily="2" charset="0"/>
      <p:bold r:id="rId97"/>
    </p:embeddedFont>
    <p:embeddedFont>
      <p:font typeface="Dosis Medium" pitchFamily="2" charset="0"/>
      <p:regular r:id="rId98"/>
    </p:embeddedFont>
    <p:embeddedFont>
      <p:font typeface="Dosis SemiBold" pitchFamily="2" charset="0"/>
      <p:bold r:id="rId99"/>
    </p:embeddedFont>
    <p:embeddedFont>
      <p:font typeface="Mistral" panose="03090702030407020403" pitchFamily="66" charset="0"/>
      <p:regular r:id="rId10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377"/>
    <a:srgbClr val="424D7B"/>
    <a:srgbClr val="A1A6BC"/>
    <a:srgbClr val="2196B1"/>
    <a:srgbClr val="DEEBF7"/>
    <a:srgbClr val="565F88"/>
    <a:srgbClr val="2AB6D7"/>
    <a:srgbClr val="55B7DE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84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8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slide" Target="slides/slide74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87" Type="http://schemas.openxmlformats.org/officeDocument/2006/relationships/slide" Target="slides/slide69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90" Type="http://schemas.openxmlformats.org/officeDocument/2006/relationships/slide" Target="slides/slide72.xml"/><Relationship Id="rId95" Type="http://schemas.openxmlformats.org/officeDocument/2006/relationships/font" Target="fonts/font1.fntdata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100" Type="http://schemas.openxmlformats.org/officeDocument/2006/relationships/font" Target="fonts/font6.fntdata"/><Relationship Id="rId105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93" Type="http://schemas.openxmlformats.org/officeDocument/2006/relationships/slide" Target="slides/slide75.xml"/><Relationship Id="rId98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103" Type="http://schemas.openxmlformats.org/officeDocument/2006/relationships/theme" Target="theme/theme1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91" Type="http://schemas.openxmlformats.org/officeDocument/2006/relationships/slide" Target="slides/slide73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notesMaster" Target="notesMasters/notesMaster1.xml"/><Relationship Id="rId99" Type="http://schemas.openxmlformats.org/officeDocument/2006/relationships/font" Target="fonts/font5.fntdata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font" Target="fonts/font3.fntdata"/><Relationship Id="rId10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5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4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6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94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12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07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90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458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62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298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40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920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228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120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32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24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635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329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306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259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593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848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35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359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4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9.jpg"/><Relationship Id="rId5" Type="http://schemas.openxmlformats.org/officeDocument/2006/relationships/theme" Target="../theme/theme18.xml"/><Relationship Id="rId4" Type="http://schemas.openxmlformats.org/officeDocument/2006/relationships/slideLayout" Target="../slideLayouts/slideLayout1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8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507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65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4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png"/><Relationship Id="rId5" Type="http://schemas.openxmlformats.org/officeDocument/2006/relationships/image" Target="../media/image50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5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6.png"/><Relationship Id="rId9" Type="http://schemas.openxmlformats.org/officeDocument/2006/relationships/image" Target="../media/image56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3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1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36.png"/><Relationship Id="rId9" Type="http://schemas.openxmlformats.org/officeDocument/2006/relationships/image" Target="../media/image64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12.xml"/><Relationship Id="rId4" Type="http://schemas.openxmlformats.org/officeDocument/2006/relationships/image" Target="../media/image36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6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image" Target="../media/image5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0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image" Target="../media/image5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67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0.png"/><Relationship Id="rId5" Type="http://schemas.openxmlformats.org/officeDocument/2006/relationships/slideLayout" Target="../slideLayouts/slideLayout132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49F17E-0812-9288-F20A-7B4462774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de soutien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BAE690-DEDA-9705-2B1D-FD0055D1F79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D3D0F5-EFA4-B8E5-342F-CB1C2C79E4C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C44EEB-B312-111D-753D-70D8A4B727D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8020635-6DD5-93FB-A560-2E415C0BE57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DD92F50D-8ADB-6FF9-8E9E-5DA0EF6531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026" y="3113934"/>
            <a:ext cx="1553039" cy="238214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22E4F2D-DCC4-70B8-80D4-BA7E681D55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27" y="3113935"/>
            <a:ext cx="1553039" cy="23821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D31692-3C2C-27A8-A669-07808196D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87" y="3113935"/>
            <a:ext cx="1553039" cy="238214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181623-73D9-C486-41E5-BCF385BA70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065" y="3113934"/>
            <a:ext cx="1553039" cy="238214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1191381-C978-C8E7-8501-FA3A9879A8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807" y="3113935"/>
            <a:ext cx="1553039" cy="238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5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6871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524857" y="20134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60909" y="177307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04857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906338" y="210851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573" y="4742848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637662" y="475061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37662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68231626-006E-6E85-B16A-7AD44F7FB1E6}"/>
              </a:ext>
            </a:extLst>
          </p:cNvPr>
          <p:cNvSpPr txBox="1">
            <a:spLocks/>
          </p:cNvSpPr>
          <p:nvPr/>
        </p:nvSpPr>
        <p:spPr>
          <a:xfrm>
            <a:off x="704857" y="36206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AD5EFF-D910-3BBE-2667-9CFC9637CFC7}"/>
              </a:ext>
            </a:extLst>
          </p:cNvPr>
          <p:cNvSpPr txBox="1"/>
          <p:nvPr/>
        </p:nvSpPr>
        <p:spPr>
          <a:xfrm>
            <a:off x="878257" y="5270472"/>
            <a:ext cx="305926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278340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Lecture et compréhension  de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mots.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Lecture et compréhension de phrases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2ECA19F-84EE-43E7-6D92-CB314DB1A6A4}"/>
              </a:ext>
            </a:extLst>
          </p:cNvPr>
          <p:cNvSpPr txBox="1"/>
          <p:nvPr/>
        </p:nvSpPr>
        <p:spPr>
          <a:xfrm>
            <a:off x="834901" y="2214244"/>
            <a:ext cx="7212563" cy="242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fr-FR" sz="5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</a:t>
            </a:r>
            <a:r>
              <a:rPr lang="fr-FR" sz="5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5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r          t</a:t>
            </a:r>
            <a:r>
              <a:rPr lang="fr-FR" sz="5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ou</a:t>
            </a:r>
            <a:r>
              <a:rPr lang="fr-FR" sz="5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r </a:t>
            </a:r>
          </a:p>
          <a:p>
            <a:pPr lvl="0" algn="ctr">
              <a:lnSpc>
                <a:spcPct val="150000"/>
              </a:lnSpc>
            </a:pPr>
            <a:r>
              <a:rPr lang="fr-FR" sz="5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 h</a:t>
            </a:r>
            <a:r>
              <a:rPr lang="fr-FR" sz="5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5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r</a:t>
            </a:r>
            <a:r>
              <a:rPr lang="fr-FR" sz="5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5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x        f</a:t>
            </a:r>
            <a:r>
              <a:rPr lang="fr-FR" sz="5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ou</a:t>
            </a:r>
            <a:r>
              <a:rPr lang="fr-FR" sz="5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r 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C0F4259-8E9D-CBAC-196D-78A72022F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5E475E-5456-7498-F298-E33BAA20CC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9AB15FC-03BA-5E28-6461-84A84C2D1DBA}"/>
              </a:ext>
            </a:extLst>
          </p:cNvPr>
          <p:cNvSpPr txBox="1"/>
          <p:nvPr/>
        </p:nvSpPr>
        <p:spPr>
          <a:xfrm>
            <a:off x="1114183" y="2227892"/>
            <a:ext cx="7143125" cy="2362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La p</a:t>
            </a:r>
            <a:r>
              <a:rPr lang="fr-FR" sz="40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kumimoji="0" lang="fr-FR" sz="40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ture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B050"/>
                </a:solidFill>
                <a:effectLst/>
                <a:uLnTx/>
                <a:uFillTx/>
                <a:latin typeface="Dosis SemiBold" pitchFamily="2" charset="0"/>
              </a:rPr>
              <a:t>        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Une c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ture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  <a:p>
            <a:pPr marL="0" marR="0" lvl="0" indent="0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Du p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ain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                        Un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M</a:t>
            </a:r>
            <a:r>
              <a:rPr kumimoji="0" lang="fr-FR" sz="40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aroc</a:t>
            </a:r>
            <a:r>
              <a:rPr kumimoji="0" lang="fr-FR" sz="4000" b="1" i="0" u="none" strike="noStrike" kern="1200" cap="none" spc="0" normalizeH="0" baseline="0" noProof="0" dirty="0" err="1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ain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547488-D26F-4F35-84FD-9B8ED3B968C1}"/>
              </a:ext>
            </a:extLst>
          </p:cNvPr>
          <p:cNvSpPr txBox="1"/>
          <p:nvPr/>
        </p:nvSpPr>
        <p:spPr>
          <a:xfrm>
            <a:off x="1559474" y="2247907"/>
            <a:ext cx="6287572" cy="2362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Je sui</a:t>
            </a:r>
            <a:r>
              <a:rPr lang="fr-FR" sz="4000" b="1" dirty="0">
                <a:ln w="0"/>
                <a:solidFill>
                  <a:srgbClr val="FF0000"/>
                </a:solidFill>
                <a:latin typeface="Dosis SemiBold" pitchFamily="2" charset="0"/>
              </a:rPr>
              <a:t>s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ln w="0"/>
                <a:solidFill>
                  <a:srgbClr val="FF0000"/>
                </a:solidFill>
                <a:latin typeface="Dosis SemiBold" pitchFamily="2" charset="0"/>
              </a:rPr>
              <a:t>a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llé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le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</a:rPr>
              <a:t>s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</a:rPr>
              <a:t>a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mis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 peti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</a:rPr>
              <a:t>t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</a:rPr>
              <a:t>e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nfant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5C8E0AA2-33C0-39DD-BB77-8282ED547217}"/>
              </a:ext>
            </a:extLst>
          </p:cNvPr>
          <p:cNvSpPr/>
          <p:nvPr/>
        </p:nvSpPr>
        <p:spPr>
          <a:xfrm rot="8000185">
            <a:off x="3459729" y="2870999"/>
            <a:ext cx="478412" cy="563836"/>
          </a:xfrm>
          <a:prstGeom prst="arc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76E79879-F837-04B3-4E6C-0ACCB07BE60A}"/>
              </a:ext>
            </a:extLst>
          </p:cNvPr>
          <p:cNvSpPr/>
          <p:nvPr/>
        </p:nvSpPr>
        <p:spPr>
          <a:xfrm rot="8133515">
            <a:off x="4612565" y="4108891"/>
            <a:ext cx="486731" cy="504675"/>
          </a:xfrm>
          <a:prstGeom prst="arc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4CEBC27B-B873-D3F7-F220-9335D8B57B6B}"/>
              </a:ext>
            </a:extLst>
          </p:cNvPr>
          <p:cNvSpPr/>
          <p:nvPr/>
        </p:nvSpPr>
        <p:spPr>
          <a:xfrm rot="8000185">
            <a:off x="5838667" y="2882063"/>
            <a:ext cx="504028" cy="539666"/>
          </a:xfrm>
          <a:prstGeom prst="arc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0772D-AFB9-FCFA-E69A-0B1555C95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2CD98C6-A1F0-7595-0CB5-BF1C92D13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30516B-1F03-B9E9-BB12-2AA28D4ADF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A9841E-4ABA-5AFE-E833-813562B28313}"/>
              </a:ext>
            </a:extLst>
          </p:cNvPr>
          <p:cNvSpPr txBox="1"/>
          <p:nvPr/>
        </p:nvSpPr>
        <p:spPr>
          <a:xfrm>
            <a:off x="1968033" y="2247907"/>
            <a:ext cx="5850295" cy="2362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La l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ai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ne   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La n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ei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ge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  <a:p>
            <a:pPr marL="0" marR="0" lvl="0" indent="0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a r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ei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ne            La font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ai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ne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1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22BBB-10FC-25F3-151E-B25A2306A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410005F-3638-237A-5B9B-D42B96E59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13584F-146B-074D-E2A9-361EDBDB908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EA22BB5-D05B-53E7-2347-5211B08AF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904369-46DE-87AE-376D-76C2908DB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0A749AA-28BA-06F7-6984-4AEAD746B4C2}"/>
              </a:ext>
            </a:extLst>
          </p:cNvPr>
          <p:cNvSpPr txBox="1"/>
          <p:nvPr/>
        </p:nvSpPr>
        <p:spPr>
          <a:xfrm>
            <a:off x="1065572" y="2491402"/>
            <a:ext cx="7466428" cy="2083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J’ai eu une petite douleur au pied.                             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Je mettrai un casque et des genouillères.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Ils ont acheté du pain et du lait. </a:t>
            </a:r>
          </a:p>
        </p:txBody>
      </p:sp>
    </p:spTree>
    <p:extLst>
      <p:ext uri="{BB962C8B-B14F-4D97-AF65-F5344CB8AC3E}">
        <p14:creationId xmlns:p14="http://schemas.microsoft.com/office/powerpoint/2010/main" val="328429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3BC81-0202-738A-2C62-893AC8A12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D975053-E32F-1008-1119-30020A464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ACA844-9784-AAE7-6C3D-DBEACC0805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01ECB50-8F1D-77D3-68FB-E809DF3961F5}"/>
              </a:ext>
            </a:extLst>
          </p:cNvPr>
          <p:cNvSpPr txBox="1"/>
          <p:nvPr/>
        </p:nvSpPr>
        <p:spPr>
          <a:xfrm>
            <a:off x="1065572" y="2491402"/>
            <a:ext cx="7466428" cy="2083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J’ai eu une petite douleur au pied.                             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Je mettrai un casque et des genouillères.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Ils ont acheté du pain et du lait. </a:t>
            </a:r>
          </a:p>
        </p:txBody>
      </p:sp>
    </p:spTree>
    <p:extLst>
      <p:ext uri="{BB962C8B-B14F-4D97-AF65-F5344CB8AC3E}">
        <p14:creationId xmlns:p14="http://schemas.microsoft.com/office/powerpoint/2010/main" val="34649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927B3ED-4D71-EE46-061A-D106B9DF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BED81F-8D54-7D01-2A00-8A2B7EEFD2F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EB12AF4-0B14-BA04-BB17-D01396437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4D2E2AB-C2AB-F771-D083-19ED4FB4A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5784E6E9-A984-93BE-92C7-710018EE599A}"/>
              </a:ext>
            </a:extLst>
          </p:cNvPr>
          <p:cNvSpPr txBox="1"/>
          <p:nvPr/>
        </p:nvSpPr>
        <p:spPr>
          <a:xfrm>
            <a:off x="818831" y="2532001"/>
            <a:ext cx="7713169" cy="1390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Nous avons pris des œufs et du beurre.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• Ces animaux</a:t>
            </a: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vivent dans la forêt. 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3077CFFB-AE5E-1BA9-2E47-B4D1F3D06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5EBE5-5E07-5C98-11A6-EC8741A26A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5E61702-4528-9474-4930-1F2889C73D53}"/>
              </a:ext>
            </a:extLst>
          </p:cNvPr>
          <p:cNvSpPr txBox="1"/>
          <p:nvPr/>
        </p:nvSpPr>
        <p:spPr>
          <a:xfrm>
            <a:off x="818831" y="2532001"/>
            <a:ext cx="7713169" cy="1390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Nous avons pris des œufs et du beurre.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• Ces animaux</a:t>
            </a: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vivent dans la forêt. 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61CC9B79-48A1-8970-0997-851FD509B5F2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3CCCAF-9CA2-94E1-B04A-3FDFDF5F07E2}"/>
              </a:ext>
            </a:extLst>
          </p:cNvPr>
          <p:cNvSpPr txBox="1"/>
          <p:nvPr/>
        </p:nvSpPr>
        <p:spPr>
          <a:xfrm>
            <a:off x="1152000" y="1780313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 Salma a fait dimanche dernier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5428C1D-5FF3-F28A-1E60-48F1BB7E7EF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AFED31F-4790-7979-3C8C-D88A1F5ED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EB5EEA-FE1C-3639-7136-3FD20B02BB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1FED84D-6086-4D0D-6FBE-022566DB3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8478" y="2517354"/>
            <a:ext cx="4767044" cy="30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5FB1-F690-7A68-E8C5-C93C5F29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1BF7FFAD-FC57-999B-7B52-097DC049D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B462CD-F3AB-CC07-70BF-35E76E23B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B632A12-BAC2-496A-C054-2F57A3D5B8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E6C61DC-9E25-5EC3-8FDF-F03AE3F0F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4E00A46-8442-B35C-BFDD-156557BB8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94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7B0D-7425-75E4-27A5-F0E55174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13CF57F-D665-C02E-C668-77DE7272CEC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3 ou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4 ).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4295B3-E54A-E9F5-FBA6-A27C467D2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711C6D-4F10-C8B6-B26E-EF457000F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113" y="2461781"/>
            <a:ext cx="3353006" cy="213065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A37115-F339-7F06-37B1-7BFD41F818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14" y="2404434"/>
            <a:ext cx="4571999" cy="2368079"/>
          </a:xfrm>
          <a:prstGeom prst="rect">
            <a:avLst/>
          </a:prstGeom>
        </p:spPr>
      </p:pic>
      <p:pic>
        <p:nvPicPr>
          <p:cNvPr id="10" name="Image 9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2D85A4CA-EB32-942A-0EE5-584E6E579E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720" y="3151474"/>
            <a:ext cx="399030" cy="146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150B-966D-B6AD-7061-3F913B0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DD68060C-6C86-0114-920D-60C6009EC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2E51EA-A140-E22F-7DE2-2C6C81F88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DAE5403-D964-59DD-40A2-36CE7813029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68BAE5-FFBF-DFF7-11C3-AD559D6D9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D651F4-DD74-1D28-58C1-1D9F6E872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7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61EDA-6ACE-0349-F5B5-9ACA2127C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5">
            <a:extLst>
              <a:ext uri="{FF2B5EF4-FFF2-40B4-BE49-F238E27FC236}">
                <a16:creationId xmlns:a16="http://schemas.microsoft.com/office/drawing/2014/main" id="{5D5D6B12-8B6C-8099-EB69-C53BE727FC77}"/>
              </a:ext>
            </a:extLst>
          </p:cNvPr>
          <p:cNvSpPr txBox="1">
            <a:spLocks/>
          </p:cNvSpPr>
          <p:nvPr/>
        </p:nvSpPr>
        <p:spPr>
          <a:xfrm>
            <a:off x="1664399" y="777385"/>
            <a:ext cx="706984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 Salma est allée à la forêt d’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Ifrane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.». Qui veut lire et expliquer la réponse ?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E36BC4-BBD3-0728-F211-800C70AEE7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D1FF702-E2D2-D755-1111-E276A8EA1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552" y="2472796"/>
            <a:ext cx="3353006" cy="213065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70E509-CFEE-6991-4FB1-877057259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53" y="2415449"/>
            <a:ext cx="4571999" cy="2368079"/>
          </a:xfrm>
          <a:prstGeom prst="rect">
            <a:avLst/>
          </a:prstGeom>
        </p:spPr>
      </p:pic>
      <p:pic>
        <p:nvPicPr>
          <p:cNvPr id="5" name="Image 4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B57AC93C-BFB7-989A-E7D4-64A4D60732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159" y="3162489"/>
            <a:ext cx="399030" cy="14654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64AB28A-4ED8-D25E-9E7A-2A2D758AFA40}"/>
              </a:ext>
            </a:extLst>
          </p:cNvPr>
          <p:cNvSpPr txBox="1"/>
          <p:nvPr/>
        </p:nvSpPr>
        <p:spPr>
          <a:xfrm>
            <a:off x="4638097" y="3566440"/>
            <a:ext cx="374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6975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89984-7A3C-CFA2-12F0-F9773D56E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5382F041-B1C0-82D4-1855-4BB6A578423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5CE3C3-44C4-94E6-A2A3-388A45E48EF8}"/>
              </a:ext>
            </a:extLst>
          </p:cNvPr>
          <p:cNvSpPr txBox="1"/>
          <p:nvPr/>
        </p:nvSpPr>
        <p:spPr>
          <a:xfrm>
            <a:off x="1447383" y="1822580"/>
            <a:ext cx="7048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 Kamal aime faire après l’école ?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005819D-D2D0-0C87-DFDB-A7995A4FCC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2BFD3A5-6534-B139-D31E-D128E8AC7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485B99-1729-4654-7D85-4D253057DA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205BBC7-56DD-DF8D-4FF1-8E0713047D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163"/>
          <a:stretch>
            <a:fillRect/>
          </a:stretch>
        </p:blipFill>
        <p:spPr>
          <a:xfrm>
            <a:off x="2448499" y="2539460"/>
            <a:ext cx="4247002" cy="271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2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6E20C-0783-5E34-FAC5-A45D0AC9C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CAF44C7-A375-5C99-539C-AC0266E5222F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ou 4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BB6C3B-718D-3C73-82C8-2DF257D9E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AA8C4F-485A-2963-F749-06BF1D1DB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23" y="2478929"/>
            <a:ext cx="8003754" cy="2292896"/>
          </a:xfrm>
          <a:prstGeom prst="rect">
            <a:avLst/>
          </a:prstGeom>
        </p:spPr>
      </p:pic>
      <p:pic>
        <p:nvPicPr>
          <p:cNvPr id="8" name="Image 7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6D13F7A3-2CB6-8A8B-4488-DB2060B6E6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15" y="3167996"/>
            <a:ext cx="399030" cy="146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9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35A37-3DE7-AA2D-E820-A3F0A0AA3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7F13D74F-7F16-58AA-69E0-7C10DAA15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31FC24-5B60-8578-8C0E-900007946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6360F11-8240-897F-F050-E8F888117E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85C77E-5C35-7EC1-56C6-32EBB04EA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727F3C1-0D2C-6029-F374-BFC17697B4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873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32610-CDE7-B2BC-3D7B-74B9FE0BD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5">
            <a:extLst>
              <a:ext uri="{FF2B5EF4-FFF2-40B4-BE49-F238E27FC236}">
                <a16:creationId xmlns:a16="http://schemas.microsoft.com/office/drawing/2014/main" id="{C39388D8-448A-B463-B0D4-41DC2CD0665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Kamal aime regarder des dessins animés.» Qui veut lire et expliquer la réponse ? </a:t>
            </a: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584E3C-D922-AF04-F135-319F60BACF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3DF6354-05EC-D175-2674-2294966E6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23" y="2478929"/>
            <a:ext cx="8003754" cy="2292896"/>
          </a:xfrm>
          <a:prstGeom prst="rect">
            <a:avLst/>
          </a:prstGeom>
        </p:spPr>
      </p:pic>
      <p:pic>
        <p:nvPicPr>
          <p:cNvPr id="4" name="Image 3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FAEF5C5B-0403-5839-5955-8BD05633B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15" y="3167996"/>
            <a:ext cx="399030" cy="14654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5F43CBE-12A9-E0BB-90A4-C2B1A7E3ED39}"/>
              </a:ext>
            </a:extLst>
          </p:cNvPr>
          <p:cNvSpPr txBox="1"/>
          <p:nvPr/>
        </p:nvSpPr>
        <p:spPr>
          <a:xfrm>
            <a:off x="4500386" y="3566440"/>
            <a:ext cx="374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80604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 mots.</a:t>
            </a: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 de phrases.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 de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83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On va lire ce texte.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D54F4A9-486D-E686-EE62-5CC67EC317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963" y="1624017"/>
            <a:ext cx="3283880" cy="503701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CD91730-74AB-D74F-1EFD-86FF33F8B055}"/>
              </a:ext>
            </a:extLst>
          </p:cNvPr>
          <p:cNvSpPr/>
          <p:nvPr/>
        </p:nvSpPr>
        <p:spPr>
          <a:xfrm>
            <a:off x="3857103" y="2472612"/>
            <a:ext cx="2981740" cy="107768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2D5AF5F9-73CD-49BB-4F7B-076027548B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5442971-DB15-4BB2-58B1-BA687102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43D330-8BB4-D8FA-6D0E-106F467CC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061559"/>
            <a:ext cx="7772400" cy="333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71E2085E-BD13-6012-03A0-F6A73BCC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EE268D-B3BE-4558-A275-EF23EED83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061559"/>
            <a:ext cx="7772400" cy="333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3C262-E40E-01D1-2434-FD2D5737E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06E4416-0B2A-C73A-6C47-FF09112D69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5948A1-7AA4-92CC-0015-643138B20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ABA6B2-33EA-6A34-7C09-E1F0CD0675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3">
            <a:extLst>
              <a:ext uri="{FF2B5EF4-FFF2-40B4-BE49-F238E27FC236}">
                <a16:creationId xmlns:a16="http://schemas.microsoft.com/office/drawing/2014/main" id="{6CF6F4FE-22BA-6AF8-321B-752F8A148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51B8EF-15D0-0249-A035-610559F45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5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DD5619-DF80-81C3-947C-A4848F3B83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8615DA6-86C1-1A76-06E1-43D8AC622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F3959D2-405B-1906-BF61-FA439B544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D906FDB-1CEF-BBA9-A845-D4975E2E7B2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Mariam est allée à la forêt d’</a:t>
            </a:r>
            <a:r>
              <a:rPr lang="fr-FR" dirty="0" err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Azrou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avec ses amis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Écrivez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vrai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ou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faux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A0335E-3901-E8FF-DC89-4455D546ADFE}"/>
              </a:ext>
            </a:extLst>
          </p:cNvPr>
          <p:cNvSpPr txBox="1"/>
          <p:nvPr/>
        </p:nvSpPr>
        <p:spPr>
          <a:xfrm>
            <a:off x="7007290" y="1758351"/>
            <a:ext cx="180733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Vrai ou </a:t>
            </a:r>
            <a:r>
              <a:rPr lang="fr-FR" sz="2400" b="1" dirty="0">
                <a:solidFill>
                  <a:srgbClr val="0070C0"/>
                </a:solidFill>
                <a:latin typeface="Dosis SemiBold" pitchFamily="2" charset="0"/>
              </a:rPr>
              <a:t>f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aux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2E5D3CE-04B1-270C-35B3-D8AD556535C9}"/>
              </a:ext>
            </a:extLst>
          </p:cNvPr>
          <p:cNvSpPr txBox="1"/>
          <p:nvPr/>
        </p:nvSpPr>
        <p:spPr>
          <a:xfrm>
            <a:off x="902038" y="1873767"/>
            <a:ext cx="61070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Mariam est allée à la forêt d’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Azrou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avec ses amis.</a:t>
            </a:r>
            <a:endParaRPr lang="fr-MA" sz="2000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A13415-8945-C570-141C-C8FA402534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585182"/>
            <a:ext cx="7772400" cy="333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63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38206-AFDE-ACF0-C2D4-3D3FDF7A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8361A0A-5AE8-D698-B8F0-2508B718E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585182"/>
            <a:ext cx="7772400" cy="333430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40C60034-0B01-AFB0-E4BE-FCD5725ABA1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EE88AF-1E73-5172-3E8C-DB79D7434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953E0F-0001-5B96-7CCE-4DC744EC2F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FAC78153-0068-734C-FD70-8B782C663E9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vos ardoises. La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bo</a:t>
            </a:r>
            <a:r>
              <a:rPr lang="fr-FR" dirty="0" err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nne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réponse est :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faux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Mariam est allée à la forêt d’</a:t>
            </a:r>
            <a:r>
              <a:rPr lang="fr-FR" dirty="0" err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Azrou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avec ses parents.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001874-25D3-3EAC-AA11-22328568663A}"/>
              </a:ext>
            </a:extLst>
          </p:cNvPr>
          <p:cNvSpPr txBox="1"/>
          <p:nvPr/>
        </p:nvSpPr>
        <p:spPr>
          <a:xfrm>
            <a:off x="7009113" y="1758351"/>
            <a:ext cx="148744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 "/>
              </a:rPr>
              <a:t>F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78756B-20A1-940D-CF54-3762D357C25E}"/>
              </a:ext>
            </a:extLst>
          </p:cNvPr>
          <p:cNvSpPr txBox="1"/>
          <p:nvPr/>
        </p:nvSpPr>
        <p:spPr>
          <a:xfrm>
            <a:off x="902038" y="1873767"/>
            <a:ext cx="61070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Mariam est allée à la forêt d’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Azrou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avec ses amis.</a:t>
            </a:r>
            <a:endParaRPr lang="fr-MA" sz="2000" dirty="0">
              <a:latin typeface="Dosis SemiBold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0951A5-58BD-6358-6BB7-23CD73DDD865}"/>
              </a:ext>
            </a:extLst>
          </p:cNvPr>
          <p:cNvSpPr/>
          <p:nvPr/>
        </p:nvSpPr>
        <p:spPr>
          <a:xfrm>
            <a:off x="3543495" y="3657631"/>
            <a:ext cx="4581331" cy="34255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507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C07FD-B44A-4DF3-D879-F908F294E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959F22EE-6567-2849-0A1D-36E80E57E59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8796A03-927F-8D2F-1516-A739230AF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C8CCDF-FB65-7E1F-DF1A-C62F444843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CCCF3035-7B75-0830-7B64-DA71ECE428FD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Mariam a vu des singes Magot.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Écrivez vrai ou faux sur vos ardoises. Cherchez 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12297E-785F-5D17-E7C8-8486B85DAB56}"/>
              </a:ext>
            </a:extLst>
          </p:cNvPr>
          <p:cNvSpPr txBox="1"/>
          <p:nvPr/>
        </p:nvSpPr>
        <p:spPr>
          <a:xfrm>
            <a:off x="6463313" y="1677102"/>
            <a:ext cx="196069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</a:t>
            </a:r>
            <a:r>
              <a:rPr lang="fr-FR" sz="2400" b="1" dirty="0">
                <a:solidFill>
                  <a:srgbClr val="0070C0"/>
                </a:solidFill>
                <a:latin typeface="Dosis "/>
              </a:rPr>
              <a:t>ou  f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281AAD-EE3F-506E-FEB5-71A0F56C528B}"/>
              </a:ext>
            </a:extLst>
          </p:cNvPr>
          <p:cNvSpPr txBox="1"/>
          <p:nvPr/>
        </p:nvSpPr>
        <p:spPr>
          <a:xfrm>
            <a:off x="1541045" y="1807314"/>
            <a:ext cx="47325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Mariam a vu des singes Magot. </a:t>
            </a:r>
            <a:endParaRPr lang="fr-MA" sz="240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D29047-13D4-5C5E-C68E-D0FCF3D64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425115"/>
            <a:ext cx="7772400" cy="333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9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18882-FFC6-E183-B834-9B227C451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A8DDFB0-6886-A901-8A17-E2BDCB8DE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746311"/>
            <a:ext cx="7772400" cy="333430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FC38B0BD-0A06-F6A3-6AF5-BBEFB86ED5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316CAFD-DC85-11AD-74C2-BBB38B953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21EF2BA-D734-A041-E2DE-349C92782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C23F75F-B00E-6065-3074-19D7F3C01A89}"/>
              </a:ext>
            </a:extLst>
          </p:cNvPr>
          <p:cNvSpPr txBox="1">
            <a:spLocks/>
          </p:cNvSpPr>
          <p:nvPr/>
        </p:nvSpPr>
        <p:spPr>
          <a:xfrm>
            <a:off x="1572967" y="777385"/>
            <a:ext cx="714520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vrai. « J’ai vu des singes magot.»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A97C5-BF6C-2421-8857-B2086D28D574}"/>
              </a:ext>
            </a:extLst>
          </p:cNvPr>
          <p:cNvSpPr txBox="1"/>
          <p:nvPr/>
        </p:nvSpPr>
        <p:spPr>
          <a:xfrm>
            <a:off x="6244125" y="1819123"/>
            <a:ext cx="148744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 "/>
              </a:rPr>
              <a:t>Vrai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793A3AE-C65E-0AE7-8EF7-04868854B3BC}"/>
              </a:ext>
            </a:extLst>
          </p:cNvPr>
          <p:cNvSpPr txBox="1"/>
          <p:nvPr/>
        </p:nvSpPr>
        <p:spPr>
          <a:xfrm>
            <a:off x="1572967" y="1934539"/>
            <a:ext cx="41039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Mariam a vu des singes Magot. </a:t>
            </a:r>
            <a:endParaRPr lang="fr-MA" sz="240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04F95C-A73F-56DF-F4E3-787098B02AE9}"/>
              </a:ext>
            </a:extLst>
          </p:cNvPr>
          <p:cNvSpPr/>
          <p:nvPr/>
        </p:nvSpPr>
        <p:spPr>
          <a:xfrm flipV="1">
            <a:off x="2244268" y="4118833"/>
            <a:ext cx="2327732" cy="30792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579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9CCD9-B08C-0AF4-CD5E-B63B63909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27733DB9-6639-5692-7F55-C7046FF0EC4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9223ECA-03EE-AA48-E79C-0F061E5B8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8CCE0C-9564-E2DF-8ABD-D574E4A3B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E59611CF-6756-CB36-DEA1-5024BA38735F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L’épicier a aidé Mariam à trouver des bananes. Écrivez vrai ou faux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EF728A-EE31-CCE9-D630-47779262C56C}"/>
              </a:ext>
            </a:extLst>
          </p:cNvPr>
          <p:cNvSpPr txBox="1"/>
          <p:nvPr/>
        </p:nvSpPr>
        <p:spPr>
          <a:xfrm>
            <a:off x="6869928" y="1854313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ou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234A7C-16AA-D9F9-A2D3-7E3DCA1E5D01}"/>
              </a:ext>
            </a:extLst>
          </p:cNvPr>
          <p:cNvSpPr txBox="1"/>
          <p:nvPr/>
        </p:nvSpPr>
        <p:spPr>
          <a:xfrm>
            <a:off x="1064882" y="1950493"/>
            <a:ext cx="58050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L’épicier a aidé Mariam à trouver des bananes.</a:t>
            </a:r>
            <a:endParaRPr lang="fr-MA" sz="20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E4265C-1EC7-463F-BB9A-E6BC8F6B7D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496725"/>
            <a:ext cx="7772400" cy="333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5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C86D2-5D67-5218-7BAA-066A5CEF5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1721DAD-FF28-8836-6F8F-B90843133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36" y="2664858"/>
            <a:ext cx="7772400" cy="333430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2CC11F59-FE5A-7BDE-E6D4-97AA04C72C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3CAE477-34F7-89CF-0F4F-7AD735C97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D3C9C-4F7D-2A40-5187-F26728139F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66308CBB-D76D-2555-CA89-F43717D2FD3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96968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faux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« L’épicier m’a aidé à trouver de la farine. »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420650-1E8E-CCE7-35A7-9ADC3D2101B2}"/>
              </a:ext>
            </a:extLst>
          </p:cNvPr>
          <p:cNvSpPr txBox="1"/>
          <p:nvPr/>
        </p:nvSpPr>
        <p:spPr>
          <a:xfrm>
            <a:off x="6820375" y="1951216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"/>
              </a:rPr>
              <a:t>Faux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BA8169-7653-E879-AE09-517467DAFF4C}"/>
              </a:ext>
            </a:extLst>
          </p:cNvPr>
          <p:cNvSpPr txBox="1"/>
          <p:nvPr/>
        </p:nvSpPr>
        <p:spPr>
          <a:xfrm>
            <a:off x="1015329" y="2025354"/>
            <a:ext cx="58050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L’épicier a aidé Mariam à trouver des bananes.</a:t>
            </a:r>
            <a:endParaRPr lang="fr-MA" sz="20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4D0E0-A202-2AAF-1DDB-DD3A41B30B27}"/>
              </a:ext>
            </a:extLst>
          </p:cNvPr>
          <p:cNvSpPr/>
          <p:nvPr/>
        </p:nvSpPr>
        <p:spPr>
          <a:xfrm>
            <a:off x="1132493" y="4924890"/>
            <a:ext cx="3355531" cy="3605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598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FF0FF-DAA6-C390-872F-A1A58F04A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26BFFA11-7E48-3786-331D-AA79AF3DF3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674E5C-D39D-C741-58B7-6B24CDE3E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B281A20-43DB-EAA8-E6CA-C6D654CEEF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3715B967-76CB-1F21-7CAB-704801F9BFD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synonyme de « une photo 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F262C7F-FA7E-B87A-24C5-30C640E9B18F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Une photo = ____________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68A081-A557-6772-D6E2-0A8A96C9A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933" y="2584860"/>
            <a:ext cx="7772400" cy="333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6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9B31B-AC6C-7227-80FE-8DFD2B3CC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0D85B4A-C98B-1251-B1D4-B324A4D28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799" y="2729505"/>
            <a:ext cx="7772400" cy="333430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5C93221E-5A3F-9DFE-4388-82724E0E9B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CC30C32-F992-3C4A-0C29-AC488449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AAA5D71-B1F0-8FCB-73A4-C90C6B34B8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3D11F10B-64F5-3531-EB86-AD17020E29E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un selfie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C9F608-594F-1824-1C05-510CB3550E7E}"/>
              </a:ext>
            </a:extLst>
          </p:cNvPr>
          <p:cNvSpPr txBox="1"/>
          <p:nvPr/>
        </p:nvSpPr>
        <p:spPr>
          <a:xfrm>
            <a:off x="4572000" y="1730509"/>
            <a:ext cx="148744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Un selfie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5035F93-D24F-EF49-5B7C-89AD0CDA6575}"/>
              </a:ext>
            </a:extLst>
          </p:cNvPr>
          <p:cNvSpPr txBox="1"/>
          <p:nvPr/>
        </p:nvSpPr>
        <p:spPr>
          <a:xfrm>
            <a:off x="2186744" y="1730509"/>
            <a:ext cx="3128977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Une photo =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235CF-E5F4-A308-96A7-921F353366DF}"/>
              </a:ext>
            </a:extLst>
          </p:cNvPr>
          <p:cNvSpPr/>
          <p:nvPr/>
        </p:nvSpPr>
        <p:spPr>
          <a:xfrm>
            <a:off x="5393094" y="4058378"/>
            <a:ext cx="849086" cy="40784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990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2DFC1-77E2-8B8C-531F-6FD619A0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9A6E510A-B2BF-BA54-18AA-465C41E5FC0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510C9AE-792C-CE91-AE76-46A7B066A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FD7F81-5DE9-4E22-51AF-659FAB737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1EE9C67B-F50A-12D5-85E0-6A07DE2B509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synonyme de «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porte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 ». Écrivez la réponse sur vos ardoises.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C27211-68E8-C938-01BF-3ACC77ADA1D4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porte = ____________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5E6CC7-4E34-2642-D2BA-688D1795E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579352"/>
            <a:ext cx="7772400" cy="333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F07F-8195-AB3E-0397-71213409C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89CEB4D-702A-D04B-C0D1-EB575EA92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13" y="2746311"/>
            <a:ext cx="7772400" cy="333430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CC434A30-F5F3-F68C-9E1A-F941239DD1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DDA0AD6-53B5-96C9-C3A0-719F130D3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6E38C-9F40-CE9F-FD83-AB8C28109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688195BC-08B1-2950-4CF5-5D19B6DFC56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mets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461C43A-67EE-951D-265B-5CFE1911E382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porte = 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je mets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46A39E-B36F-4B90-D30B-E49F8F46AB8C}"/>
              </a:ext>
            </a:extLst>
          </p:cNvPr>
          <p:cNvSpPr/>
          <p:nvPr/>
        </p:nvSpPr>
        <p:spPr>
          <a:xfrm>
            <a:off x="5101333" y="5282823"/>
            <a:ext cx="727544" cy="3634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120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3FE4F-D4F7-0166-3A1E-B3391D37F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F765196D-6CB8-FE30-BED4-275BC7A1BB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C3B6427-8B4A-8018-76A6-554C3CE55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E353200-638F-014C-DFC2-A213C7E11A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9AD09F6D-A77C-961D-9132-7B7FFA381C33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contraire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«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déteste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9E37FE-22CF-2AAD-8E40-C5F1F7E84EF7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 déteste   ≠ _______________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593051-463B-7464-7142-B12F7D3EE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617911"/>
            <a:ext cx="7772400" cy="333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6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E8BAF-5627-6310-C347-D8CDD8AFF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35AAFD2-A546-BC89-140E-62B73C2E7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33" y="2681695"/>
            <a:ext cx="7772400" cy="333430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202EFD2-69B2-CC92-7720-99FEF62D8B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6D16B3E-5895-E961-7E15-5DE3FD921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0FE4083-00A6-0DA2-F1E4-FF6B21EA08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4D7EC7C1-5CC6-C074-2BBC-2F4156573A0C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Le contraire de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déteste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aime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0AFF196-3C8F-E6AD-8F4C-D4A2EAD44449}"/>
              </a:ext>
            </a:extLst>
          </p:cNvPr>
          <p:cNvSpPr txBox="1"/>
          <p:nvPr/>
        </p:nvSpPr>
        <p:spPr>
          <a:xfrm>
            <a:off x="1950641" y="1723457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déteste  ≠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9004E7-FF06-4B34-C7FC-B602162E9C10}"/>
              </a:ext>
            </a:extLst>
          </p:cNvPr>
          <p:cNvSpPr txBox="1"/>
          <p:nvPr/>
        </p:nvSpPr>
        <p:spPr>
          <a:xfrm>
            <a:off x="4763128" y="1718321"/>
            <a:ext cx="148744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aime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5A17F3-5DCF-70B7-E8F2-78CA9F6BA34C}"/>
              </a:ext>
            </a:extLst>
          </p:cNvPr>
          <p:cNvSpPr/>
          <p:nvPr/>
        </p:nvSpPr>
        <p:spPr>
          <a:xfrm flipV="1">
            <a:off x="3453868" y="4348847"/>
            <a:ext cx="632939" cy="26180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820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90F50-817A-C92B-C8B4-33AAFBDF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CF27C23-0703-3333-E956-A576CF3F5A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04DC215-1AE3-56D1-D8D8-B5243F713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45FBFD-FFEC-7680-63B1-72F6F0307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965E8E67-B24C-11F8-3DCE-797ACF0D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C0A0D2-4CBF-4F1E-A446-E37A43F32A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19045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FB9D9-82A4-EE61-6A21-1C834390E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2BB3A1E-0951-553E-7294-B4F1FC0E9BD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EC6F351-4CCD-44BE-34BF-414DBAD50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1D00D1B-6B35-A538-7CE7-070E7141AC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683969BB-A5C6-9583-4736-F9602653A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60F9DAF-B61B-B699-85B1-4EA937B83065}"/>
              </a:ext>
            </a:extLst>
          </p:cNvPr>
          <p:cNvSpPr txBox="1"/>
          <p:nvPr/>
        </p:nvSpPr>
        <p:spPr>
          <a:xfrm>
            <a:off x="795670" y="1624017"/>
            <a:ext cx="755265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Quel jour Mariam est-elle allée à la forêt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28EB6B-9EF8-BE3F-039E-0C2BF2672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529775"/>
            <a:ext cx="7772400" cy="333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6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E428F-07D9-ED9B-9DEC-BA302D4DD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92499A86-FCC7-2D90-2C74-1F5417174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CF9367-FC91-9673-C8FB-3836FA00A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130DB5-C1AA-9347-AF37-CBFC8B5AF1D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EFC5E9F-7FA4-A3F5-C72E-A6C98F251FCC}"/>
              </a:ext>
            </a:extLst>
          </p:cNvPr>
          <p:cNvSpPr txBox="1"/>
          <p:nvPr/>
        </p:nvSpPr>
        <p:spPr>
          <a:xfrm>
            <a:off x="1508329" y="1624017"/>
            <a:ext cx="684000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Quel jour Mariam est-elle allée à la forêt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732C6-A05D-8F4D-F629-6636E6E5F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87BFE73B-4A48-FFCC-9BD8-7CF8F35F9E8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quel jour ? La réponse est :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« Dimanche dernier, je suis allée à la forêt d’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Azrou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avec mes parents. »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ACF8F8-E5C8-A068-4FD2-CC362CCF462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28011C9-840B-C209-C678-94CF23537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F05C94-B493-6CC7-353F-F4AB862914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2DB91D1-71D0-DF44-C69B-9B92E929B444}"/>
              </a:ext>
            </a:extLst>
          </p:cNvPr>
          <p:cNvSpPr txBox="1"/>
          <p:nvPr/>
        </p:nvSpPr>
        <p:spPr>
          <a:xfrm>
            <a:off x="1227905" y="3253909"/>
            <a:ext cx="7022246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Dimanche dernier, je suis allée à la forêt d’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Azrou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avec mes parents.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5B59B1-B8B4-CD5D-13D1-016E298847EF}"/>
              </a:ext>
            </a:extLst>
          </p:cNvPr>
          <p:cNvSpPr txBox="1"/>
          <p:nvPr/>
        </p:nvSpPr>
        <p:spPr>
          <a:xfrm>
            <a:off x="818831" y="2086725"/>
            <a:ext cx="755265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Quel jour Mariam est-elle allée à la forêt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26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525FD-6B48-B7D6-280F-1AB15C13D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6D2A5A9-4F8D-61A9-AE20-9C19BAB8D6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2B0C53E-6DC8-EA43-4122-BF46BFD46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C0339E-5A30-C227-2ABC-4F01DCC226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708558D9-8007-EA01-D98C-03F992E7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6C55EC-1F1D-1218-7F0B-39FB6AB94157}"/>
              </a:ext>
            </a:extLst>
          </p:cNvPr>
          <p:cNvSpPr txBox="1"/>
          <p:nvPr/>
        </p:nvSpPr>
        <p:spPr>
          <a:xfrm>
            <a:off x="1891501" y="1904949"/>
            <a:ext cx="54585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Qu’a mangé le petit singe ?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1212CF7-1D18-FB70-AAD0-13AE11168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706045"/>
            <a:ext cx="7772400" cy="333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8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9BED0-E975-BFF4-FA46-375F781EA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D0D33B2A-54CF-4573-A16A-546D9EB7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EEDC48-840B-0B69-63E8-4D2C14031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15044E-0620-41D4-AC23-B800CD34DB5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FA5E860-7047-9173-E160-F8BD0A36D944}"/>
              </a:ext>
            </a:extLst>
          </p:cNvPr>
          <p:cNvSpPr txBox="1"/>
          <p:nvPr/>
        </p:nvSpPr>
        <p:spPr>
          <a:xfrm>
            <a:off x="1891501" y="1904949"/>
            <a:ext cx="54585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Qu’a mangé le petit singe ?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78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86AA6-59FF-1547-0858-33FCDF26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6ABF79AA-4C9E-304A-2724-9B4790E902A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705291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quoi ? Je cherche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le texte ce que le petit singe a mangé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La réponse est :  Il a mangé des cacahouètes.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D45BFD0-F4E4-EEA1-695A-932D947B411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EB4BED-DB28-312E-FCB7-2919D804F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303FD3-8CEA-E14E-1CBE-21AF57C46F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F7C2131-92C8-3864-5374-11D996FA2F09}"/>
              </a:ext>
            </a:extLst>
          </p:cNvPr>
          <p:cNvSpPr txBox="1"/>
          <p:nvPr/>
        </p:nvSpPr>
        <p:spPr>
          <a:xfrm>
            <a:off x="1515093" y="3059668"/>
            <a:ext cx="61138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Il a mangé des cacahouètes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55FC82-6F1A-91F0-4152-B34BE2DDCE43}"/>
              </a:ext>
            </a:extLst>
          </p:cNvPr>
          <p:cNvSpPr txBox="1"/>
          <p:nvPr/>
        </p:nvSpPr>
        <p:spPr>
          <a:xfrm>
            <a:off x="1891501" y="1904949"/>
            <a:ext cx="54585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Qu’a mangé le petit singe ?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76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B8B6C-0FC7-ABC2-F25D-33592FC44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F81BF0B-0B5B-A9EC-9962-4C946647EA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409642F-6860-3C36-2ABF-80FCF6480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047408-CF0E-A36F-1F9C-689486668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10347596-CEBA-0A46-E5EA-821F0D2A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71CBE32-06BB-7878-20FF-5C0200866B71}"/>
              </a:ext>
            </a:extLst>
          </p:cNvPr>
          <p:cNvSpPr txBox="1"/>
          <p:nvPr/>
        </p:nvSpPr>
        <p:spPr>
          <a:xfrm>
            <a:off x="1691999" y="1731445"/>
            <a:ext cx="6036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Que s’est-il passé quand Mariam a fait du vélo ?</a:t>
            </a:r>
            <a:endParaRPr lang="fr-MA" sz="24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2C699D-3191-0465-14FB-364C41BD0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706045"/>
            <a:ext cx="7772400" cy="333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2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AD65E-F993-7A46-9F9A-E9219FD6F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7F79E546-E09E-3ECB-7FBE-ECC392BB3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957D24-3AA9-1C27-F78A-6EE8DA671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A1C31ED-E6E5-5BA7-80D7-2DD4404560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603CE9D-E0A2-08D0-4CE1-ABC565DEB9EF}"/>
              </a:ext>
            </a:extLst>
          </p:cNvPr>
          <p:cNvSpPr txBox="1"/>
          <p:nvPr/>
        </p:nvSpPr>
        <p:spPr>
          <a:xfrm>
            <a:off x="1655045" y="2019943"/>
            <a:ext cx="58339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Que s’est-il passé quand Mariam a fait du vélo ?</a:t>
            </a:r>
            <a:endParaRPr lang="fr-MA" sz="24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9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9B52E-A7DA-2665-890A-11F973542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92E679E-2C05-340B-B7A1-6B65C4AB89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F4625FB-5B6D-5CC0-F642-C51A1EC08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D4011D-ED9E-1BED-75B2-64114DF6A7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784FFAD-62BD-1D17-E37E-831B3A22C72B}"/>
              </a:ext>
            </a:extLst>
          </p:cNvPr>
          <p:cNvSpPr txBox="1"/>
          <p:nvPr/>
        </p:nvSpPr>
        <p:spPr>
          <a:xfrm>
            <a:off x="1020927" y="3304135"/>
            <a:ext cx="7102145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Elle est tombée et elle a mal au genou.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183755F-0ECD-5578-8385-51A167287F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BEA1A57-8BCE-7D78-BA52-8081D07A0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62DA25-8A23-996E-8E2E-A93556E35C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3">
            <a:extLst>
              <a:ext uri="{FF2B5EF4-FFF2-40B4-BE49-F238E27FC236}">
                <a16:creationId xmlns:a16="http://schemas.microsoft.com/office/drawing/2014/main" id="{343BC9B7-6661-3115-01D2-2EF336B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76895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que s’est-il passé ? Je cherche une action. La réponse  est : « Je suis tombée et je me suis fait mal au genou. 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5461D4-EAF2-9245-CD79-E187F9652218}"/>
              </a:ext>
            </a:extLst>
          </p:cNvPr>
          <p:cNvSpPr txBox="1"/>
          <p:nvPr/>
        </p:nvSpPr>
        <p:spPr>
          <a:xfrm>
            <a:off x="1655044" y="2233244"/>
            <a:ext cx="61448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Que s’est-il passé quand Mariam a fait du vélo ?</a:t>
            </a:r>
            <a:endParaRPr lang="fr-MA" sz="24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96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relisez et faites l’activité 5.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142EB3-4425-5DF5-C486-C54845DBDF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103" y="1624017"/>
            <a:ext cx="2981740" cy="457357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169E69F-4883-29A5-D25A-3261731B02B3}"/>
              </a:ext>
            </a:extLst>
          </p:cNvPr>
          <p:cNvSpPr/>
          <p:nvPr/>
        </p:nvSpPr>
        <p:spPr>
          <a:xfrm>
            <a:off x="3857103" y="4951732"/>
            <a:ext cx="2981740" cy="56450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88653" y="137174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91748" y="2224473"/>
            <a:ext cx="833601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640005" y="1694300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562620" y="2674184"/>
            <a:ext cx="2312142" cy="15096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8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80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007791-46F0-2305-6B5C-8B76B777C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773" y="914877"/>
            <a:ext cx="3558548" cy="545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Un écran – manger un goûter – un kilogramme – le genou – une branche.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( 10 points)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81EF7F9-CB15-5446-487D-A8D0F11866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836" y="3967842"/>
            <a:ext cx="1387087" cy="1517329"/>
          </a:xfrm>
          <a:prstGeom prst="rect">
            <a:avLst/>
          </a:prstGeom>
        </p:spPr>
      </p:pic>
      <p:pic>
        <p:nvPicPr>
          <p:cNvPr id="8" name="Image 7" descr="Une image contenant cylindre, bouteille, conception&#10;&#10;Le contenu généré par l’IA peut être incorrect.">
            <a:extLst>
              <a:ext uri="{FF2B5EF4-FFF2-40B4-BE49-F238E27FC236}">
                <a16:creationId xmlns:a16="http://schemas.microsoft.com/office/drawing/2014/main" id="{A75B1516-200C-CEC3-47F1-7AAF3CF4162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42" t="3883" r="4440" b="3364"/>
          <a:stretch>
            <a:fillRect/>
          </a:stretch>
        </p:blipFill>
        <p:spPr>
          <a:xfrm>
            <a:off x="3806361" y="1981141"/>
            <a:ext cx="1387087" cy="142280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7AECD4-C5C2-9555-7ED2-A311CDF221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186" y="2118138"/>
            <a:ext cx="1175440" cy="128581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F52DEF-8D61-BDDD-8928-D8AA9395A7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460" y="1965622"/>
            <a:ext cx="1276161" cy="13959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DBF868-B585-76A1-C4E5-E79DFD01A2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207" y="4062363"/>
            <a:ext cx="1300678" cy="142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6CB5A91-55B6-7541-0D33-CF841FC5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534" y="777795"/>
            <a:ext cx="7064675" cy="612000"/>
          </a:xfrm>
        </p:spPr>
        <p:txBody>
          <a:bodyPr>
            <a:no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Lila regarde un documentaire – Lila joue aux jeux vidéo – Salma met un pansement. 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Sami va à l’épicerie pour acheter du pain -  Karim a tombé du vélo.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4A97F1A-7D10-E502-3478-B602ED87523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000" b="66185"/>
          <a:stretch>
            <a:fillRect/>
          </a:stretch>
        </p:blipFill>
        <p:spPr>
          <a:xfrm>
            <a:off x="5359709" y="3900801"/>
            <a:ext cx="1563002" cy="1585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E3B2173-3938-5E41-9C93-58E8907132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3173" r="50000" b="37189"/>
          <a:stretch>
            <a:fillRect/>
          </a:stretch>
        </p:blipFill>
        <p:spPr>
          <a:xfrm>
            <a:off x="980609" y="2015336"/>
            <a:ext cx="1852343" cy="16470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24CA54-26C8-93EC-D59B-4C3DF5B140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0000" b="49322"/>
          <a:stretch>
            <a:fillRect/>
          </a:stretch>
        </p:blipFill>
        <p:spPr>
          <a:xfrm>
            <a:off x="2293508" y="3900802"/>
            <a:ext cx="2346593" cy="15855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552CA0-D564-2343-FF54-C76CE2EDB7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8502" y="2076681"/>
            <a:ext cx="2238890" cy="1492594"/>
          </a:xfrm>
          <a:prstGeom prst="round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319E50-6A15-5A94-06A3-B7566BE82E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4339" y="2007073"/>
            <a:ext cx="2495321" cy="166354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56038" y="2519474"/>
            <a:ext cx="7116418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et les mettre dans des phrases </a:t>
            </a:r>
          </a:p>
        </p:txBody>
      </p:sp>
    </p:spTree>
    <p:extLst>
      <p:ext uri="{BB962C8B-B14F-4D97-AF65-F5344CB8AC3E}">
        <p14:creationId xmlns:p14="http://schemas.microsoft.com/office/powerpoint/2010/main" val="396204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 </a:t>
            </a:r>
          </a:p>
        </p:txBody>
      </p:sp>
      <p:pic>
        <p:nvPicPr>
          <p:cNvPr id="2" name="Espace réservé pour une image  7">
            <a:extLst>
              <a:ext uri="{FF2B5EF4-FFF2-40B4-BE49-F238E27FC236}">
                <a16:creationId xmlns:a16="http://schemas.microsoft.com/office/drawing/2014/main" id="{175ABC48-7BDF-516F-B94D-64D28CCE18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3727723" y="2048084"/>
            <a:ext cx="1345776" cy="1345776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108551-A7CF-46C9-208B-5A7ECEC3B9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470" y="3903357"/>
            <a:ext cx="1423064" cy="155668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173711-B3B1-CF2C-F939-0B0AA950E5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891" y="1986482"/>
            <a:ext cx="1345774" cy="14705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B1223F-426F-1FD2-52CF-3C2799E315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3929351"/>
            <a:ext cx="1345773" cy="147213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CFE8B5-8047-C5CE-9DCB-C1ED42B661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55" y="1984902"/>
            <a:ext cx="1345776" cy="147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167046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905539" y="6102001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ecte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(10 points)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Proposer </a:t>
            </a:r>
            <a:r>
              <a:rPr lang="fr-FR" sz="1400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r>
              <a:rPr lang="fr-FR" sz="14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questions 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élève.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ED6505BD-B5DD-3810-B7D8-981C6658B7BA}"/>
              </a:ext>
            </a:extLst>
          </p:cNvPr>
          <p:cNvSpPr txBox="1">
            <a:spLocks/>
          </p:cNvSpPr>
          <p:nvPr/>
        </p:nvSpPr>
        <p:spPr>
          <a:xfrm>
            <a:off x="1058846" y="1889571"/>
            <a:ext cx="6365295" cy="32599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914377">
              <a:lnSpc>
                <a:spcPct val="150000"/>
              </a:lnSpc>
              <a:defRPr/>
            </a:pPr>
            <a:r>
              <a:rPr lang="fr-FR" sz="2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  </a:t>
            </a:r>
          </a:p>
          <a:p>
            <a:pPr defTabSz="914377">
              <a:lnSpc>
                <a:spcPct val="150000"/>
              </a:lnSpc>
              <a:defRPr/>
            </a:pPr>
            <a:r>
              <a:rPr lang="fr-FR" sz="2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est-ce que tu as mal ?  </a:t>
            </a:r>
          </a:p>
          <a:p>
            <a:pPr defTabSz="914377">
              <a:lnSpc>
                <a:spcPct val="150000"/>
              </a:lnSpc>
              <a:defRPr/>
            </a:pPr>
            <a:r>
              <a:rPr lang="fr-FR" sz="2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aimes faire après l’école ?</a:t>
            </a:r>
          </a:p>
          <a:p>
            <a:pPr defTabSz="914377">
              <a:lnSpc>
                <a:spcPct val="150000"/>
              </a:lnSpc>
              <a:defRPr/>
            </a:pPr>
            <a:r>
              <a:rPr lang="fr-FR" sz="2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veux-tu acheter de l’épicerie ?</a:t>
            </a:r>
          </a:p>
          <a:p>
            <a:pPr defTabSz="914377">
              <a:lnSpc>
                <a:spcPct val="150000"/>
              </a:lnSpc>
              <a:defRPr/>
            </a:pPr>
            <a:r>
              <a:rPr lang="fr-FR" sz="2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as fait dimanche dernier ?</a:t>
            </a:r>
          </a:p>
          <a:p>
            <a:pPr defTabSz="914377">
              <a:lnSpc>
                <a:spcPct val="150000"/>
              </a:lnSpc>
              <a:defRPr/>
            </a:pPr>
            <a:r>
              <a:rPr lang="fr-FR" sz="2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as vu dans la montagne </a:t>
            </a: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1136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67216-FE8A-B674-CF26-626FE4A20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490E60A-C898-7409-70FF-2332C3B1E6F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BEEDDF-2D01-99BE-6C85-2496BDEB505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52BC2F8-4DB1-BD32-5AF1-7E9AABE0B01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D3DEC73-E0F6-3109-412C-625FD6E1EE0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6A8576B-61F2-3226-7B04-A5F61FE0CF1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partager des informations</a:t>
            </a:r>
          </a:p>
        </p:txBody>
      </p:sp>
    </p:spTree>
    <p:extLst>
      <p:ext uri="{BB962C8B-B14F-4D97-AF65-F5344CB8AC3E}">
        <p14:creationId xmlns:p14="http://schemas.microsoft.com/office/powerpoint/2010/main" val="133158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6771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qui s’est passé, de tes achats, de ce que tu aimes faire après l’école et de ce que tu as fait dimanche dernier. Tu dois dire 5 phrases.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explique la situation à l’apprenant.</a:t>
            </a:r>
            <a:endParaRPr lang="fr-MA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474" y="3498799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1474" y="2714045"/>
            <a:ext cx="938876" cy="10489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6081B6-DE63-9F72-67ED-75800121848F}"/>
              </a:ext>
            </a:extLst>
          </p:cNvPr>
          <p:cNvSpPr txBox="1"/>
          <p:nvPr/>
        </p:nvSpPr>
        <p:spPr>
          <a:xfrm>
            <a:off x="850090" y="1916322"/>
            <a:ext cx="7443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ce qui s’est passé, de tes achats, de ce que tu aimes faire après l’école et de ce que tu as fait dimanche dernier.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0D36A3-3EFB-8A12-58A2-50284FE3DB21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3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( 4 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73803" y="1774289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7318455-E0A7-E5CB-3596-84B1033A78F9}"/>
              </a:ext>
            </a:extLst>
          </p:cNvPr>
          <p:cNvSpPr txBox="1">
            <a:spLocks/>
          </p:cNvSpPr>
          <p:nvPr/>
        </p:nvSpPr>
        <p:spPr>
          <a:xfrm>
            <a:off x="1243976" y="2311820"/>
            <a:ext cx="7004286" cy="33458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914377">
              <a:lnSpc>
                <a:spcPct val="200000"/>
              </a:lnSpc>
              <a:defRPr/>
            </a:pPr>
            <a:r>
              <a:rPr lang="fr-FR" sz="2400" dirty="0">
                <a:solidFill>
                  <a:srgbClr val="424D7B"/>
                </a:solidFill>
              </a:rPr>
              <a:t>           Un  tour             Le  bonheur             Un  jour            leur         </a:t>
            </a:r>
          </a:p>
          <a:p>
            <a:pPr defTabSz="914377">
              <a:lnSpc>
                <a:spcPct val="200000"/>
              </a:lnSpc>
              <a:defRPr/>
            </a:pPr>
            <a:r>
              <a:rPr lang="fr-FR" sz="2400" dirty="0">
                <a:solidFill>
                  <a:srgbClr val="424D7B"/>
                </a:solidFill>
              </a:rPr>
              <a:t>La peinture                  éteindre                   Le train </a:t>
            </a:r>
          </a:p>
          <a:p>
            <a:pPr defTabSz="914377">
              <a:lnSpc>
                <a:spcPct val="200000"/>
              </a:lnSpc>
              <a:defRPr/>
            </a:pPr>
            <a:r>
              <a:rPr lang="fr-FR" sz="2400" dirty="0">
                <a:solidFill>
                  <a:srgbClr val="424D7B"/>
                </a:solidFill>
              </a:rPr>
              <a:t>Les oiseaux                  Une poire           La laine           La neige</a:t>
            </a:r>
          </a:p>
          <a:p>
            <a:pPr defTabSz="914377">
              <a:lnSpc>
                <a:spcPct val="200000"/>
              </a:lnSpc>
              <a:defRPr/>
            </a:pPr>
            <a:r>
              <a:rPr lang="fr-FR" sz="2400" dirty="0">
                <a:solidFill>
                  <a:srgbClr val="424D7B"/>
                </a:solidFill>
              </a:rPr>
              <a:t>    Pleine                 certaine                      Un copain</a:t>
            </a:r>
          </a:p>
        </p:txBody>
      </p:sp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0455" y="221050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ECE73E9-494A-6CE7-F5F7-740F995502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34714" y="5471059"/>
            <a:ext cx="7610401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(0,5 point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points (0,5 point par mot) 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D6C1CE9-317F-5A1C-CC52-4D49ECBC7029}"/>
              </a:ext>
            </a:extLst>
          </p:cNvPr>
          <p:cNvSpPr txBox="1">
            <a:spLocks/>
          </p:cNvSpPr>
          <p:nvPr/>
        </p:nvSpPr>
        <p:spPr>
          <a:xfrm>
            <a:off x="948240" y="2690457"/>
            <a:ext cx="5433900" cy="24515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189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 err="1">
                <a:ln w="0"/>
                <a:solidFill>
                  <a:srgbClr val="424D7B"/>
                </a:solidFill>
                <a:latin typeface="Dosis SemiBold" pitchFamily="2" charset="0"/>
              </a:rPr>
              <a:t>Majd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aime voir un documentaire.</a:t>
            </a:r>
          </a:p>
          <a:p>
            <a:pPr marL="457189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Salma est tombée de sa trottinette.</a:t>
            </a:r>
          </a:p>
        </p:txBody>
      </p:sp>
    </p:spTree>
    <p:extLst>
      <p:ext uri="{BB962C8B-B14F-4D97-AF65-F5344CB8AC3E}">
        <p14:creationId xmlns:p14="http://schemas.microsoft.com/office/powerpoint/2010/main" val="324255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EC18316-FF36-2495-5C79-62E82773F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398" y="5310130"/>
            <a:ext cx="2128406" cy="997834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DB9D52D3-7D95-4BDC-F54E-15034C675471}"/>
              </a:ext>
            </a:extLst>
          </p:cNvPr>
          <p:cNvSpPr txBox="1">
            <a:spLocks/>
          </p:cNvSpPr>
          <p:nvPr/>
        </p:nvSpPr>
        <p:spPr>
          <a:xfrm>
            <a:off x="1058319" y="2303479"/>
            <a:ext cx="7397140" cy="20711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914377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Ce matin, maman m’a demandé d’aller faire quelques achats pour le déjeuner. Avec un petit sac à la main, je me rends à l’épicerie près de la maison. Je dois acheter des légumes, du lait et du pain frais.</a:t>
            </a:r>
          </a:p>
        </p:txBody>
      </p:sp>
    </p:spTree>
    <p:extLst>
      <p:ext uri="{BB962C8B-B14F-4D97-AF65-F5344CB8AC3E}">
        <p14:creationId xmlns:p14="http://schemas.microsoft.com/office/powerpoint/2010/main" val="420407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9003</TotalTime>
  <Words>2174</Words>
  <Application>Microsoft Office PowerPoint</Application>
  <PresentationFormat>Affichage à l'écran (4:3)</PresentationFormat>
  <Paragraphs>233</Paragraphs>
  <Slides>75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75</vt:i4>
      </vt:variant>
    </vt:vector>
  </HeadingPairs>
  <TitlesOfParts>
    <vt:vector size="104" baseType="lpstr">
      <vt:lpstr>Aptos Display</vt:lpstr>
      <vt:lpstr>Aptos</vt:lpstr>
      <vt:lpstr>Mistral</vt:lpstr>
      <vt:lpstr>Wingdings</vt:lpstr>
      <vt:lpstr>Calibri</vt:lpstr>
      <vt:lpstr>Arial</vt:lpstr>
      <vt:lpstr>Dosis SemiBold</vt:lpstr>
      <vt:lpstr>Dosis</vt:lpstr>
      <vt:lpstr>Dosis </vt:lpstr>
      <vt:lpstr>Dosis ExtraBold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3_Env-Enseignant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de soutien </vt:lpstr>
      <vt:lpstr>Organisation de la semaine 5</vt:lpstr>
      <vt:lpstr>Plan de la séance</vt:lpstr>
      <vt:lpstr>Présentation PowerPoint</vt:lpstr>
      <vt:lpstr>Bonjour les enfants. Aujourd’hui, nous allons commencer une nouvelle séance de révision. Soyez attentifs.</vt:lpstr>
      <vt:lpstr>Lisez ces mots en silence.</vt:lpstr>
      <vt:lpstr>Qui veut lire à voix haute ? </vt:lpstr>
      <vt:lpstr>Lisez ces mots en silence.</vt:lpstr>
      <vt:lpstr>Qui veut lire à voix haute ? </vt:lpstr>
      <vt:lpstr>Lisez ces phrases silencieusement. </vt:lpstr>
      <vt:lpstr>Qui veut lire à voix haute ?</vt:lpstr>
      <vt:lpstr>Lisez ces phrases silencieusement. </vt:lpstr>
      <vt:lpstr>Qui veut lire à voix haute ?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Plan de la séance</vt:lpstr>
      <vt:lpstr>Ouvrez le manuel à la page 83. On va lire ce texte. </vt:lpstr>
      <vt:lpstr>Lisez le texte silencieusement sur votre livret.  </vt:lpstr>
      <vt:lpstr>Qui veut lire le texte ? Je vais désigner plusieurs élèves. Chacun va lire un passage. </vt:lpstr>
      <vt:lpstr>Prenez vos ardoises. On va répondre à des questions de compréhension.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Prenez vos cahiers.</vt:lpstr>
      <vt:lpstr>Répondez à cette question sur vos cahiers. Je vais passer entre les rangs pour vous aider. </vt:lpstr>
      <vt:lpstr>Qui veut lire sa réponse ?</vt:lpstr>
      <vt:lpstr>Présentation PowerPoint</vt:lpstr>
      <vt:lpstr>Répondez à cette question sur vos cahiers. Je vais passer entre les rangs pour vous aider. </vt:lpstr>
      <vt:lpstr>Qui veut lire sa réponse ?</vt:lpstr>
      <vt:lpstr>Présentation PowerPoint</vt:lpstr>
      <vt:lpstr>Répondez à cette question sur vos cahiers. Je vais passer entre les rangs pour vous aider. </vt:lpstr>
      <vt:lpstr>Qui veut lire sa réponse ?</vt:lpstr>
      <vt:lpstr>La question est : que s’est-il passé ? Je cherche une action. La réponse  est : « Je suis tombée et je me suis fait mal au genou. »</vt:lpstr>
      <vt:lpstr>La séance d’aujourd’hui est terminée. À la maison, relisez et faites l’activité 5.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Présentation PowerPoint</vt:lpstr>
      <vt:lpstr>Regarde les images. Je vais te dire des mots et tu vas me montrer les images qui correspondent : Un écran – manger un goûter – un kilogramme – le genou – une branche.</vt:lpstr>
      <vt:lpstr>Présentation PowerPoint</vt:lpstr>
      <vt:lpstr>Regarde les images. Je vais te dire des phrases  et tu vas me montrer les images qui correspondent :  Lila regarde un documentaire – Lila joue aux jeux vidéo – Salma met un pansement.   – Sami va à l’épicerie pour acheter du pain -  Karim a tombé du vélo.</vt:lpstr>
      <vt:lpstr>Présentation PowerPoint</vt:lpstr>
      <vt:lpstr>Mets ton doigt sur chaque image, dis-moi le mot en français et mets-le dans une phrase.</vt:lpstr>
      <vt:lpstr>Présentation PowerPoint</vt:lpstr>
      <vt:lpstr>Je vais te poser des questions et tu dois répondre correctement. Proposer 5 questions pour chaque élève.</vt:lpstr>
      <vt:lpstr>Présentation PowerPoint</vt:lpstr>
      <vt:lpstr>Parle de ce qui s’est passé, de tes achats, de ce que tu aimes faire après l’école et de ce que tu as fait dimanche dernier. Tu dois dire 5 phrases. L’enseignant explique la situation à l’apprenant.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47</cp:revision>
  <cp:lastPrinted>2025-08-13T10:11:39Z</cp:lastPrinted>
  <dcterms:created xsi:type="dcterms:W3CDTF">2025-08-01T12:31:49Z</dcterms:created>
  <dcterms:modified xsi:type="dcterms:W3CDTF">2026-03-03T20:23:46Z</dcterms:modified>
</cp:coreProperties>
</file>