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1" r:id="rId10"/>
  </p:sldMasterIdLst>
  <p:notesMasterIdLst>
    <p:notesMasterId r:id="rId66"/>
  </p:notesMasterIdLst>
  <p:sldIdLst>
    <p:sldId id="256" r:id="rId11"/>
    <p:sldId id="1029" r:id="rId12"/>
    <p:sldId id="705" r:id="rId13"/>
    <p:sldId id="847" r:id="rId14"/>
    <p:sldId id="798" r:id="rId15"/>
    <p:sldId id="799" r:id="rId16"/>
    <p:sldId id="862" r:id="rId17"/>
    <p:sldId id="1045" r:id="rId18"/>
    <p:sldId id="1115" r:id="rId19"/>
    <p:sldId id="651" r:id="rId20"/>
    <p:sldId id="1100" r:id="rId21"/>
    <p:sldId id="1101" r:id="rId22"/>
    <p:sldId id="1102" r:id="rId23"/>
    <p:sldId id="1106" r:id="rId24"/>
    <p:sldId id="1103" r:id="rId25"/>
    <p:sldId id="1113" r:id="rId26"/>
    <p:sldId id="1107" r:id="rId27"/>
    <p:sldId id="1105" r:id="rId28"/>
    <p:sldId id="800" r:id="rId29"/>
    <p:sldId id="864" r:id="rId30"/>
    <p:sldId id="865" r:id="rId31"/>
    <p:sldId id="846" r:id="rId32"/>
    <p:sldId id="680" r:id="rId33"/>
    <p:sldId id="1062" r:id="rId34"/>
    <p:sldId id="1096" r:id="rId35"/>
    <p:sldId id="1094" r:id="rId36"/>
    <p:sldId id="1111" r:id="rId37"/>
    <p:sldId id="1112" r:id="rId38"/>
    <p:sldId id="831" r:id="rId39"/>
    <p:sldId id="832" r:id="rId40"/>
    <p:sldId id="805" r:id="rId41"/>
    <p:sldId id="653" r:id="rId42"/>
    <p:sldId id="857" r:id="rId43"/>
    <p:sldId id="870" r:id="rId44"/>
    <p:sldId id="871" r:id="rId45"/>
    <p:sldId id="872" r:id="rId46"/>
    <p:sldId id="875" r:id="rId47"/>
    <p:sldId id="882" r:id="rId48"/>
    <p:sldId id="1087" r:id="rId49"/>
    <p:sldId id="1088" r:id="rId50"/>
    <p:sldId id="1089" r:id="rId51"/>
    <p:sldId id="1090" r:id="rId52"/>
    <p:sldId id="1091" r:id="rId53"/>
    <p:sldId id="1092" r:id="rId54"/>
    <p:sldId id="1116" r:id="rId55"/>
    <p:sldId id="1117" r:id="rId56"/>
    <p:sldId id="1118" r:id="rId57"/>
    <p:sldId id="1119" r:id="rId58"/>
    <p:sldId id="1120" r:id="rId59"/>
    <p:sldId id="1121" r:id="rId60"/>
    <p:sldId id="817" r:id="rId61"/>
    <p:sldId id="821" r:id="rId62"/>
    <p:sldId id="843" r:id="rId63"/>
    <p:sldId id="679" r:id="rId64"/>
    <p:sldId id="1110" r:id="rId65"/>
  </p:sldIdLst>
  <p:sldSz cx="9144000" cy="6858000" type="screen4x3"/>
  <p:notesSz cx="6735763" cy="9866313"/>
  <p:embeddedFontLst>
    <p:embeddedFont>
      <p:font typeface="Dosis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  <p:bold r:id="rId71"/>
    </p:embeddedFont>
    <p:embeddedFont>
      <p:font typeface="Dosis SemiBold" pitchFamily="2" charset="0"/>
      <p:regular r:id="rId72"/>
      <p:bold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424D7B"/>
    <a:srgbClr val="E84234"/>
    <a:srgbClr val="55B7DE"/>
    <a:srgbClr val="565F88"/>
    <a:srgbClr val="F26553"/>
    <a:srgbClr val="2AB6D7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93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171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font" Target="fonts/font2.fntdata"/><Relationship Id="rId76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notesMaster" Target="notesMasters/notesMaster1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font" Target="fonts/font7.fntdata"/><Relationship Id="rId78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font" Target="fonts/font3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font" Target="fonts/font6.fntdata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1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4.fntdata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29/03/2026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2811F0-D07B-CB25-78C1-14BBBD015A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8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719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4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98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00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8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8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13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654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22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13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1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3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39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29/03/2026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6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29/03/2026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52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29/03/2026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22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29/03/2026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542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29/03/2026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684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29/03/2026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29/03/2026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42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29/03/2026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1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</a:t>
            </a:r>
            <a:r>
              <a:rPr lang="fr-FR" dirty="0"/>
              <a:t>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29/03/2026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269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29/03/2026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003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29/03/2026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5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3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83" r:id="rId15"/>
    <p:sldLayoutId id="2147483784" r:id="rId1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0" r:id="rId10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22985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29/03/2026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7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png"/><Relationship Id="rId7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7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5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00DE22B-B782-4B21-848C-8C622E897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DA979CF-9E3E-4514-A840-FD0EE9979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553" y="2486498"/>
            <a:ext cx="1681415" cy="300788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9EF2B3DA-E6CF-421C-A0AE-D6E2F0DBAA46}"/>
              </a:ext>
            </a:extLst>
          </p:cNvPr>
          <p:cNvGrpSpPr/>
          <p:nvPr/>
        </p:nvGrpSpPr>
        <p:grpSpPr>
          <a:xfrm>
            <a:off x="3673647" y="2486499"/>
            <a:ext cx="3314163" cy="3021978"/>
            <a:chOff x="1272345" y="53337"/>
            <a:chExt cx="8812723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13DA2DF-31A3-484C-B6C4-41E4725A2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4000" y="53337"/>
              <a:ext cx="4471068" cy="680466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39CA747-E12D-4D72-8B13-3E066F612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2345" y="53337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13F7D43-9DF8-4AD9-8B9B-2AFC388CA7BA}"/>
              </a:ext>
            </a:extLst>
          </p:cNvPr>
          <p:cNvGrpSpPr/>
          <p:nvPr/>
        </p:nvGrpSpPr>
        <p:grpSpPr>
          <a:xfrm>
            <a:off x="294741" y="2478506"/>
            <a:ext cx="3314163" cy="3053456"/>
            <a:chOff x="-2829423" y="-122549"/>
            <a:chExt cx="8779118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E635E6F-A064-42C6-BA36-0AF1E2097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627" y="-122549"/>
              <a:ext cx="4471068" cy="67873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39323AF-A433-4790-8B32-7FB96A117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29423" y="-122549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6FBA0A8-15D0-98F4-C85D-CA70EDEB2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20" y="5045195"/>
            <a:ext cx="3828620" cy="1359526"/>
          </a:xfrm>
          <a:prstGeom prst="rect">
            <a:avLst/>
          </a:prstGeom>
        </p:spPr>
      </p:pic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7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792675" y="505039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54104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Lecture – Graphèmes : </a:t>
            </a:r>
            <a:r>
              <a:rPr lang="de-DE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in - im - </a:t>
            </a:r>
            <a:r>
              <a:rPr lang="de-DE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ain</a:t>
            </a:r>
            <a:r>
              <a:rPr lang="de-DE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ein - </a:t>
            </a:r>
            <a:r>
              <a:rPr lang="de-DE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aim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.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Écriture – Graphèmes : </a:t>
            </a:r>
            <a:r>
              <a:rPr lang="de-DE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in - im - </a:t>
            </a:r>
            <a:r>
              <a:rPr lang="de-DE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ain</a:t>
            </a:r>
            <a:r>
              <a:rPr lang="de-DE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ein - </a:t>
            </a:r>
            <a:r>
              <a:rPr lang="de-DE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aim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Écriture – Point de langue</a:t>
            </a:r>
          </a:p>
          <a:p>
            <a:r>
              <a:rPr lang="fr-FR" dirty="0"/>
              <a:t>Lecture – Lecture et compréhension des mots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743A305-4C41-0928-5604-7DAFD63D75ED}"/>
              </a:ext>
            </a:extLst>
          </p:cNvPr>
          <p:cNvSpPr txBox="1">
            <a:spLocks/>
          </p:cNvSpPr>
          <p:nvPr/>
        </p:nvSpPr>
        <p:spPr>
          <a:xfrm>
            <a:off x="772650" y="55115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rgbClr val="565F88"/>
                </a:solidFill>
              </a:rPr>
              <a:t>Oral – Acte de parole</a:t>
            </a:r>
          </a:p>
          <a:p>
            <a:r>
              <a:rPr lang="fr-FR" dirty="0">
                <a:solidFill>
                  <a:srgbClr val="565F88"/>
                </a:solidFill>
              </a:rPr>
              <a:t>Lecture – Syllabes et mots</a:t>
            </a:r>
          </a:p>
          <a:p>
            <a:r>
              <a:rPr lang="fr-FR" dirty="0">
                <a:solidFill>
                  <a:srgbClr val="565F88"/>
                </a:solidFill>
              </a:rPr>
              <a:t>Écriture – 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Lecture et compréhension des phrases</a:t>
            </a:r>
          </a:p>
          <a:p>
            <a:r>
              <a:rPr lang="fr-FR" dirty="0"/>
              <a:t>Écriture 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F69F95-354F-0FBA-FAB7-AB30F966B17A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D32F0A-9620-9559-D241-3C8DD8C484C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9D1F098-D5D3-EFCC-E44D-CA96376858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0499FAA8-4EA6-8E53-9EE0-85DF22BB136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Écriture de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B45291-4257-B030-0224-7F2201D64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01410" y="207895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92796" y="245997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Acte de parole 2 : </a:t>
            </a:r>
            <a:r>
              <a:rPr lang="fr-FR" sz="1300" dirty="0"/>
              <a:t>« À quelle heure tu vas à l’école ? ». 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D89A4C-0AE8-8CD2-5E3F-62146C8FC8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36168"/>
            <a:ext cx="540000" cy="540000"/>
          </a:xfrm>
          <a:prstGeom prst="rect">
            <a:avLst/>
          </a:prstGeom>
          <a:noFill/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E2348B3-90E7-691E-629C-71721E58668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37B3E9F-C263-B932-8FA3-43C3AAC31C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63A77C-3185-FC68-E59E-D6E2D639EB4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5EABAA8E-F5B1-6E91-A181-1AF4EAD798B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 la leçon, on va revoir la scène avec les mots du vocabulaire.  Écoutez bien.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2908E6-E5FD-4F9C-B9CA-C46174FE5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100089"/>
            <a:ext cx="6858000" cy="400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7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latin typeface="Dosis Medium" pitchFamily="2" charset="0"/>
              </a:rPr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2363"/>
            <a:ext cx="764413" cy="764413"/>
          </a:xfrm>
          <a:prstGeom prst="rect">
            <a:avLst/>
          </a:prstGeom>
        </p:spPr>
      </p:pic>
      <p:pic>
        <p:nvPicPr>
          <p:cNvPr id="2" name="0D4DFDD6">
            <a:hlinkClick r:id="" action="ppaction://media"/>
            <a:extLst>
              <a:ext uri="{FF2B5EF4-FFF2-40B4-BE49-F238E27FC236}">
                <a16:creationId xmlns:a16="http://schemas.microsoft.com/office/drawing/2014/main" id="{004449AF-5791-45DB-A604-D01AD5C735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9002" y="1987223"/>
            <a:ext cx="7758260" cy="436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55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199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75250"/>
            <a:ext cx="7236607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veut passer au tableau pour décrire l’image ?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449100C-8123-4DDA-B5A3-EA5ADFA1A2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100089"/>
            <a:ext cx="6858000" cy="400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répondre à la question « À quelle heure tu vas à l’école ? » et « À quelle heure tu te réveilles ? » avec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558AA6-2B0E-DBC4-E895-02614434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3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F7FD2FC4">
            <a:hlinkClick r:id="" action="ppaction://media"/>
            <a:extLst>
              <a:ext uri="{FF2B5EF4-FFF2-40B4-BE49-F238E27FC236}">
                <a16:creationId xmlns:a16="http://schemas.microsoft.com/office/drawing/2014/main" id="{ACFB7841-ACCB-4132-A323-FAE7B39928EA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8725"/>
            <a:ext cx="7559675" cy="3281363"/>
          </a:xfrm>
        </p:spPr>
      </p:pic>
    </p:spTree>
    <p:extLst>
      <p:ext uri="{BB962C8B-B14F-4D97-AF65-F5344CB8AC3E}">
        <p14:creationId xmlns:p14="http://schemas.microsoft.com/office/powerpoint/2010/main" val="349308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0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702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499660" y="2455333"/>
            <a:ext cx="8032340" cy="2893281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016274" y="2685827"/>
            <a:ext cx="6999112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Le matin, je me réveille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à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sept heures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Je vais à l’école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à huit heures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221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réponses.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615058" y="2640330"/>
            <a:ext cx="7568822" cy="2171700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913319" y="3074078"/>
            <a:ext cx="7317362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45C80"/>
                </a:solidFill>
                <a:latin typeface="Dosis SemiBold" pitchFamily="2" charset="0"/>
              </a:rPr>
              <a:t>Je prends mon petit-déjeuner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à sept heures</a:t>
            </a:r>
            <a:r>
              <a:rPr lang="fr-FR" sz="28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45C80"/>
                </a:solidFill>
                <a:latin typeface="Dosis SemiBold" pitchFamily="2" charset="0"/>
              </a:rPr>
              <a:t>Je sors à la récréation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à dix heures</a:t>
            </a:r>
            <a:r>
              <a:rPr lang="fr-FR" sz="28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282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9D39C-2B48-6632-CD48-8F81855BA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ACA3AAD-13CB-455A-42A3-5CA66D57FA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9677" y="2770449"/>
            <a:ext cx="4424645" cy="325855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57E3DC2-5096-A091-CDF3-85BF009EBBFC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302B17EE-C1B1-55B6-3DA1-57ED8732AF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4826E2C-EF92-3FE8-6B9A-1F99438B0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00215F0-8437-80F7-6673-7C17B3ADC28A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À quelle heure ___________ 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542A3061-FC77-F2F9-D55E-E01E1B6BCC9C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</a:t>
            </a: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3B2E9A-146F-E360-22C7-13D0BE5547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1168395-0DBA-47DF-B6AD-31DF64953E52}"/>
              </a:ext>
            </a:extLst>
          </p:cNvPr>
          <p:cNvSpPr txBox="1"/>
          <p:nvPr/>
        </p:nvSpPr>
        <p:spPr>
          <a:xfrm>
            <a:off x="6514536" y="3477500"/>
            <a:ext cx="1983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Je vais à l’école   à ______.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F7848D0-B003-463A-833B-BD998DC178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9B0F857-5711-4FBF-8CE2-B8468E466C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428" y="4444579"/>
            <a:ext cx="1042517" cy="104458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B5880BD-161A-47CA-A035-5E5D4ED15E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6219" y="4373748"/>
            <a:ext cx="1213333" cy="11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9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4D92E-8C6A-D907-58B7-359331D20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732A369-AAA4-79D0-7FBD-4C166700146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9677" y="2770449"/>
            <a:ext cx="4424645" cy="325855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B436C74-3986-96EF-8402-087BEF28999F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1564D913-E9E5-6AE3-DA4E-ACB30FE39C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41AC451-3037-A75D-EB36-CB85F6256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57F896A-2698-B5CB-13DB-F0104A5D9815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À quelle heure ____________?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A01B7795-F477-C871-563E-FA6B9942762D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</a:t>
            </a: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3BDAEB8-43BE-0B31-ED47-31894200BD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1387060-57B3-3FD2-5638-65472617E6C5}"/>
              </a:ext>
            </a:extLst>
          </p:cNvPr>
          <p:cNvSpPr txBox="1"/>
          <p:nvPr/>
        </p:nvSpPr>
        <p:spPr>
          <a:xfrm>
            <a:off x="6424001" y="3491581"/>
            <a:ext cx="2092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Je me réveille à _______ 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F3188E4-C0A7-5720-F114-1224E355D5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4FE985-07B9-43C7-80FC-073ABEDB13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015" y="4361083"/>
            <a:ext cx="1212784" cy="121158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F48FBF0-281A-4EE5-9282-B124D42596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8737" y="4379060"/>
            <a:ext cx="1205247" cy="104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3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E8363-BE76-4A2F-3C43-E8C303764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0253440-F0D5-D22A-3F32-A5BF68CD4A7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9677" y="2759433"/>
            <a:ext cx="4424645" cy="325855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F4435F-446B-4803-5E39-73524CDE6226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FEB4E134-E68D-9355-662E-481C6BAC4A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7F6B71E-2A6E-D869-5A22-3E026F4DD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F5DFF03-3A2E-D043-F0AB-B5A01A821737}"/>
              </a:ext>
            </a:extLst>
          </p:cNvPr>
          <p:cNvSpPr txBox="1"/>
          <p:nvPr/>
        </p:nvSpPr>
        <p:spPr>
          <a:xfrm>
            <a:off x="612000" y="3477500"/>
            <a:ext cx="2121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À quelle heure __________?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3466BF7-1D7D-FD29-9724-AD1BD10FE1EF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0C7AB90-8CAC-A762-A05A-E7C860BAD6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372CD6-F7A6-2A7F-94F9-A7EB35232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DDD43C5-B207-4AB1-8A4B-EB27D1C3B9D3}"/>
              </a:ext>
            </a:extLst>
          </p:cNvPr>
          <p:cNvSpPr txBox="1"/>
          <p:nvPr/>
        </p:nvSpPr>
        <p:spPr>
          <a:xfrm>
            <a:off x="6609322" y="3429412"/>
            <a:ext cx="17941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Je prends mon petit-déjeuner  à _______ 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D0D3E55-D106-4132-8EF7-7C0F117EA7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72" y="4455824"/>
            <a:ext cx="1110456" cy="11104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19723F-0FB1-4E73-B4C9-969699124A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343" y="4507244"/>
            <a:ext cx="1096271" cy="109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9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337509"/>
            <a:ext cx="1066949" cy="9716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823A5D-E133-4B43-8110-61A17F185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BEBC327-288A-4589-BD85-5ACB6C06A98C}"/>
              </a:ext>
            </a:extLst>
          </p:cNvPr>
          <p:cNvSpPr txBox="1"/>
          <p:nvPr/>
        </p:nvSpPr>
        <p:spPr>
          <a:xfrm>
            <a:off x="549037" y="3655539"/>
            <a:ext cx="2216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À quelle heure _________ 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86D704-1AB6-49CD-A53C-310AE4097E77}"/>
              </a:ext>
            </a:extLst>
          </p:cNvPr>
          <p:cNvSpPr txBox="1"/>
          <p:nvPr/>
        </p:nvSpPr>
        <p:spPr>
          <a:xfrm>
            <a:off x="6378337" y="3837742"/>
            <a:ext cx="2092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Je ______à ________ .</a:t>
            </a:r>
          </a:p>
        </p:txBody>
      </p:sp>
    </p:spTree>
    <p:extLst>
      <p:ext uri="{BB962C8B-B14F-4D97-AF65-F5344CB8AC3E}">
        <p14:creationId xmlns:p14="http://schemas.microsoft.com/office/powerpoint/2010/main" val="149403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711986-FA4F-0BB6-DE28-273A64CB8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508072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218293" cy="756000"/>
          </a:xfrm>
        </p:spPr>
        <p:txBody>
          <a:bodyPr/>
          <a:lstStyle/>
          <a:p>
            <a:r>
              <a:rPr lang="fr-FR" sz="1400" dirty="0"/>
              <a:t>Acte de parole 2 : « À quelle heure tu vas à l’école ? ».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 syllabes.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 mots et de syllabes.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492CF4-81B4-C802-566E-6E85C0A6F13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F6817B6-EE4A-BBCF-A489-311A1DD2244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E2BA5D3-0ED9-A296-05FB-B0A196341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AB0DAC63-6225-DAAB-91FD-22A669B2FDD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A753EF-D76E-4894-CBD8-2ACB1D823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5DDC-A69B-2301-C54E-3DA263C2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598E0-0036-D1C6-7F74-CBA5CEF8B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82" y="756000"/>
            <a:ext cx="71538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et des mots avec les sons « 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in - im -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ain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ein -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aim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C933CD-C491-45CE-A4C4-916A75BEB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2725A6-34E6-4E61-A5C8-8AA2F76090F6}"/>
              </a:ext>
            </a:extLst>
          </p:cNvPr>
          <p:cNvSpPr txBox="1"/>
          <p:nvPr/>
        </p:nvSpPr>
        <p:spPr>
          <a:xfrm>
            <a:off x="1265583" y="2767280"/>
            <a:ext cx="66128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0" b="1" dirty="0">
                <a:solidFill>
                  <a:srgbClr val="00ACA4"/>
                </a:solidFill>
                <a:latin typeface="Dosis SemiBold" pitchFamily="2" charset="0"/>
              </a:rPr>
              <a:t>in - im - </a:t>
            </a:r>
            <a:r>
              <a:rPr lang="de-DE" sz="8000" b="1" dirty="0" err="1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de-DE" sz="8000" b="1" dirty="0">
                <a:solidFill>
                  <a:srgbClr val="00ACA4"/>
                </a:solidFill>
                <a:latin typeface="Dosis SemiBold" pitchFamily="2" charset="0"/>
              </a:rPr>
              <a:t> - ein - </a:t>
            </a:r>
            <a:r>
              <a:rPr lang="de-DE" sz="8000" b="1" dirty="0" err="1">
                <a:solidFill>
                  <a:srgbClr val="00ACA4"/>
                </a:solidFill>
                <a:latin typeface="Dosis SemiBold" pitchFamily="2" charset="0"/>
              </a:rPr>
              <a:t>aim</a:t>
            </a:r>
            <a:endParaRPr lang="fr-MA" sz="8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50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599C1A-BD42-440A-A2F5-1630D643DF70}"/>
              </a:ext>
            </a:extLst>
          </p:cNvPr>
          <p:cNvSpPr txBox="1"/>
          <p:nvPr/>
        </p:nvSpPr>
        <p:spPr>
          <a:xfrm>
            <a:off x="1265583" y="2767280"/>
            <a:ext cx="66128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0" b="1" dirty="0">
                <a:solidFill>
                  <a:srgbClr val="00ACA4"/>
                </a:solidFill>
                <a:latin typeface="Dosis SemiBold" pitchFamily="2" charset="0"/>
              </a:rPr>
              <a:t>in - im - </a:t>
            </a:r>
            <a:r>
              <a:rPr lang="de-DE" sz="8000" b="1" dirty="0" err="1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de-DE" sz="8000" b="1" dirty="0">
                <a:solidFill>
                  <a:srgbClr val="00ACA4"/>
                </a:solidFill>
                <a:latin typeface="Dosis SemiBold" pitchFamily="2" charset="0"/>
              </a:rPr>
              <a:t> - ein - </a:t>
            </a:r>
            <a:r>
              <a:rPr lang="de-DE" sz="8000" b="1" dirty="0" err="1">
                <a:solidFill>
                  <a:srgbClr val="00ACA4"/>
                </a:solidFill>
                <a:latin typeface="Dosis SemiBold" pitchFamily="2" charset="0"/>
              </a:rPr>
              <a:t>aim</a:t>
            </a:r>
            <a:endParaRPr lang="fr-MA" sz="8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08AF-E4AF-42E2-95B3-13D2140BF4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N2 SEM2 S3 COMB">
            <a:hlinkClick r:id="" action="ppaction://media"/>
            <a:extLst>
              <a:ext uri="{FF2B5EF4-FFF2-40B4-BE49-F238E27FC236}">
                <a16:creationId xmlns:a16="http://schemas.microsoft.com/office/drawing/2014/main" id="{7EFB2416-BCC6-2747-ED6A-4AEC473DCB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4184" y="1947304"/>
            <a:ext cx="7148723" cy="402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4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p    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in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 p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in 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lap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29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t   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im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 t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im 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t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im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bre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15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669073" y="3076504"/>
            <a:ext cx="755727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tr  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 tr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ain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90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pl   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ein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&gt;   pl</a:t>
            </a:r>
            <a:r>
              <a:rPr lang="de-DE" sz="4800" b="1" dirty="0">
                <a:solidFill>
                  <a:srgbClr val="00ACA4"/>
                </a:solidFill>
                <a:latin typeface="Dosis SemiBold" pitchFamily="2" charset="0"/>
              </a:rPr>
              <a:t>ein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79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f  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aim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&gt;   f</a:t>
            </a:r>
            <a:r>
              <a:rPr lang="de-DE" sz="4800" b="1" dirty="0" err="1">
                <a:solidFill>
                  <a:srgbClr val="00ACA4"/>
                </a:solidFill>
                <a:latin typeface="Dosis SemiBold" pitchFamily="2" charset="0"/>
              </a:rPr>
              <a:t>aim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14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Ouvrez le manuel à la page 93. Avec votre voisin, vous allez faire l’activité 2.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106A96-A244-FC41-0088-2CB697118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63F1D4-8911-4967-900E-274E622C8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391" y="1558564"/>
            <a:ext cx="3339217" cy="5121897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B3AAEB-435D-42C3-B825-C28400244516}"/>
              </a:ext>
            </a:extLst>
          </p:cNvPr>
          <p:cNvSpPr/>
          <p:nvPr/>
        </p:nvSpPr>
        <p:spPr>
          <a:xfrm>
            <a:off x="3040380" y="2978870"/>
            <a:ext cx="3028950" cy="11930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487592-801D-7EFA-3B6D-C04B0821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vous allez lire à votre voisin. À tour de rôle.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76ABD7-CFC2-FB40-1418-A91869A40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9BB55B-1F56-CDB6-B9FB-94B3A99222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629770" y="2733865"/>
            <a:ext cx="2794359" cy="214293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0E9AD7-79AB-4862-A11E-C17D1AEE65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71" y="2617470"/>
            <a:ext cx="4762534" cy="22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305AD58-7D41-E499-8F2F-54C4365C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5021181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09" y="2522109"/>
            <a:ext cx="5283607" cy="756000"/>
          </a:xfrm>
        </p:spPr>
        <p:txBody>
          <a:bodyPr/>
          <a:lstStyle/>
          <a:p>
            <a:r>
              <a:rPr lang="fr-FR" sz="1400" dirty="0"/>
              <a:t>Acte de parole : « À quelle heure tu vas à l’école ? ». 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 de mots.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F781E9-43D9-1FA6-4757-2E58F88BDAE0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ADBCE8-4058-6CD9-931E-02EC1F5CB22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9BDE9A-02B3-0AD2-6B79-D6856938F56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FEDF8C72-8483-4E6E-BC55-9AA20292B5A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 son « 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in - im -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ain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ein -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aim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». Soyez attentifs.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F13D6-395A-F0DF-FF1A-A9C20A051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6428D-0139-E54F-A490-FA138C5D6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0F92-3C67-28EB-843F-09C8FFBD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39626A1-7512-54FF-C740-62216E1FA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B69BF49-A5BC-BAD0-6EC6-4D23B58E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train.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t-r-a-i-n.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8C2322-9D13-0619-8AAF-FADB3190932F}"/>
              </a:ext>
            </a:extLst>
          </p:cNvPr>
          <p:cNvSpPr txBox="1"/>
          <p:nvPr/>
        </p:nvSpPr>
        <p:spPr>
          <a:xfrm>
            <a:off x="5603982" y="3169739"/>
            <a:ext cx="16225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tr</a:t>
            </a:r>
            <a:r>
              <a:rPr lang="de-DE" sz="60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ain</a:t>
            </a:r>
            <a:endParaRPr lang="fr-FR" sz="60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EC01BE8-8B26-458A-AB5B-D14D687460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47" y="2125980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C6B3-8282-41DC-587F-F0E94914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668EB-F277-6FA0-58DC-E9E907B73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train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544905-CB0F-4E24-D741-C0C0828F8C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9028B78-EFF1-4A2D-8D15-EA93EC24B1D8}"/>
              </a:ext>
            </a:extLst>
          </p:cNvPr>
          <p:cNvSpPr txBox="1"/>
          <p:nvPr/>
        </p:nvSpPr>
        <p:spPr>
          <a:xfrm>
            <a:off x="5603982" y="3169739"/>
            <a:ext cx="16225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tr</a:t>
            </a:r>
            <a:r>
              <a:rPr lang="de-DE" sz="60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ain</a:t>
            </a:r>
            <a:endParaRPr lang="fr-FR" sz="60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8F7734B-4055-4CE9-8573-B6F41D9FF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47" y="2125980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9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582-4823-DE04-94A7-3094287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F5053-7656-262E-DB73-477FB7A03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70ABCAE-FA40-A0F3-4CB7-9270C62CF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725A8E-57DA-CAC5-C9A1-FA84F9E29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D1D4-D483-890C-EE45-078F1FE44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AEB6F-8A7A-FD9B-E40F-59E144D8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18" y="756000"/>
            <a:ext cx="687288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E1F887-2EA7-42E8-09A7-566F8FD12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5FFBFF-5383-44B7-8657-EF91F0AD3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0" y="1737000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9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0087-7165-AE14-3CFC-781A0CC0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B9F9D-6156-EBC0-CB13-CE939BA9A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398" y="756000"/>
            <a:ext cx="684460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44E301-5A96-29D2-B970-9ABFF0926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2BAB2C-8673-43C1-418F-44CFBD7AF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AF9A9-0DAD-37E9-E195-8A3ABCB73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4FF3C-F617-4E9B-3A37-E2D0A75E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9B813D-F75E-75D4-66EE-309672C36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F181EF4-ADF9-44A9-A0C5-4AE257C79EF3}"/>
              </a:ext>
            </a:extLst>
          </p:cNvPr>
          <p:cNvSpPr txBox="1"/>
          <p:nvPr/>
        </p:nvSpPr>
        <p:spPr>
          <a:xfrm>
            <a:off x="3760720" y="2921168"/>
            <a:ext cx="16225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tr</a:t>
            </a:r>
            <a:r>
              <a:rPr lang="de-DE" sz="6000" b="1" dirty="0" err="1">
                <a:ln w="0"/>
                <a:solidFill>
                  <a:srgbClr val="00ACA4"/>
                </a:solidFill>
                <a:latin typeface="Dosis SemiBold" pitchFamily="2" charset="0"/>
              </a:rPr>
              <a:t>ain</a:t>
            </a:r>
            <a:endParaRPr lang="fr-FR" sz="60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0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13464-4185-CEA1-F3B0-2709196B3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8D35C89-D8BB-0ECC-ED20-A259E0212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A76BC50-7480-4057-741F-E114C16F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peinture.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p-e-i-n-t-u-r-e.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C9B13A-0C28-59C0-D01B-4FD582F957B6}"/>
              </a:ext>
            </a:extLst>
          </p:cNvPr>
          <p:cNvSpPr txBox="1"/>
          <p:nvPr/>
        </p:nvSpPr>
        <p:spPr>
          <a:xfrm>
            <a:off x="5192624" y="3228728"/>
            <a:ext cx="33041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</a:t>
            </a:r>
            <a:r>
              <a:rPr lang="de-DE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ture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56F7D0D-BB59-49C3-85AF-D20FA213F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136892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0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EEF40-1F58-0387-437B-DF56A2AC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90A91F-7DE1-650B-D305-EF98391F8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peinture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0B21A5-B8F8-9B4E-3078-FD6FD1E35D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6EE14C-EEFA-4136-B58D-429BF20BE201}"/>
              </a:ext>
            </a:extLst>
          </p:cNvPr>
          <p:cNvSpPr txBox="1"/>
          <p:nvPr/>
        </p:nvSpPr>
        <p:spPr>
          <a:xfrm>
            <a:off x="5192624" y="3228728"/>
            <a:ext cx="33041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</a:t>
            </a:r>
            <a:r>
              <a:rPr lang="de-DE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ture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CB5B6E9-FD6C-4B0A-92E2-59C201D1D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136892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A74A8-5CF2-3EB5-E2A3-92FD0136E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74EEF-7E03-E29E-9DC0-F8446215B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8663B2-58F9-4218-DC65-40C6919B1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7811948-F2B1-46E8-A6A2-AE3B9AEDD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8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3C235-BED9-CE4C-02E7-7ED78859F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FFCCFB-D34B-F95F-97E6-C6FC421E1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57" y="756000"/>
            <a:ext cx="692944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508D01-286E-430A-94C0-A2380959A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1A80B9-BFF3-4AD5-BB29-64A458B67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0" y="1737000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7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16029-6340-43CA-217E-D8A292CD0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0B4B4A-4726-9DF0-F39D-347F22860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984" y="756000"/>
            <a:ext cx="69200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E0F4C6-8979-787F-270B-DB0C4F97B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A677213-F32D-4C0C-A961-1F65DC788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D83E-FC02-37FF-B2F8-36BD0E44A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BA4069-4222-84AD-85D5-F77B711CC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32840D-0067-C53D-09BB-8CDA96190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EDA3776-7C3E-42A5-AD85-BA72A6E45A14}"/>
              </a:ext>
            </a:extLst>
          </p:cNvPr>
          <p:cNvSpPr txBox="1"/>
          <p:nvPr/>
        </p:nvSpPr>
        <p:spPr>
          <a:xfrm>
            <a:off x="2919945" y="2828835"/>
            <a:ext cx="33041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</a:t>
            </a:r>
            <a:r>
              <a:rPr lang="de-DE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ture</a:t>
            </a:r>
          </a:p>
        </p:txBody>
      </p:sp>
    </p:spTree>
    <p:extLst>
      <p:ext uri="{BB962C8B-B14F-4D97-AF65-F5344CB8AC3E}">
        <p14:creationId xmlns:p14="http://schemas.microsoft.com/office/powerpoint/2010/main" val="277802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A8334-04B9-9EA9-14DB-06899EFF0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793537B-E021-6A39-A682-B4CF1EEF7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B217C55-756C-5EFC-0AD9-5EF02B5EB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dauphin.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 – a – u – p – h – i - n.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FB909B0-3683-B86F-3E7C-7E4CD3E9F751}"/>
              </a:ext>
            </a:extLst>
          </p:cNvPr>
          <p:cNvSpPr txBox="1"/>
          <p:nvPr/>
        </p:nvSpPr>
        <p:spPr>
          <a:xfrm>
            <a:off x="5192624" y="3228728"/>
            <a:ext cx="31566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 err="1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dauph</a:t>
            </a:r>
            <a:r>
              <a:rPr lang="de-DE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in</a:t>
            </a:r>
            <a:endParaRPr lang="fr-FR" sz="72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43B57D1-EB3A-FEEC-053F-47957975F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6" t="8417" r="7289" b="15256"/>
          <a:stretch>
            <a:fillRect/>
          </a:stretch>
        </p:blipFill>
        <p:spPr>
          <a:xfrm>
            <a:off x="1068637" y="2230915"/>
            <a:ext cx="2835001" cy="282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4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49AC3-9B43-EB6E-A2BD-5B368339A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997402-8A67-F1B6-6BED-5E80C99A9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dauphin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F3F481-3900-90D5-17F6-F56C063B97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EE42A33-CB75-2DCC-8098-408D2AFAC537}"/>
              </a:ext>
            </a:extLst>
          </p:cNvPr>
          <p:cNvSpPr txBox="1"/>
          <p:nvPr/>
        </p:nvSpPr>
        <p:spPr>
          <a:xfrm>
            <a:off x="5192624" y="3228728"/>
            <a:ext cx="31566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 err="1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dauph</a:t>
            </a:r>
            <a:r>
              <a:rPr lang="de-DE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in</a:t>
            </a:r>
            <a:endParaRPr lang="fr-FR" sz="72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D62FE8-AF9B-E576-863C-25B7629FF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6" t="8417" r="7289" b="15256"/>
          <a:stretch>
            <a:fillRect/>
          </a:stretch>
        </p:blipFill>
        <p:spPr>
          <a:xfrm>
            <a:off x="1068637" y="2230915"/>
            <a:ext cx="2835001" cy="282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35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F13D9-1610-8126-675A-7643E117A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3911C0-8D82-87E8-A878-41763A6F5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181780-1FE1-2796-02CD-98CF20FCC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2A62B7-E192-39E8-11DC-D0CBAF198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07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28AC2-29D2-B831-6983-9F8A507D1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51F3A8-60BB-99A1-F374-646C172D8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57" y="756000"/>
            <a:ext cx="692944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ED0130-57A3-468E-72E0-B1003A3E7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428567-5D79-AE4D-0D26-83BDFCF7A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6" t="8417" r="7289" b="15256"/>
          <a:stretch>
            <a:fillRect/>
          </a:stretch>
        </p:blipFill>
        <p:spPr>
          <a:xfrm>
            <a:off x="3154499" y="2302525"/>
            <a:ext cx="2835001" cy="282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77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99ECB-4174-D8D1-EBBE-5A538D59C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90EE56-32C2-8612-5140-FE9EF0937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984" y="756000"/>
            <a:ext cx="69200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D3A2011-3DB4-50B3-4A80-96423A3C8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1E98E7-671E-092E-E44C-3C3AC3D8A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35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EC1AC-1B5A-47CA-3FED-185DB7F65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B9771B-3DDB-56C0-74CB-D8E3B2AD4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AE00E1-AFAE-C4B9-9EAE-0D128F5B0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24299FB-432E-A38E-E07D-43725314881E}"/>
              </a:ext>
            </a:extLst>
          </p:cNvPr>
          <p:cNvSpPr txBox="1"/>
          <p:nvPr/>
        </p:nvSpPr>
        <p:spPr>
          <a:xfrm>
            <a:off x="2993683" y="2828835"/>
            <a:ext cx="31566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 err="1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dauph</a:t>
            </a:r>
            <a:r>
              <a:rPr lang="de-DE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in</a:t>
            </a:r>
            <a:endParaRPr lang="fr-FR" sz="72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39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410" y="756000"/>
            <a:ext cx="691059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95.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50074B-99F2-3D7F-E6DF-E795DEF92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1DCB7D-0A0B-4823-AE6C-7FF4DFAFA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141" y="1635384"/>
            <a:ext cx="3211717" cy="4926330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9216E-653F-4876-BEEE-65EACD78E3AE}"/>
              </a:ext>
            </a:extLst>
          </p:cNvPr>
          <p:cNvSpPr/>
          <p:nvPr/>
        </p:nvSpPr>
        <p:spPr>
          <a:xfrm>
            <a:off x="3154680" y="3287362"/>
            <a:ext cx="2788920" cy="6127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ED84E-C7BE-A7A4-D0BD-A483E4B67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82E54B-F50A-A5BD-EBD8-B5B5CF3F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faire l’activité 2. Je vais vous expliquer la consigne. Ensuite, je vais circuler entre les rangs pour vous aider.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9DFC37-12AB-685F-63A4-964C9A6A2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97D32B-3230-D996-CA9A-964B465E2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864" y="2327048"/>
            <a:ext cx="2203904" cy="22039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F735F2-0DFE-4BAC-B05F-EF5A777093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32" y="2815126"/>
            <a:ext cx="4800600" cy="171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4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A61D73-647B-5157-6FC6-20C82EE08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0D20B92-4B80-425B-92F6-9C9D04065C3B}"/>
              </a:ext>
            </a:extLst>
          </p:cNvPr>
          <p:cNvGrpSpPr/>
          <p:nvPr/>
        </p:nvGrpSpPr>
        <p:grpSpPr>
          <a:xfrm>
            <a:off x="806256" y="2330393"/>
            <a:ext cx="7531487" cy="3199659"/>
            <a:chOff x="806256" y="2330393"/>
            <a:chExt cx="7531487" cy="319965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9534FC5-03A1-47F5-A1C4-B5C7D6DF6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256" y="2330393"/>
              <a:ext cx="7531487" cy="319965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30B6762-C759-43DA-8C69-F9855B1844EC}"/>
                </a:ext>
              </a:extLst>
            </p:cNvPr>
            <p:cNvSpPr txBox="1"/>
            <p:nvPr/>
          </p:nvSpPr>
          <p:spPr>
            <a:xfrm>
              <a:off x="2269880" y="3429000"/>
              <a:ext cx="15663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dirty="0">
                  <a:solidFill>
                    <a:srgbClr val="C00000"/>
                  </a:solidFill>
                  <a:latin typeface="Dosis SemiBold" panose="020B0604020202020204" charset="0"/>
                </a:rPr>
                <a:t>train</a:t>
              </a:r>
              <a:endParaRPr lang="fr-FR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F4FD67B-A9BC-4290-8A2E-1756A62F6EB2}"/>
                </a:ext>
              </a:extLst>
            </p:cNvPr>
            <p:cNvSpPr txBox="1"/>
            <p:nvPr/>
          </p:nvSpPr>
          <p:spPr>
            <a:xfrm>
              <a:off x="4292990" y="4455724"/>
              <a:ext cx="20620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dirty="0">
                  <a:solidFill>
                    <a:srgbClr val="C00000"/>
                  </a:solidFill>
                  <a:latin typeface="Dosis SemiBold" panose="020B0604020202020204" charset="0"/>
                </a:rPr>
                <a:t>peinture</a:t>
              </a:r>
              <a:endParaRPr lang="fr-FR" sz="32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284D1F-8D92-4A5B-846B-B373F8DE6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448" y="1578531"/>
            <a:ext cx="3367104" cy="5164672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88ED21E-BF3E-4B37-AB86-D6351CF3C7EB}"/>
              </a:ext>
            </a:extLst>
          </p:cNvPr>
          <p:cNvSpPr/>
          <p:nvPr/>
        </p:nvSpPr>
        <p:spPr>
          <a:xfrm>
            <a:off x="4812031" y="3133579"/>
            <a:ext cx="640344" cy="102728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A7EE671E-7379-4E70-B698-E5A7B641ED51}"/>
              </a:ext>
            </a:extLst>
          </p:cNvPr>
          <p:cNvSpPr/>
          <p:nvPr/>
        </p:nvSpPr>
        <p:spPr>
          <a:xfrm>
            <a:off x="5022136" y="2827578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D8F7CD-E028-14DB-34FA-7FDE740BA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61791385-75A6-112C-C291-38A29534CDDF}"/>
              </a:ext>
            </a:extLst>
          </p:cNvPr>
          <p:cNvPicPr>
            <a:picLocks noGrp="1" noChangeAspect="1"/>
          </p:cNvPicPr>
          <p:nvPr>
            <p:ph type="pic"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9" r="9" b="2083"/>
          <a:stretch>
            <a:fillRect/>
          </a:stretch>
        </p:blipFill>
        <p:spPr>
          <a:xfrm>
            <a:off x="4049541" y="2211635"/>
            <a:ext cx="1888008" cy="3287111"/>
          </a:xfr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EC5A856-CC98-8210-E60A-D599F0430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461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BE635B7-752F-46D6-98E4-52188EAEFB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7F152F-2A51-4D45-ACFF-9872380B5F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BEAF88-5CA6-438F-961B-EDFEF22708F5}">
  <ds:schemaRefs>
    <ds:schemaRef ds:uri="http://purl.org/dc/terms/"/>
    <ds:schemaRef ds:uri="202b3bc9-e036-45c7-aea0-06aec8cd7a40"/>
    <ds:schemaRef ds:uri="http://schemas.microsoft.com/office/2006/documentManagement/types"/>
    <ds:schemaRef ds:uri="f0534ec5-868f-4ce6-85c7-99f0612daa52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9027</TotalTime>
  <Words>904</Words>
  <Application>Microsoft Office PowerPoint</Application>
  <PresentationFormat>Affichage à l'écran (4:3)</PresentationFormat>
  <Paragraphs>128</Paragraphs>
  <Slides>55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55</vt:i4>
      </vt:variant>
    </vt:vector>
  </HeadingPairs>
  <TitlesOfParts>
    <vt:vector size="71" baseType="lpstr">
      <vt:lpstr>Aptos</vt:lpstr>
      <vt:lpstr>Dosis</vt:lpstr>
      <vt:lpstr>Wingdings</vt:lpstr>
      <vt:lpstr>Dosis SemiBold</vt:lpstr>
      <vt:lpstr>Calibri</vt:lpstr>
      <vt:lpstr>Arial</vt:lpstr>
      <vt:lpstr>Dosis ExtraBold</vt:lpstr>
      <vt:lpstr>Dosis Medium</vt:lpstr>
      <vt:lpstr>Aptos Display</vt:lpstr>
      <vt:lpstr>2_Conception personnalisée</vt:lpstr>
      <vt:lpstr>00_Env-Enseignant</vt:lpstr>
      <vt:lpstr>Oral</vt:lpstr>
      <vt:lpstr>Lecture</vt:lpstr>
      <vt:lpstr>Ecriture</vt:lpstr>
      <vt:lpstr>acte de parole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La leçon de français commence maintenant. Soyez attentifs.</vt:lpstr>
      <vt:lpstr>Avant de commencer la leçon, on va revoir la scène avec les mots du vocabulaire.  Écoutez bien. </vt:lpstr>
      <vt:lpstr>Lecture de la vidéo.</vt:lpstr>
      <vt:lpstr>Qui veut passer au tableau pour décrire l’image ?  </vt:lpstr>
      <vt:lpstr>Maintenant, nous allons apprendre à répondre à la question « À quelle heure tu vas à l’école ? » et « À quelle heure tu te réveilles ? » avec Majd et Nada. </vt:lpstr>
      <vt:lpstr>Lecture de la vidéo. </vt:lpstr>
      <vt:lpstr>Répétons ensemble. </vt:lpstr>
      <vt:lpstr>Voici d’autres réponses. 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Maintenant, on va faire de la lecture. </vt:lpstr>
      <vt:lpstr>Aujourd’hui, nous allons apprendre à lire des syllabes et des mots avec les sons « in - im - ain - ein - aim ». </vt:lpstr>
      <vt:lpstr>Qui veut lire ? </vt:lpstr>
      <vt:lpstr>Lecture de la vidéo.</vt:lpstr>
      <vt:lpstr>Qui veut lire ? </vt:lpstr>
      <vt:lpstr>Qui veut lire ? </vt:lpstr>
      <vt:lpstr>Qui veut lire ? </vt:lpstr>
      <vt:lpstr>Qui veut lire ? </vt:lpstr>
      <vt:lpstr>Qui veut lire ? </vt:lpstr>
      <vt:lpstr>Ouvrez le manuel à la page 93. Avec votre voisin, vous allez faire l’activité 2.</vt:lpstr>
      <vt:lpstr>Maintenant, vous allez lire à votre voisin. À tour de rôle.  </vt:lpstr>
      <vt:lpstr>Plan de la séance 3 </vt:lpstr>
      <vt:lpstr>Maintenant, nous allons écrire des mots avec le son « in - im - ain - ein - aim ». Soyez attentifs.</vt:lpstr>
      <vt:lpstr>C’est le mot train. Nous allons l’épeler en lisant chaque lettre. Écoutez bien :  t-r-a-i-n.</vt:lpstr>
      <vt:lpstr>Qui veut épeler le mot train en lisant chaque lettre ? </vt:lpstr>
      <vt:lpstr>Prenez vos ardoises.</vt:lpstr>
      <vt:lpstr>Écrivez le mot qui correspond à cette image.  </vt:lpstr>
      <vt:lpstr>Levez vos ardoises. </vt:lpstr>
      <vt:lpstr>Corrigez. </vt:lpstr>
      <vt:lpstr>C’est le mot peinture. Nous allons l’épeler en lisant chaque lettre. Écoutez bien :  p-e-i-n-t-u-r-e.</vt:lpstr>
      <vt:lpstr>Qui veut épeler le mot peinture en lisant chaque lettre ? </vt:lpstr>
      <vt:lpstr>Prenez vos ardoises.</vt:lpstr>
      <vt:lpstr>Écrivez le mot qui correspond à cette image.  </vt:lpstr>
      <vt:lpstr>Levez vos ardoises. </vt:lpstr>
      <vt:lpstr>Corrigez. </vt:lpstr>
      <vt:lpstr>C’est le mot dauphin. Nous allons l’épeler en lisant chaque lettre. Écoutez bien :  d – a – u – p – h – i - n.</vt:lpstr>
      <vt:lpstr>Qui veut épeler le mot dauphin en lisant chaque lettre ? </vt:lpstr>
      <vt:lpstr>Prenez vos ardoises.</vt:lpstr>
      <vt:lpstr>Écrivez le mot qui correspond à cette image.  </vt:lpstr>
      <vt:lpstr>Levez vos ardoises. </vt:lpstr>
      <vt:lpstr>Corrigez. </vt:lpstr>
      <vt:lpstr>Prenez vos livrets à la page 95.</vt:lpstr>
      <vt:lpstr>On va faire l’activité 2. Je vais vous expliquer la consigne. Ensuite, je vais circuler entre les rangs pour vous aider. </vt:lpstr>
      <vt:lpstr>Présentation PowerPoint</vt:lpstr>
      <vt:lpstr>À la maison, lisez ces mots et recopiez-les sur votre cahier.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121</cp:revision>
  <cp:lastPrinted>2025-08-13T10:11:39Z</cp:lastPrinted>
  <dcterms:created xsi:type="dcterms:W3CDTF">2025-08-01T12:31:49Z</dcterms:created>
  <dcterms:modified xsi:type="dcterms:W3CDTF">2026-03-29T15:01:55Z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