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11" r:id="rId16"/>
  </p:sldMasterIdLst>
  <p:notesMasterIdLst>
    <p:notesMasterId r:id="rId96"/>
  </p:notesMasterIdLst>
  <p:sldIdLst>
    <p:sldId id="256" r:id="rId17"/>
    <p:sldId id="1029" r:id="rId18"/>
    <p:sldId id="705" r:id="rId19"/>
    <p:sldId id="1123" r:id="rId20"/>
    <p:sldId id="1075" r:id="rId21"/>
    <p:sldId id="1098" r:id="rId22"/>
    <p:sldId id="1041" r:id="rId23"/>
    <p:sldId id="1040" r:id="rId24"/>
    <p:sldId id="1108" r:id="rId25"/>
    <p:sldId id="1048" r:id="rId26"/>
    <p:sldId id="1109" r:id="rId27"/>
    <p:sldId id="1229" r:id="rId28"/>
    <p:sldId id="1092" r:id="rId29"/>
    <p:sldId id="1227" r:id="rId30"/>
    <p:sldId id="1150" r:id="rId31"/>
    <p:sldId id="1180" r:id="rId32"/>
    <p:sldId id="1151" r:id="rId33"/>
    <p:sldId id="1124" r:id="rId34"/>
    <p:sldId id="1101" r:id="rId35"/>
    <p:sldId id="1175" r:id="rId36"/>
    <p:sldId id="1177" r:id="rId37"/>
    <p:sldId id="1178" r:id="rId38"/>
    <p:sldId id="645" r:id="rId39"/>
    <p:sldId id="1115" r:id="rId40"/>
    <p:sldId id="1093" r:id="rId41"/>
    <p:sldId id="1060" r:id="rId42"/>
    <p:sldId id="1062" r:id="rId43"/>
    <p:sldId id="1111" r:id="rId44"/>
    <p:sldId id="1046" r:id="rId45"/>
    <p:sldId id="1078" r:id="rId46"/>
    <p:sldId id="1067" r:id="rId47"/>
    <p:sldId id="1113" r:id="rId48"/>
    <p:sldId id="1071" r:id="rId49"/>
    <p:sldId id="1080" r:id="rId50"/>
    <p:sldId id="1073" r:id="rId51"/>
    <p:sldId id="779" r:id="rId52"/>
    <p:sldId id="1082" r:id="rId53"/>
    <p:sldId id="1096" r:id="rId54"/>
    <p:sldId id="1084" r:id="rId55"/>
    <p:sldId id="1035" r:id="rId56"/>
    <p:sldId id="1044" r:id="rId57"/>
    <p:sldId id="1133" r:id="rId58"/>
    <p:sldId id="1134" r:id="rId59"/>
    <p:sldId id="1139" r:id="rId60"/>
    <p:sldId id="1166" r:id="rId61"/>
    <p:sldId id="1186" r:id="rId62"/>
    <p:sldId id="1202" r:id="rId63"/>
    <p:sldId id="1218" r:id="rId64"/>
    <p:sldId id="1219" r:id="rId65"/>
    <p:sldId id="1228" r:id="rId66"/>
    <p:sldId id="1103" r:id="rId67"/>
    <p:sldId id="716" r:id="rId68"/>
    <p:sldId id="1105" r:id="rId69"/>
    <p:sldId id="1220" r:id="rId70"/>
    <p:sldId id="1169" r:id="rId71"/>
    <p:sldId id="1230" r:id="rId72"/>
    <p:sldId id="1231" r:id="rId73"/>
    <p:sldId id="1232" r:id="rId74"/>
    <p:sldId id="1090" r:id="rId75"/>
    <p:sldId id="1050" r:id="rId76"/>
    <p:sldId id="1191" r:id="rId77"/>
    <p:sldId id="1192" r:id="rId78"/>
    <p:sldId id="1189" r:id="rId79"/>
    <p:sldId id="1190" r:id="rId80"/>
    <p:sldId id="1193" r:id="rId81"/>
    <p:sldId id="1194" r:id="rId82"/>
    <p:sldId id="1195" r:id="rId83"/>
    <p:sldId id="1196" r:id="rId84"/>
    <p:sldId id="1197" r:id="rId85"/>
    <p:sldId id="1198" r:id="rId86"/>
    <p:sldId id="1199" r:id="rId87"/>
    <p:sldId id="1200" r:id="rId88"/>
    <p:sldId id="1213" r:id="rId89"/>
    <p:sldId id="1214" r:id="rId90"/>
    <p:sldId id="1215" r:id="rId91"/>
    <p:sldId id="1216" r:id="rId92"/>
    <p:sldId id="1056" r:id="rId93"/>
    <p:sldId id="1057" r:id="rId94"/>
    <p:sldId id="689" r:id="rId95"/>
  </p:sldIdLst>
  <p:sldSz cx="9144000" cy="6858000" type="screen4x3"/>
  <p:notesSz cx="6735763" cy="9866313"/>
  <p:embeddedFontLst>
    <p:embeddedFont>
      <p:font typeface="Berlin Sans FB" panose="020E0602020502020306" pitchFamily="34" charset="0"/>
      <p:regular r:id="rId97"/>
      <p:bold r:id="rId98"/>
    </p:embeddedFont>
    <p:embeddedFont>
      <p:font typeface="Dosis" pitchFamily="2" charset="0"/>
      <p:regular r:id="rId99"/>
      <p:bold r:id="rId100"/>
    </p:embeddedFont>
    <p:embeddedFont>
      <p:font typeface="Dosis ExtraBold" pitchFamily="2" charset="0"/>
      <p:bold r:id="rId101"/>
    </p:embeddedFont>
    <p:embeddedFont>
      <p:font typeface="Dosis Medium" pitchFamily="2" charset="0"/>
      <p:regular r:id="rId102"/>
      <p:bold r:id="rId103"/>
    </p:embeddedFont>
    <p:embeddedFont>
      <p:font typeface="Dosis SemiBold" pitchFamily="2" charset="0"/>
      <p:regular r:id="rId104"/>
      <p:bold r:id="rId105"/>
    </p:embeddedFont>
    <p:embeddedFont>
      <p:font typeface="Mistral" panose="03090702030407020403" pitchFamily="66" charset="0"/>
      <p:regular r:id="rId10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36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54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3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slide" Target="slides/slide71.xml"/><Relationship Id="rId102" Type="http://schemas.openxmlformats.org/officeDocument/2006/relationships/font" Target="fonts/font6.fntdata"/><Relationship Id="rId11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93" Type="http://schemas.openxmlformats.org/officeDocument/2006/relationships/slide" Target="slides/slide77.xml"/><Relationship Id="rId98" Type="http://schemas.openxmlformats.org/officeDocument/2006/relationships/font" Target="fonts/font2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103" Type="http://schemas.openxmlformats.org/officeDocument/2006/relationships/font" Target="fonts/font7.fntdata"/><Relationship Id="rId108" Type="http://schemas.openxmlformats.org/officeDocument/2006/relationships/viewProps" Target="view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91" Type="http://schemas.openxmlformats.org/officeDocument/2006/relationships/slide" Target="slides/slide75.xml"/><Relationship Id="rId96" Type="http://schemas.openxmlformats.org/officeDocument/2006/relationships/notesMaster" Target="notesMasters/notesMaster1.xml"/><Relationship Id="rId11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font" Target="fonts/font10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theme" Target="theme/theme1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5.xml"/><Relationship Id="rId92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37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8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5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2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6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22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2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2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9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19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6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1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20/03/2026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21195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3.jpg"/><Relationship Id="rId7" Type="http://schemas.openxmlformats.org/officeDocument/2006/relationships/image" Target="../media/image45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4.jpg"/><Relationship Id="rId9" Type="http://schemas.openxmlformats.org/officeDocument/2006/relationships/image" Target="../media/image4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2.png"/><Relationship Id="rId7" Type="http://schemas.openxmlformats.org/officeDocument/2006/relationships/image" Target="../media/image38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Relationship Id="rId9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43.jpg"/><Relationship Id="rId7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43.jpg"/><Relationship Id="rId7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43.jpg"/><Relationship Id="rId7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2.png"/><Relationship Id="rId7" Type="http://schemas.openxmlformats.org/officeDocument/2006/relationships/image" Target="../media/image47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3.jpg"/><Relationship Id="rId9" Type="http://schemas.openxmlformats.org/officeDocument/2006/relationships/image" Target="../media/image4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4.pn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5.pn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gif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gif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2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DC87BEC-730A-4816-80C8-F881F9A5D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20C91C1-4182-4A81-898E-C0EF5C7D0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939" y="2307072"/>
            <a:ext cx="1901084" cy="291600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52CA060-B2F7-49D1-A86F-03B85B5EE933}"/>
              </a:ext>
            </a:extLst>
          </p:cNvPr>
          <p:cNvGrpSpPr/>
          <p:nvPr/>
        </p:nvGrpSpPr>
        <p:grpSpPr>
          <a:xfrm>
            <a:off x="3621458" y="2307072"/>
            <a:ext cx="3193200" cy="2916000"/>
            <a:chOff x="2816714" y="459844"/>
            <a:chExt cx="8915810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6EB5573-F261-47EB-925B-B9D10139E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6714" y="459844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D7BBC74-AF41-4623-B263-73357D5C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1456" y="45984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3678EC9-1D19-464D-95CF-73038407CB29}"/>
              </a:ext>
            </a:extLst>
          </p:cNvPr>
          <p:cNvGrpSpPr/>
          <p:nvPr/>
        </p:nvGrpSpPr>
        <p:grpSpPr>
          <a:xfrm>
            <a:off x="389977" y="2331416"/>
            <a:ext cx="3193200" cy="2916000"/>
            <a:chOff x="-2630944" y="-75415"/>
            <a:chExt cx="8887329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55EF779-86EC-4DAB-92ED-17D3DB4BF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5317" y="-75415"/>
              <a:ext cx="4471068" cy="6858000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EFDB479-9F08-4241-9215-F2A48FA12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30944" y="-7541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07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</a:t>
            </a:r>
            <a:r>
              <a:rPr lang="fr-FR" dirty="0" err="1">
                <a:solidFill>
                  <a:srgbClr val="757575"/>
                </a:solidFill>
              </a:rPr>
              <a:t>Gn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</a:t>
            </a:r>
            <a:r>
              <a:rPr lang="fr-FR" dirty="0" err="1">
                <a:solidFill>
                  <a:srgbClr val="757575"/>
                </a:solidFill>
              </a:rPr>
              <a:t>Gn</a:t>
            </a:r>
            <a:r>
              <a:rPr lang="fr-FR" dirty="0">
                <a:solidFill>
                  <a:srgbClr val="757575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Le ballon du quartier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kumimoji="0" lang="fr-FR" sz="2200" b="0" i="0" u="none" strike="noStrike" kern="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Gn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8B586A70-B6C8-4C6A-8D04-502AC2816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F8A1F8-7FAA-472B-A0C9-7DDE0628E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A92577-91E3-4BE7-A0D5-3647EF55A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44668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8E66CF-5F53-4660-9C26-8137545D5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360C95-0E28-48EE-A361-BF9BB907A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17C06D-47CF-4B59-8BE5-2B0979D0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Se réveiller – Se laver – S’habiller – Se brosser les cheveux – Préparer le cartable – Un agneau.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réveiller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laver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S’habiller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565F88"/>
                </a:solidFill>
                <a:latin typeface="Dosis SemiBold" pitchFamily="2" charset="0"/>
              </a:rPr>
              <a:t>agneau</a:t>
            </a:r>
            <a:r>
              <a:rPr lang="fr-FR" dirty="0">
                <a:latin typeface="Dosis SemiBold" pitchFamily="2" charset="0"/>
              </a:rPr>
              <a:t>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 brosser les cheveux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Préparer le cartable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37B31B-2DF9-40CB-88F3-52B4CAF81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590732-1BE6-45E0-9F1B-7463101A2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493FB1-0AFC-43D3-9482-079FC59A9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44668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24EA56-0BAA-4908-B7E9-9F3C88B47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6B5CA4-1B9D-4689-97FF-0118DA6C2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14F48E-1540-4917-BA3D-805EBEFCEC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4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3E710646-DEB1-4D23-8657-3909D8687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8" y="1938625"/>
            <a:ext cx="1744047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10CAE51-521B-4847-8E92-AAF4455AB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C1BE382-1B1A-44EA-9155-278C2F049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1" y="1938625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araignée – La campagne – Un beignet – Un champignon – Un oignon – Un peigne.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79F1ADB-7B21-44A0-8008-5699CA503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CBD94B-C6B0-491D-85BF-25304B17D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EAD426-03A7-4476-8261-BF0BCE5B4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F4BCECE5-B264-4ED6-8592-192D8533C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araignée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FFB488BF-C4DF-4C78-A010-D58065C720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campagne </a:t>
            </a:r>
          </a:p>
        </p:txBody>
      </p:sp>
      <p:sp>
        <p:nvSpPr>
          <p:cNvPr id="32" name="Espace réservé du texte 8">
            <a:extLst>
              <a:ext uri="{FF2B5EF4-FFF2-40B4-BE49-F238E27FC236}">
                <a16:creationId xmlns:a16="http://schemas.microsoft.com/office/drawing/2014/main" id="{9E85C42E-106B-4FA9-8FF9-FA10DC5126B3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beignet</a:t>
            </a: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3D8D8BB3-6615-4A16-9969-EA0E330F19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peigne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4" name="Espace réservé du texte 6">
            <a:extLst>
              <a:ext uri="{FF2B5EF4-FFF2-40B4-BE49-F238E27FC236}">
                <a16:creationId xmlns:a16="http://schemas.microsoft.com/office/drawing/2014/main" id="{4E4C7A53-9200-4D58-9094-A47328A7EE5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champignon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5" name="Espace réservé du texte 14">
            <a:extLst>
              <a:ext uri="{FF2B5EF4-FFF2-40B4-BE49-F238E27FC236}">
                <a16:creationId xmlns:a16="http://schemas.microsoft.com/office/drawing/2014/main" id="{862358F2-9E8B-4CB9-855F-C01D2ED61BB0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727586-8F8A-4032-B470-DC0B803E5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8" y="1938625"/>
            <a:ext cx="1744047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8184EB-2EA8-400A-8BC7-3AC076782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B8E5DB-27A7-4874-974B-A6D46EEFD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1" y="1938625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F8A6FF-54DA-4CAB-8B39-AAD4B692FE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77E31D-89E3-471A-8A62-6E0551525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AEE552-6BCD-4655-916F-A98F5B097A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E90C46-3D7A-4D53-942C-03C092B04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1938625"/>
            <a:ext cx="1744047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8181A0-AA65-4A97-86A4-0ACCB8D85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1938625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3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C9212F-E70F-4590-981D-2B3C4E8D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67C538-9C4E-432A-B970-C7FA24B72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506AB1D-279D-441C-89BE-6880624D60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44668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0E3B70-3795-428B-A1A8-EF0CE66038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1CD4A8-0CC0-4850-9AF5-CBBE917BFE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69515D-C168-426B-80A9-17DF43E203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4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871B7E-F0C6-46B3-B627-A152488B6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F8B1AE-541D-40EF-8F01-13D23B3F8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6AF57B-7425-4102-815C-9015DFE08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44668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E0846D-E2AA-4774-819B-031CC98BE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E128E-7CC8-43A7-A52D-18EEBF612F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E081B4-D9F0-4DC2-A622-FF821B5BD5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A8C1D80-2C9E-47E8-A4CA-B7F9C30FF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BA3EDD-B889-40E8-82BC-7A4C414C7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92254F-3795-43A0-9016-54AAF807E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546C8D-B2C1-4FE1-BA5E-6F0B9A5AB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1234603" y="4141097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6604006" y="1845163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Se brosser les cheveux et s’habiller.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D9E6F4D0-C946-43C6-B4F5-74EAC5E7E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D5D34A-711E-4302-9BBE-BCB5CE6C8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42B782-5387-400E-B80F-C3CFC78FB1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53633"/>
            <a:ext cx="1744047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9BD330-4A6B-4329-A229-7570F7D6F2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3ECDD4-D4B4-4E51-8C12-F10A01922E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1352DD-3B99-49B9-8E8B-FE1DD738F8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CF5F7D-2A9A-4F9A-879F-596DA8085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DDD55E-1588-459A-A0C8-F770FFC20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9D2ECD-FAAF-485F-8CC3-A1A2E8B89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704E52-83FF-41BD-A081-DFDBEB7B7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D9E1F5-640C-4055-AE6A-C2E12DBE60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1938625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42129E-8938-4F60-8A9E-7C94FB96ED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1938625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A3E0C5-C4BC-4119-BF63-47DFB389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4B15E3-13E0-4C01-B675-7AC99A871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C5AFA9-CF6A-4C34-9838-F2CA05433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CC9E77-5D17-4820-9DA6-B6F4B3006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45F57D-210D-48BA-BC35-7CC31E7181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1938625"/>
            <a:ext cx="1744047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549184-EA23-460A-B381-81F77B9E59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1938625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6F7CD3-59EA-4659-961F-E01853FD5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099130-B85B-4ACE-ACFC-2F5AB09D2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7" y="4290969"/>
            <a:ext cx="1744047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3D2BFC-635D-4A9A-B7FE-CDD97052D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6E302E-4340-4E3A-9449-D2D9601B56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1" y="1938625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8AA722-7871-4569-9146-5A1A3E6AFC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0" y="4290969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71BD1D-27E2-4BEF-AFE7-1B9E4C1087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7" y="1938625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Une araignée et un champignon.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6D8749B-5DAE-4F61-9A92-76052D8CE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D040B7-8467-490E-9A08-DFEDDBDE4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7" y="4290969"/>
            <a:ext cx="1744047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91FF1A-51E7-4E6E-AD99-E1D3C861F8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8ADF74-FC6D-46DF-9C73-ED75184366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1" y="1938625"/>
            <a:ext cx="1744047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4557CF-F5CB-4B4C-B839-66E75334E6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00" y="4290969"/>
            <a:ext cx="1744047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5436A1-5B51-4B25-940B-8A612465AD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77" y="1938625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259266" y="29491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peigne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2953611" y="29826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cygne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746859" y="29826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compagne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34635" y="4521548"/>
            <a:ext cx="278891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champignon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128753" y="452154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rossignol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769345" y="4503107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36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agneau </a:t>
            </a:r>
            <a:endParaRPr lang="fr-MA" sz="36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7149" y="4550283"/>
            <a:ext cx="397844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beignet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84909" y="3062528"/>
            <a:ext cx="385840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araignée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362721" y="3062528"/>
            <a:ext cx="385840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soigner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2785587" y="4555856"/>
            <a:ext cx="397844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baignoire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391789" y="4550283"/>
            <a:ext cx="399734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enseignant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2745705" y="3062528"/>
            <a:ext cx="397844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magnifique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 L’agneau est très mignon.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Le cygne se lave le visage dans la rivière.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40D108-2AB5-4DD5-B182-1B67EC4ED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392" y="1737000"/>
            <a:ext cx="3093215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188504-7479-4475-A80A-D60D09E46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392" y="1737000"/>
            <a:ext cx="3093215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 </a:t>
              </a:r>
              <a:r>
                <a:rPr lang="fr-FR" sz="4800" dirty="0">
                  <a:solidFill>
                    <a:srgbClr val="C00000"/>
                  </a:solidFill>
                  <a:latin typeface="Berlin Sans FB" panose="020E0602020502020306" pitchFamily="34" charset="0"/>
                  <a:cs typeface="Aharoni" panose="02010803020104030203" pitchFamily="2" charset="-79"/>
                </a:rPr>
                <a:t>a</a:t>
              </a:r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gne</a:t>
              </a:r>
              <a:r>
                <a:rPr lang="fr-FR" sz="4800" dirty="0">
                  <a:solidFill>
                    <a:srgbClr val="C00000"/>
                  </a:solidFill>
                  <a:latin typeface="Berlin Sans FB" panose="020E0602020502020306" pitchFamily="34" charset="0"/>
                  <a:cs typeface="Aharoni" panose="02010803020104030203" pitchFamily="2" charset="-79"/>
                </a:rPr>
                <a:t>a</a:t>
              </a:r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6A984F-E6D7-49F2-B064-922014E1B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392" y="1974484"/>
            <a:ext cx="3093215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100D54-2D5C-4550-B8A3-42C256AA4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392" y="1974484"/>
            <a:ext cx="3093215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74259"/>
            <a:ext cx="5839600" cy="2648822"/>
            <a:chOff x="1692000" y="2474259"/>
            <a:chExt cx="5839600" cy="2648822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74259"/>
              <a:ext cx="5839600" cy="264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820258" y="3029241"/>
              <a:ext cx="419197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400" dirty="0">
                  <a:solidFill>
                    <a:srgbClr val="C00000"/>
                  </a:solidFill>
                  <a:latin typeface="Dosis SemiBold" panose="020B0604020202020204" charset="0"/>
                </a:rPr>
                <a:t>L</a:t>
              </a:r>
              <a:r>
                <a:rPr lang="fr-FR" sz="4800" dirty="0">
                  <a:solidFill>
                    <a:srgbClr val="C00000"/>
                  </a:solidFill>
                  <a:latin typeface="Berlin Sans FB" panose="020E0602020502020306" pitchFamily="34" charset="0"/>
                  <a:cs typeface="Aharoni" panose="02010803020104030203" pitchFamily="2" charset="-79"/>
                </a:rPr>
                <a:t>a</a:t>
              </a:r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 c</a:t>
              </a:r>
              <a:r>
                <a:rPr lang="fr-FR" sz="4800" dirty="0">
                  <a:solidFill>
                    <a:srgbClr val="C00000"/>
                  </a:solidFill>
                  <a:latin typeface="Berlin Sans FB" panose="020E0602020502020306" pitchFamily="34" charset="0"/>
                  <a:cs typeface="Aharoni" panose="02010803020104030203" pitchFamily="2" charset="-79"/>
                </a:rPr>
                <a:t>a</a:t>
              </a:r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mp</a:t>
              </a:r>
              <a:r>
                <a:rPr lang="fr-FR" sz="4800" dirty="0">
                  <a:solidFill>
                    <a:srgbClr val="C00000"/>
                  </a:solidFill>
                  <a:latin typeface="Berlin Sans FB" panose="020E0602020502020306" pitchFamily="34" charset="0"/>
                  <a:cs typeface="Aharoni" panose="02010803020104030203" pitchFamily="2" charset="-79"/>
                </a:rPr>
                <a:t>a</a:t>
              </a:r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gne </a:t>
              </a:r>
              <a:endParaRPr lang="fr-FR" sz="24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AF4812-EE0A-4FD2-957C-FF7553362E71}"/>
              </a:ext>
            </a:extLst>
          </p:cNvPr>
          <p:cNvGrpSpPr/>
          <p:nvPr/>
        </p:nvGrpSpPr>
        <p:grpSpPr>
          <a:xfrm>
            <a:off x="834901" y="3122823"/>
            <a:ext cx="7254022" cy="612000"/>
            <a:chOff x="471623" y="3122647"/>
            <a:chExt cx="5783289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471623" y="3122647"/>
              <a:ext cx="138681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me lave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69A69C0-043D-C68D-AC73-773DB2A699DB}"/>
                </a:ext>
              </a:extLst>
            </p:cNvPr>
            <p:cNvSpPr/>
            <p:nvPr/>
          </p:nvSpPr>
          <p:spPr>
            <a:xfrm>
              <a:off x="1965923" y="3122647"/>
              <a:ext cx="1284010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le matin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3357416" y="3122647"/>
              <a:ext cx="1296125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Je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4761024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le visage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565934" y="3905245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L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e   matin,   je   me   lave   le   visage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ce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ce soir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soir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9550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Gn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Le ballon du quartier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: « Le ballon du quartier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B36B9D7-18F2-4ABD-A290-5BC6C8921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816" y="1755647"/>
            <a:ext cx="3748367" cy="421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46F4715-36F9-4124-9282-BEE7D039E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129" y="2157983"/>
            <a:ext cx="6665741" cy="351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2">
            <a:hlinkClick r:id="" action="ppaction://media"/>
            <a:extLst>
              <a:ext uri="{FF2B5EF4-FFF2-40B4-BE49-F238E27FC236}">
                <a16:creationId xmlns:a16="http://schemas.microsoft.com/office/drawing/2014/main" id="{B0E335C0-BB9B-40F2-B606-E5255A981B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2000" y="1962000"/>
            <a:ext cx="7360000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0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2">
            <a:hlinkClick r:id="" action="ppaction://media"/>
            <a:extLst>
              <a:ext uri="{FF2B5EF4-FFF2-40B4-BE49-F238E27FC236}">
                <a16:creationId xmlns:a16="http://schemas.microsoft.com/office/drawing/2014/main" id="{B0E335C0-BB9B-40F2-B606-E5255A981B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2000" y="1962000"/>
            <a:ext cx="7360000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5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0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Lina un matin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Lina un matin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E21D9B-94E4-4DC0-AC38-903B703D3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913" y="2561730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53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matin, Lina sort de chez elle pour aller à l’école du quartier.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Un matin, Lina sort de chez elle pour aller à l’école du quartier.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19886A0-435D-4ED5-8756-560254B52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913" y="2561730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01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attend Lina dans la rue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attend Lina dans la rue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C93B1C-8E5C-41B0-87B0-CD96C3512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744" y="251959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la rue, Amine l’attend avec son ballon rouge.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Dans la rue, Amine l’attend avec son ballon rouge.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3706E24-A0E2-4E01-8961-4B12BE418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744" y="251959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75129" y="1613185"/>
            <a:ext cx="816684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E7E546-EF4A-4D32-AD4E-F9BA33FE0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196" y="2742307"/>
            <a:ext cx="342760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73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lance le ballon.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816650" y="1699278"/>
            <a:ext cx="751069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lance le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09E7B03-FA88-4404-A856-E10E08976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196" y="2742307"/>
            <a:ext cx="342760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ballon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ballon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7788DB-0F3B-4653-9C63-D7EB3E6C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229" y="2600761"/>
            <a:ext cx="337536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part tout seul dans la rue.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ballon part tout seul dans la rue.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B318932-B70A-4660-BC9D-AC8DB10E4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229" y="2600761"/>
            <a:ext cx="337536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deux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deux enfants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65A861-90F5-4CDC-A75B-F2B5CDFBA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892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enfants courent après le ballon.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deux enfants courent après le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275F168F-D655-47FA-9DC5-3DC899851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892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 cet homme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est cet homme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5F85E0-0CF1-4966-BC0D-A51FEA2F4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338" y="2663319"/>
            <a:ext cx="337532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le voisin Karim.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35552" y="1624017"/>
            <a:ext cx="62728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le voisin Karim.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05181B5C-1D26-4D54-A3C9-F283BDC1D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338" y="2663319"/>
            <a:ext cx="337532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M. Karim à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M. Karim à Amine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386D19-592F-4145-B255-B840E4069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982" y="2742307"/>
            <a:ext cx="33580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M. Karim dit : « Amine, qu’est-ce que tu fais ce matin ? Tu joues ou tu vas à l’école ?»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15942" y="1624017"/>
            <a:ext cx="711211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M. Karim dit : « Amine, qu’est-ce que tu fais ce matin ? Tu joues ou tu vas à l’école ? »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4A1F811-02DA-4B50-825F-E09E0EBFF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982" y="2742307"/>
            <a:ext cx="33580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Amine en courant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Amine en courant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7249D-C78C-4E07-BD0B-58F9FFA83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447" y="2742307"/>
            <a:ext cx="339269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répond : « Le matin, je joue un peu et je vais à l’école.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répond : « Le matin, je joue un peu et je vais à l’école.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A5CAB99-DCC5-4F59-9C44-2EC5F01A8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447" y="2742307"/>
            <a:ext cx="339269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Jusqu’où le ballon roule-t-il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Jusqu’où le ballon roule-t-il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F3688DF-42EF-4AAB-A3CE-E56B030E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255" y="2718000"/>
            <a:ext cx="340148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roule jusqu’à la grille de l’école.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ballon roule jusqu’à la grille de l’école.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C22235F-2161-439B-A70C-60A8DDEAC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255" y="2718000"/>
            <a:ext cx="340148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ballon à la fin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ballon à la fin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7E684E-F31A-452C-B6AB-A56F7831A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676" y="2718000"/>
            <a:ext cx="336664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recommence à bouger.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ballon recommence à bouger.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05ABD07-8811-4F23-9EA7-F1D73F59A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676" y="2718000"/>
            <a:ext cx="336664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Lina, Amine et le ballon rouge,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51A264-A29A-4E68-A2F1-D389CA3F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00" y="2172076"/>
            <a:ext cx="6840000" cy="35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D756D-FE5D-4395-8FCF-F532880ECFDB}">
  <ds:schemaRefs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6798</TotalTime>
  <Words>1349</Words>
  <Application>Microsoft Office PowerPoint</Application>
  <PresentationFormat>Affichage à l'écran (4:3)</PresentationFormat>
  <Paragraphs>218</Paragraphs>
  <Slides>79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79</vt:i4>
      </vt:variant>
    </vt:vector>
  </HeadingPairs>
  <TitlesOfParts>
    <vt:vector size="103" baseType="lpstr">
      <vt:lpstr>Calibri</vt:lpstr>
      <vt:lpstr>Berlin Sans FB</vt:lpstr>
      <vt:lpstr>Arial</vt:lpstr>
      <vt:lpstr>Dosis</vt:lpstr>
      <vt:lpstr>Dosis SemiBold</vt:lpstr>
      <vt:lpstr>Dosis ExtraBold</vt:lpstr>
      <vt:lpstr>Aptos Display</vt:lpstr>
      <vt:lpstr>Dosis Medium</vt:lpstr>
      <vt:lpstr>Aptos</vt:lpstr>
      <vt:lpstr>Mistral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Se laver – S’habiller – Se brosser les cheveux – Préparer le cartable – Un agneau.</vt:lpstr>
      <vt:lpstr>Qui veut passer au tableau pour nommer les images ? </vt:lpstr>
      <vt:lpstr>Répétons ensemble : Une araignée – La campagne – Un beignet – Un champignon – Un oignon – Un peigne.</vt:lpstr>
      <vt:lpstr>Qui veut passer au tableau pour nommer les images ? </vt:lpstr>
      <vt:lpstr>Nous allons jouer au jeu des mots invisibles. </vt:lpstr>
      <vt:lpstr>Qui veut passer au tableau pour nommer les images ? </vt:lpstr>
      <vt:lpstr>Observez bien les images. Je vais masquer deux images. </vt:lpstr>
      <vt:lpstr>Quelles sont les images qui manquent ?</vt:lpstr>
      <vt:lpstr>Les deux images qui manquent sont : Se brosser les cheveux et s’habiller.</vt:lpstr>
      <vt:lpstr>Nous allons jouer au jeu des mots qui bougent. </vt:lpstr>
      <vt:lpstr>Qui veut passer au tableau pour nommer les images ? </vt:lpstr>
      <vt:lpstr>Observez bien les images. Je vais faire bouger deux images. </vt:lpstr>
      <vt:lpstr>Quelles sont les images qui ont bougé ? </vt:lpstr>
      <vt:lpstr>Les deux images qui ont bougé sont : Une araignée et un champignon. </vt:lpstr>
      <vt:lpstr>Maintenant, nous allons faire de la lecture. Qui veut lire ces mots ?</vt:lpstr>
      <vt:lpstr>Qui veut lire ces mots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Qui va venir à la maison ce soir ?</vt:lpstr>
      <vt:lpstr>Nous allons jouer où ?</vt:lpstr>
      <vt:lpstr>Qu’est-ce que tu fais le matin ?</vt:lpstr>
      <vt:lpstr>Qu’est-ce que tu fais le soir ?</vt:lpstr>
      <vt:lpstr>Plan de la séance 6</vt:lpstr>
      <vt:lpstr>Aujourd’hui, nous allons découvrir une nouvelle histoire : « Le ballon du quartier ».  Est-ce que vous êtes prêts ?</vt:lpstr>
      <vt:lpstr>On va  regarder le premier épisode. Soyez attentifs.</vt:lpstr>
      <vt:lpstr>Lecture de la vidéo.</vt:lpstr>
      <vt:lpstr>Nous allons écouter l’histoire une deuxième fois. Soyez attentifs.</vt:lpstr>
      <vt:lpstr>Lecture de la vidéo.</vt:lpstr>
      <vt:lpstr>Que fait Lina un matin ?</vt:lpstr>
      <vt:lpstr>Un matin, Lina sort de chez elle pour aller à l’école du quartier.</vt:lpstr>
      <vt:lpstr>Qui attend Lina dans la rue ?</vt:lpstr>
      <vt:lpstr>Dans la rue, Amine l’attend avec son ballon rouge.</vt:lpstr>
      <vt:lpstr>Que fait Amine ?</vt:lpstr>
      <vt:lpstr>Amine lance le ballon. </vt:lpstr>
      <vt:lpstr>Que fait le ballon ?</vt:lpstr>
      <vt:lpstr>Le ballon part tout seul dans la rue.</vt:lpstr>
      <vt:lpstr>Que font les deux enfants ?</vt:lpstr>
      <vt:lpstr>Les deux enfants courent après le ballon.</vt:lpstr>
      <vt:lpstr>Qui est cet homme ?</vt:lpstr>
      <vt:lpstr>C’est le voisin Karim.</vt:lpstr>
      <vt:lpstr>Que dit M. Karim à Amine ?</vt:lpstr>
      <vt:lpstr>M. Karim dit : « Amine, qu’est-ce que tu fais ce matin ? Tu joues ou tu vas à l’école ?» </vt:lpstr>
      <vt:lpstr>Que répond Amine en courant ?</vt:lpstr>
      <vt:lpstr>Amine répond : « Le matin, je joue un peu et je vais à l’école. »</vt:lpstr>
      <vt:lpstr>Jusqu’où le ballon roule-t-il ?</vt:lpstr>
      <vt:lpstr>Le ballon roule jusqu’à la grille de l’école.</vt:lpstr>
      <vt:lpstr>Que fait le ballon à la fin ?</vt:lpstr>
      <vt:lpstr>Le ballon recommence à bouger. </vt:lpstr>
      <vt:lpstr>On retrouvera nos amis, Lina, Amine et le ballon rouge, la semaine prochaine pour la suite de l’histoire.</vt:lpstr>
      <vt:lpstr>À la maison, faites un dessin sur l’histoire de « Le ballon du quartier  ».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102</cp:revision>
  <cp:lastPrinted>2025-08-13T10:11:39Z</cp:lastPrinted>
  <dcterms:created xsi:type="dcterms:W3CDTF">2025-08-01T12:31:49Z</dcterms:created>
  <dcterms:modified xsi:type="dcterms:W3CDTF">2026-03-20T00:23:25Z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