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8" r:id="rId9"/>
    <p:sldMasterId id="2147483772" r:id="rId10"/>
    <p:sldMasterId id="2147483789" r:id="rId11"/>
  </p:sldMasterIdLst>
  <p:notesMasterIdLst>
    <p:notesMasterId r:id="rId66"/>
  </p:notesMasterIdLst>
  <p:sldIdLst>
    <p:sldId id="256" r:id="rId12"/>
    <p:sldId id="1029" r:id="rId13"/>
    <p:sldId id="705" r:id="rId14"/>
    <p:sldId id="847" r:id="rId15"/>
    <p:sldId id="1053" r:id="rId16"/>
    <p:sldId id="799" r:id="rId17"/>
    <p:sldId id="779" r:id="rId18"/>
    <p:sldId id="1083" r:id="rId19"/>
    <p:sldId id="1055" r:id="rId20"/>
    <p:sldId id="1084" r:id="rId21"/>
    <p:sldId id="1080" r:id="rId22"/>
    <p:sldId id="1038" r:id="rId23"/>
    <p:sldId id="780" r:id="rId24"/>
    <p:sldId id="784" r:id="rId25"/>
    <p:sldId id="1043" r:id="rId26"/>
    <p:sldId id="1085" r:id="rId27"/>
    <p:sldId id="887" r:id="rId28"/>
    <p:sldId id="1058" r:id="rId29"/>
    <p:sldId id="888" r:id="rId30"/>
    <p:sldId id="800" r:id="rId31"/>
    <p:sldId id="814" r:id="rId32"/>
    <p:sldId id="819" r:id="rId33"/>
    <p:sldId id="820" r:id="rId34"/>
    <p:sldId id="821" r:id="rId35"/>
    <p:sldId id="803" r:id="rId36"/>
    <p:sldId id="815" r:id="rId37"/>
    <p:sldId id="1064" r:id="rId38"/>
    <p:sldId id="1065" r:id="rId39"/>
    <p:sldId id="1066" r:id="rId40"/>
    <p:sldId id="816" r:id="rId41"/>
    <p:sldId id="851" r:id="rId42"/>
    <p:sldId id="1067" r:id="rId43"/>
    <p:sldId id="1068" r:id="rId44"/>
    <p:sldId id="1069" r:id="rId45"/>
    <p:sldId id="1070" r:id="rId46"/>
    <p:sldId id="1072" r:id="rId47"/>
    <p:sldId id="1073" r:id="rId48"/>
    <p:sldId id="1071" r:id="rId49"/>
    <p:sldId id="1074" r:id="rId50"/>
    <p:sldId id="645" r:id="rId51"/>
    <p:sldId id="1077" r:id="rId52"/>
    <p:sldId id="1036" r:id="rId53"/>
    <p:sldId id="805" r:id="rId54"/>
    <p:sldId id="653" r:id="rId55"/>
    <p:sldId id="854" r:id="rId56"/>
    <p:sldId id="842" r:id="rId57"/>
    <p:sldId id="828" r:id="rId58"/>
    <p:sldId id="1044" r:id="rId59"/>
    <p:sldId id="1045" r:id="rId60"/>
    <p:sldId id="1059" r:id="rId61"/>
    <p:sldId id="837" r:id="rId62"/>
    <p:sldId id="818" r:id="rId63"/>
    <p:sldId id="840" r:id="rId64"/>
    <p:sldId id="679" r:id="rId65"/>
  </p:sldIdLst>
  <p:sldSz cx="9144000" cy="6858000" type="screen4x3"/>
  <p:notesSz cx="6735763" cy="9866313"/>
  <p:embeddedFontLst>
    <p:embeddedFont>
      <p:font typeface="Berlin Sans FB" panose="020E0602020502020306" pitchFamily="34" charset="0"/>
      <p:regular r:id="rId67"/>
      <p:bold r:id="rId68"/>
    </p:embeddedFont>
    <p:embeddedFont>
      <p:font typeface="Colonna MT" panose="04020805060202030203" pitchFamily="82" charset="0"/>
      <p:regular r:id="rId69"/>
    </p:embeddedFont>
    <p:embeddedFont>
      <p:font typeface="Consolas" panose="020B0609020204030204" pitchFamily="49" charset="0"/>
      <p:regular r:id="rId70"/>
      <p:bold r:id="rId71"/>
      <p:italic r:id="rId72"/>
      <p:boldItalic r:id="rId73"/>
    </p:embeddedFont>
    <p:embeddedFont>
      <p:font typeface="Dosis" pitchFamily="2" charset="0"/>
      <p:regular r:id="rId74"/>
      <p:bold r:id="rId75"/>
    </p:embeddedFont>
    <p:embeddedFont>
      <p:font typeface="Dosis ExtraBold" pitchFamily="2" charset="0"/>
      <p:bold r:id="rId76"/>
    </p:embeddedFont>
    <p:embeddedFont>
      <p:font typeface="Dosis Medium" pitchFamily="2" charset="0"/>
      <p:regular r:id="rId77"/>
      <p:bold r:id="rId78"/>
    </p:embeddedFont>
    <p:embeddedFont>
      <p:font typeface="Dosis SemiBold" pitchFamily="2" charset="0"/>
      <p:regular r:id="rId79"/>
      <p:bold r:id="rId80"/>
    </p:embeddedFont>
    <p:embeddedFont>
      <p:font typeface="Mistral" panose="03090702030407020403" pitchFamily="66" charset="0"/>
      <p:regular r:id="rId8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AF8FE"/>
    <a:srgbClr val="565F88"/>
    <a:srgbClr val="424D7B"/>
    <a:srgbClr val="E02467"/>
    <a:srgbClr val="00ACA4"/>
    <a:srgbClr val="9EE0F4"/>
    <a:srgbClr val="F26553"/>
    <a:srgbClr val="E84234"/>
    <a:srgbClr val="2AB6D7"/>
    <a:srgbClr val="55B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99" autoAdjust="0"/>
    <p:restoredTop sz="94404" autoAdjust="0"/>
  </p:normalViewPr>
  <p:slideViewPr>
    <p:cSldViewPr snapToGrid="0">
      <p:cViewPr varScale="1">
        <p:scale>
          <a:sx n="77" d="100"/>
          <a:sy n="77" d="100"/>
        </p:scale>
        <p:origin x="267"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font" Target="fonts/font2.fntdata"/><Relationship Id="rId76" Type="http://schemas.openxmlformats.org/officeDocument/2006/relationships/font" Target="fonts/font10.fntdata"/><Relationship Id="rId84"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notesMaster" Target="notesMasters/notesMaster1.xml"/><Relationship Id="rId74" Type="http://schemas.openxmlformats.org/officeDocument/2006/relationships/font" Target="fonts/font8.fntdata"/><Relationship Id="rId79" Type="http://schemas.openxmlformats.org/officeDocument/2006/relationships/font" Target="fonts/font13.fntdata"/><Relationship Id="rId87"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slide" Target="slides/slide50.xml"/><Relationship Id="rId82" Type="http://schemas.openxmlformats.org/officeDocument/2006/relationships/presProps" Target="presProps.xml"/><Relationship Id="rId19" Type="http://schemas.openxmlformats.org/officeDocument/2006/relationships/slide" Target="slides/slide8.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font" Target="fonts/font3.fntdata"/><Relationship Id="rId77" Type="http://schemas.openxmlformats.org/officeDocument/2006/relationships/font" Target="fonts/font11.fntdata"/><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font" Target="fonts/font6.fntdata"/><Relationship Id="rId80" Type="http://schemas.openxmlformats.org/officeDocument/2006/relationships/font" Target="fonts/font14.fntdata"/><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font" Target="fonts/font1.fntdata"/><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font" Target="fonts/font4.fntdata"/><Relationship Id="rId75" Type="http://schemas.openxmlformats.org/officeDocument/2006/relationships/font" Target="fonts/font9.fntdata"/><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font" Target="fonts/font7.fntdata"/><Relationship Id="rId78" Type="http://schemas.openxmlformats.org/officeDocument/2006/relationships/font" Target="fonts/font12.fntdata"/><Relationship Id="rId81" Type="http://schemas.openxmlformats.org/officeDocument/2006/relationships/font" Target="fonts/font15.fntdata"/><Relationship Id="rId86"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27B3AB8C-EE41-4D81-90EE-6024DD1A12B9}"/>
    <pc:docChg chg="modSld">
      <pc:chgData name="LAMIAE BEZZAZ" userId="f9bc3cc0-8e1c-4944-afa8-b4b36bbf20e1" providerId="ADAL" clId="{27B3AB8C-EE41-4D81-90EE-6024DD1A12B9}" dt="2026-03-24T14:59:18.469" v="8" actId="20577"/>
      <pc:docMkLst>
        <pc:docMk/>
      </pc:docMkLst>
      <pc:sldChg chg="addSp modSp modAnim">
        <pc:chgData name="LAMIAE BEZZAZ" userId="f9bc3cc0-8e1c-4944-afa8-b4b36bbf20e1" providerId="ADAL" clId="{27B3AB8C-EE41-4D81-90EE-6024DD1A12B9}" dt="2026-03-24T14:57:51.003" v="6"/>
        <pc:sldMkLst>
          <pc:docMk/>
          <pc:sldMk cId="927543826" sldId="784"/>
        </pc:sldMkLst>
        <pc:picChg chg="add mod">
          <ac:chgData name="LAMIAE BEZZAZ" userId="f9bc3cc0-8e1c-4944-afa8-b4b36bbf20e1" providerId="ADAL" clId="{27B3AB8C-EE41-4D81-90EE-6024DD1A12B9}" dt="2026-03-24T14:57:42.047" v="4" actId="1076"/>
          <ac:picMkLst>
            <pc:docMk/>
            <pc:sldMk cId="927543826" sldId="784"/>
            <ac:picMk id="2" creationId="{71C7DAEB-6A3A-42EC-BD4A-F7E521A5EB4A}"/>
          </ac:picMkLst>
        </pc:picChg>
      </pc:sldChg>
      <pc:sldChg chg="modSp">
        <pc:chgData name="LAMIAE BEZZAZ" userId="f9bc3cc0-8e1c-4944-afa8-b4b36bbf20e1" providerId="ADAL" clId="{27B3AB8C-EE41-4D81-90EE-6024DD1A12B9}" dt="2026-03-24T14:59:18.469" v="8" actId="20577"/>
        <pc:sldMkLst>
          <pc:docMk/>
          <pc:sldMk cId="2013713831" sldId="1074"/>
        </pc:sldMkLst>
        <pc:spChg chg="mod">
          <ac:chgData name="LAMIAE BEZZAZ" userId="f9bc3cc0-8e1c-4944-afa8-b4b36bbf20e1" providerId="ADAL" clId="{27B3AB8C-EE41-4D81-90EE-6024DD1A12B9}" dt="2026-03-24T14:59:18.469" v="8" actId="20577"/>
          <ac:spMkLst>
            <pc:docMk/>
            <pc:sldMk cId="2013713831" sldId="1074"/>
            <ac:spMk id="2" creationId="{F6F267A0-1B46-E967-5577-577B768F0A2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26/03/2026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fld id="{7136E571-1CA0-4C8D-985D-594239BEC5F6}" type="slidenum">
              <a:rPr lang="fr-MA" smtClean="0"/>
              <a:t>4</a:t>
            </a:fld>
            <a:endParaRPr lang="fr-MA" dirty="0"/>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1628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30760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1485045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3663321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7275960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5652032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8069832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7173859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966806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41962146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6784335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2355364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252184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3484500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8931649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70996430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4480679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180196833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408787195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8626185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8058968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553950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00250734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6354714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7673767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093699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109079319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02399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1784013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800089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6205050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173972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197892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7823161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311153471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96466253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884031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0671891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4313033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258900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4237192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77828630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8.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7.jpg"/><Relationship Id="rId2" Type="http://schemas.openxmlformats.org/officeDocument/2006/relationships/slideLayout" Target="../slideLayouts/slideLayout11.xml"/><Relationship Id="rId16" Type="http://schemas.openxmlformats.org/officeDocument/2006/relationships/theme" Target="../theme/theme3.xml"/><Relationship Id="rId20" Type="http://schemas.openxmlformats.org/officeDocument/2006/relationships/image" Target="../media/image10.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9.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8.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image" Target="../media/image7.jp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theme" Target="../theme/theme4.xml"/><Relationship Id="rId5" Type="http://schemas.openxmlformats.org/officeDocument/2006/relationships/slideLayout" Target="../slideLayouts/slideLayout29.xml"/><Relationship Id="rId15" Type="http://schemas.openxmlformats.org/officeDocument/2006/relationships/image" Target="../media/image10.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8.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image" Target="../media/image11.jp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theme" Target="../theme/theme5.xml"/><Relationship Id="rId5" Type="http://schemas.openxmlformats.org/officeDocument/2006/relationships/slideLayout" Target="../slideLayouts/slideLayout39.xml"/><Relationship Id="rId15" Type="http://schemas.openxmlformats.org/officeDocument/2006/relationships/image" Target="../media/image10.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7.jpg"/><Relationship Id="rId3" Type="http://schemas.openxmlformats.org/officeDocument/2006/relationships/slideLayout" Target="../slideLayouts/slideLayout58.xml"/><Relationship Id="rId21" Type="http://schemas.openxmlformats.org/officeDocument/2006/relationships/image" Target="../media/image10.png"/><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image" Target="../media/image9.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19" Type="http://schemas.openxmlformats.org/officeDocument/2006/relationships/image" Target="../media/image8.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8.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image" Target="../media/image10.png"/><Relationship Id="rId2" Type="http://schemas.openxmlformats.org/officeDocument/2006/relationships/slideLayout" Target="../slideLayouts/slideLayout73.xml"/><Relationship Id="rId16" Type="http://schemas.openxmlformats.org/officeDocument/2006/relationships/image" Target="../media/image9.png"/><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image" Target="../media/image8.png"/><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7.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8">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 id="2147483756" r:id="rId1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7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70"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26/03/2026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dirty="0"/>
          </a:p>
        </p:txBody>
      </p:sp>
    </p:spTree>
    <p:extLst>
      <p:ext uri="{BB962C8B-B14F-4D97-AF65-F5344CB8AC3E}">
        <p14:creationId xmlns:p14="http://schemas.microsoft.com/office/powerpoint/2010/main" val="2909685912"/>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1">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8" y="209734"/>
            <a:ext cx="141848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Point de langue</a:t>
            </a:r>
          </a:p>
        </p:txBody>
      </p:sp>
    </p:spTree>
    <p:extLst>
      <p:ext uri="{BB962C8B-B14F-4D97-AF65-F5344CB8AC3E}">
        <p14:creationId xmlns:p14="http://schemas.microsoft.com/office/powerpoint/2010/main" val="4024739715"/>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629307004"/>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9.xml"/><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image" Target="../media/image28.pn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32.png"/><Relationship Id="rId1" Type="http://schemas.openxmlformats.org/officeDocument/2006/relationships/slideLayout" Target="../slideLayouts/slideLayout24.xml"/><Relationship Id="rId6" Type="http://schemas.openxmlformats.org/officeDocument/2006/relationships/image" Target="../media/image29.jp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80.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2.png"/><Relationship Id="rId5" Type="http://schemas.openxmlformats.org/officeDocument/2006/relationships/image" Target="../media/image41.gif"/><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8.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8.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3.png"/><Relationship Id="rId1" Type="http://schemas.openxmlformats.org/officeDocument/2006/relationships/slideLayout" Target="../slideLayouts/slideLayout13.xml"/><Relationship Id="rId6" Type="http://schemas.microsoft.com/office/2007/relationships/hdphoto" Target="../media/hdphoto5.wdp"/><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3.png"/><Relationship Id="rId1" Type="http://schemas.openxmlformats.org/officeDocument/2006/relationships/slideLayout" Target="../slideLayouts/slideLayout13.xml"/><Relationship Id="rId5" Type="http://schemas.openxmlformats.org/officeDocument/2006/relationships/image" Target="../media/image47.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6" Type="http://schemas.openxmlformats.org/officeDocument/2006/relationships/image" Target="../media/image46.png"/><Relationship Id="rId5" Type="http://schemas.openxmlformats.org/officeDocument/2006/relationships/image" Target="../media/image44.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6.xml"/><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51.png"/><Relationship Id="rId5" Type="http://schemas.openxmlformats.org/officeDocument/2006/relationships/image" Target="../media/image41.gif"/><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2.png"/><Relationship Id="rId1" Type="http://schemas.openxmlformats.org/officeDocument/2006/relationships/slideLayout" Target="../slideLayouts/slideLayout33.xml"/><Relationship Id="rId5" Type="http://schemas.openxmlformats.org/officeDocument/2006/relationships/image" Target="../media/image53.png"/><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2.png"/><Relationship Id="rId1" Type="http://schemas.openxmlformats.org/officeDocument/2006/relationships/slideLayout" Target="../slideLayouts/slideLayout33.xml"/><Relationship Id="rId6" Type="http://schemas.microsoft.com/office/2007/relationships/hdphoto" Target="../media/hdphoto6.wdp"/><Relationship Id="rId5" Type="http://schemas.openxmlformats.org/officeDocument/2006/relationships/image" Target="../media/image54.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2.png"/><Relationship Id="rId1" Type="http://schemas.openxmlformats.org/officeDocument/2006/relationships/slideLayout" Target="../slideLayouts/slideLayout33.xml"/><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34.xml"/><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4.xml"/><Relationship Id="rId5" Type="http://schemas.openxmlformats.org/officeDocument/2006/relationships/image" Target="../media/image15.png"/><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34.xml"/><Relationship Id="rId5" Type="http://schemas.openxmlformats.org/officeDocument/2006/relationships/image" Target="../media/image25.png"/><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9.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3.xml"/><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1.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64.png"/><Relationship Id="rId5" Type="http://schemas.openxmlformats.org/officeDocument/2006/relationships/image" Target="../media/image41.gif"/><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5.png"/><Relationship Id="rId1" Type="http://schemas.openxmlformats.org/officeDocument/2006/relationships/slideLayout" Target="../slideLayouts/slideLayout40.xml"/><Relationship Id="rId5" Type="http://schemas.openxmlformats.org/officeDocument/2006/relationships/image" Target="../media/image66.png"/><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1.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67.png"/><Relationship Id="rId5" Type="http://schemas.openxmlformats.org/officeDocument/2006/relationships/image" Target="../media/image41.gif"/><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5.png"/><Relationship Id="rId1" Type="http://schemas.openxmlformats.org/officeDocument/2006/relationships/slideLayout" Target="../slideLayouts/slideLayout40.xml"/><Relationship Id="rId5" Type="http://schemas.openxmlformats.org/officeDocument/2006/relationships/image" Target="../media/image68.png"/><Relationship Id="rId4" Type="http://schemas.openxmlformats.org/officeDocument/2006/relationships/image" Target="../media/image25.png"/></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44.xml"/><Relationship Id="rId4" Type="http://schemas.openxmlformats.org/officeDocument/2006/relationships/image" Target="../media/image25.png"/></Relationships>
</file>

<file path=ppt/slides/_rels/slide5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69.png"/><Relationship Id="rId1" Type="http://schemas.openxmlformats.org/officeDocument/2006/relationships/slideLayout" Target="../slideLayouts/slideLayout4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60.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44.xml"/><Relationship Id="rId7" Type="http://schemas.openxmlformats.org/officeDocument/2006/relationships/image" Target="../media/image25.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6.png"/></Relationships>
</file>

<file path=ppt/slides/_rels/slide54.xml.rels><?xml version="1.0" encoding="UTF-8" standalone="yes"?>
<Relationships xmlns="http://schemas.openxmlformats.org/package/2006/relationships"><Relationship Id="rId8" Type="http://schemas.openxmlformats.org/officeDocument/2006/relationships/image" Target="../media/image70.png"/><Relationship Id="rId3" Type="http://schemas.microsoft.com/office/2007/relationships/media" Target="../media/media9.mp4"/><Relationship Id="rId7" Type="http://schemas.openxmlformats.org/officeDocument/2006/relationships/image" Target="../media/image23.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22.png"/><Relationship Id="rId5" Type="http://schemas.openxmlformats.org/officeDocument/2006/relationships/slideLayout" Target="../slideLayouts/slideLayout35.xml"/><Relationship Id="rId4" Type="http://schemas.openxmlformats.org/officeDocument/2006/relationships/video" Target="../media/media9.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3" name="Image 2">
            <a:extLst>
              <a:ext uri="{FF2B5EF4-FFF2-40B4-BE49-F238E27FC236}">
                <a16:creationId xmlns:a16="http://schemas.microsoft.com/office/drawing/2014/main" id="{C98B8617-5EA3-4A73-AFDC-3C8BB3C621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714"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76775" y="132603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grpSp>
        <p:nvGrpSpPr>
          <p:cNvPr id="20" name="Groupe 19">
            <a:extLst>
              <a:ext uri="{FF2B5EF4-FFF2-40B4-BE49-F238E27FC236}">
                <a16:creationId xmlns:a16="http://schemas.microsoft.com/office/drawing/2014/main" id="{EE9A7DA2-947D-4935-AE17-CBEBEC5B2225}"/>
              </a:ext>
            </a:extLst>
          </p:cNvPr>
          <p:cNvGrpSpPr/>
          <p:nvPr/>
        </p:nvGrpSpPr>
        <p:grpSpPr>
          <a:xfrm>
            <a:off x="4620125" y="2287642"/>
            <a:ext cx="4111200" cy="3564000"/>
            <a:chOff x="1112546" y="255456"/>
            <a:chExt cx="8942136" cy="6858000"/>
          </a:xfrm>
        </p:grpSpPr>
        <p:pic>
          <p:nvPicPr>
            <p:cNvPr id="21" name="Image 20">
              <a:extLst>
                <a:ext uri="{FF2B5EF4-FFF2-40B4-BE49-F238E27FC236}">
                  <a16:creationId xmlns:a16="http://schemas.microsoft.com/office/drawing/2014/main" id="{A3FB5BB3-14C2-4AE2-821A-507E744FAA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546" y="255456"/>
              <a:ext cx="4471068" cy="6858000"/>
            </a:xfrm>
            <a:prstGeom prst="rect">
              <a:avLst/>
            </a:prstGeom>
          </p:spPr>
        </p:pic>
        <p:pic>
          <p:nvPicPr>
            <p:cNvPr id="22" name="Image 21">
              <a:extLst>
                <a:ext uri="{FF2B5EF4-FFF2-40B4-BE49-F238E27FC236}">
                  <a16:creationId xmlns:a16="http://schemas.microsoft.com/office/drawing/2014/main" id="{2855427D-3091-4BD1-8AB3-EE76EFF06D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3614" y="255456"/>
              <a:ext cx="4471068" cy="6858000"/>
            </a:xfrm>
            <a:prstGeom prst="rect">
              <a:avLst/>
            </a:prstGeom>
          </p:spPr>
        </p:pic>
      </p:grpSp>
      <p:grpSp>
        <p:nvGrpSpPr>
          <p:cNvPr id="23" name="Groupe 22">
            <a:extLst>
              <a:ext uri="{FF2B5EF4-FFF2-40B4-BE49-F238E27FC236}">
                <a16:creationId xmlns:a16="http://schemas.microsoft.com/office/drawing/2014/main" id="{2ED9507A-3A0F-4666-8B21-E96999FB02CF}"/>
              </a:ext>
            </a:extLst>
          </p:cNvPr>
          <p:cNvGrpSpPr/>
          <p:nvPr/>
        </p:nvGrpSpPr>
        <p:grpSpPr>
          <a:xfrm>
            <a:off x="412676" y="2287642"/>
            <a:ext cx="4111200" cy="3564000"/>
            <a:chOff x="-1558759" y="-90311"/>
            <a:chExt cx="8942136" cy="6858000"/>
          </a:xfrm>
        </p:grpSpPr>
        <p:pic>
          <p:nvPicPr>
            <p:cNvPr id="24" name="Image 23">
              <a:extLst>
                <a:ext uri="{FF2B5EF4-FFF2-40B4-BE49-F238E27FC236}">
                  <a16:creationId xmlns:a16="http://schemas.microsoft.com/office/drawing/2014/main" id="{B6A38004-D767-443B-A5CE-BF4A2EF006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12309" y="-90311"/>
              <a:ext cx="4471068" cy="6858000"/>
            </a:xfrm>
            <a:prstGeom prst="rect">
              <a:avLst/>
            </a:prstGeom>
          </p:spPr>
        </p:pic>
        <p:pic>
          <p:nvPicPr>
            <p:cNvPr id="25" name="Image 24">
              <a:extLst>
                <a:ext uri="{FF2B5EF4-FFF2-40B4-BE49-F238E27FC236}">
                  <a16:creationId xmlns:a16="http://schemas.microsoft.com/office/drawing/2014/main" id="{99DBAFE1-88C9-4854-A637-344944FA50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8759" y="-90311"/>
              <a:ext cx="4471068" cy="6858000"/>
            </a:xfrm>
            <a:prstGeom prst="rect">
              <a:avLst/>
            </a:prstGeom>
          </p:spPr>
        </p:pic>
      </p:grpSp>
    </p:spTree>
    <p:extLst>
      <p:ext uri="{BB962C8B-B14F-4D97-AF65-F5344CB8AC3E}">
        <p14:creationId xmlns:p14="http://schemas.microsoft.com/office/powerpoint/2010/main" val="30056135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2E565E66-5B1F-448F-8D25-7AFEA83D9819}"/>
              </a:ext>
            </a:extLst>
          </p:cNvPr>
          <p:cNvSpPr/>
          <p:nvPr/>
        </p:nvSpPr>
        <p:spPr>
          <a:xfrm>
            <a:off x="620611" y="3733763"/>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 name="Titre 1">
            <a:extLst>
              <a:ext uri="{FF2B5EF4-FFF2-40B4-BE49-F238E27FC236}">
                <a16:creationId xmlns:a16="http://schemas.microsoft.com/office/drawing/2014/main" id="{71E9B49C-543A-2A09-D889-7ABBE2AD2687}"/>
              </a:ext>
            </a:extLst>
          </p:cNvPr>
          <p:cNvSpPr>
            <a:spLocks noGrp="1"/>
          </p:cNvSpPr>
          <p:nvPr>
            <p:ph type="title"/>
          </p:nvPr>
        </p:nvSpPr>
        <p:spPr>
          <a:xfrm>
            <a:off x="555219" y="1067138"/>
            <a:ext cx="7886700" cy="720000"/>
          </a:xfrm>
        </p:spPr>
        <p:txBody>
          <a:bodyPr/>
          <a:lstStyle/>
          <a:p>
            <a:r>
              <a:rPr lang="fr-MA" sz="3200" dirty="0">
                <a:solidFill>
                  <a:srgbClr val="424D7B"/>
                </a:solidFill>
              </a:rPr>
              <a:t>Organisation de la semaine</a:t>
            </a:r>
          </a:p>
        </p:txBody>
      </p:sp>
      <p:sp>
        <p:nvSpPr>
          <p:cNvPr id="56" name="Espace réservé du texte 55">
            <a:extLst>
              <a:ext uri="{FF2B5EF4-FFF2-40B4-BE49-F238E27FC236}">
                <a16:creationId xmlns:a16="http://schemas.microsoft.com/office/drawing/2014/main" id="{FB0F2F3E-CA2F-B476-F947-B346215F4290}"/>
              </a:ext>
            </a:extLst>
          </p:cNvPr>
          <p:cNvSpPr>
            <a:spLocks noGrp="1"/>
          </p:cNvSpPr>
          <p:nvPr>
            <p:ph type="body" sz="quarter" idx="10"/>
          </p:nvPr>
        </p:nvSpPr>
        <p:spPr/>
        <p:txBody>
          <a:bodyPr/>
          <a:lstStyle/>
          <a:p>
            <a:pPr>
              <a:buFont typeface="Wingdings" panose="05000000000000000000" pitchFamily="2" charset="2"/>
              <a:buChar char="m"/>
            </a:pPr>
            <a:r>
              <a:rPr lang="fr-FR" dirty="0"/>
              <a:t>Présentation du vocabulaire </a:t>
            </a:r>
          </a:p>
          <a:p>
            <a:pPr>
              <a:buFont typeface="Wingdings" panose="05000000000000000000" pitchFamily="2" charset="2"/>
              <a:buChar char="m"/>
            </a:pPr>
            <a:r>
              <a:rPr lang="fr-FR" dirty="0"/>
              <a:t>Exploitation du vocabulaire</a:t>
            </a:r>
          </a:p>
          <a:p>
            <a:pPr>
              <a:buFont typeface="Wingdings" panose="05000000000000000000" pitchFamily="2" charset="2"/>
              <a:buChar char="m"/>
            </a:pPr>
            <a:r>
              <a:rPr lang="fr-FR" dirty="0"/>
              <a:t>Activités de vocabulaire sur livret</a:t>
            </a:r>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endParaRPr lang="fr-MA" dirty="0"/>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dirty="0"/>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p:spPr>
        <p:txBody>
          <a:bodyPr/>
          <a:lstStyle/>
          <a:p>
            <a:pPr marL="269875" indent="-269875">
              <a:lnSpc>
                <a:spcPct val="100000"/>
              </a:lnSpc>
              <a:spcBef>
                <a:spcPts val="300"/>
              </a:spcBef>
              <a:buFont typeface="Wingdings" panose="05000000000000000000" pitchFamily="2" charset="2"/>
              <a:buChar char="m"/>
            </a:pPr>
            <a:r>
              <a:rPr lang="fr-FR" dirty="0"/>
              <a:t>Oral  - Acte de parole </a:t>
            </a:r>
          </a:p>
          <a:p>
            <a:pPr marL="269875" indent="-269875">
              <a:lnSpc>
                <a:spcPct val="100000"/>
              </a:lnSpc>
              <a:spcBef>
                <a:spcPts val="300"/>
              </a:spcBef>
              <a:buFont typeface="Wingdings" panose="05000000000000000000" pitchFamily="2" charset="2"/>
              <a:buChar char="m"/>
            </a:pPr>
            <a:r>
              <a:rPr lang="fr-FR" dirty="0"/>
              <a:t>Lecture  -Lettre N - n</a:t>
            </a:r>
          </a:p>
          <a:p>
            <a:pPr marL="269875" indent="-269875">
              <a:lnSpc>
                <a:spcPct val="100000"/>
              </a:lnSpc>
              <a:spcBef>
                <a:spcPts val="300"/>
              </a:spcBef>
              <a:buFont typeface="Wingdings" panose="05000000000000000000" pitchFamily="2" charset="2"/>
              <a:buChar char="m"/>
            </a:pPr>
            <a:r>
              <a:rPr lang="fr-FR" dirty="0"/>
              <a:t>Ecriture - Lettre N - n</a:t>
            </a:r>
          </a:p>
        </p:txBody>
      </p:sp>
      <p:sp>
        <p:nvSpPr>
          <p:cNvPr id="14" name="Espace réservé du texte 5">
            <a:extLst>
              <a:ext uri="{FF2B5EF4-FFF2-40B4-BE49-F238E27FC236}">
                <a16:creationId xmlns:a16="http://schemas.microsoft.com/office/drawing/2014/main" id="{972C28A1-74AE-AA79-017C-AEC6B83D3AF9}"/>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909142" y="236950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N - n</a:t>
            </a:r>
          </a:p>
          <a:p>
            <a:r>
              <a:rPr lang="fr-FR" dirty="0"/>
              <a:t>Ecriture - Lettre N - n</a:t>
            </a:r>
          </a:p>
        </p:txBody>
      </p:sp>
      <p:sp>
        <p:nvSpPr>
          <p:cNvPr id="4" name="Espace réservé du texte 5">
            <a:extLst>
              <a:ext uri="{FF2B5EF4-FFF2-40B4-BE49-F238E27FC236}">
                <a16:creationId xmlns:a16="http://schemas.microsoft.com/office/drawing/2014/main" id="{4156B678-2D97-2B12-8AD7-9C658CD60DD8}"/>
              </a:ext>
            </a:extLst>
          </p:cNvPr>
          <p:cNvSpPr txBox="1">
            <a:spLocks/>
          </p:cNvSpPr>
          <p:nvPr/>
        </p:nvSpPr>
        <p:spPr>
          <a:xfrm>
            <a:off x="808649" y="3936813"/>
            <a:ext cx="3420000" cy="792000"/>
          </a:xfrm>
          <a:prstGeom prst="roundRect">
            <a:avLst/>
          </a:prstGeom>
          <a:solidFill>
            <a:srgbClr val="EAF8FE"/>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Font typeface="Wingdings" panose="05000000000000000000" pitchFamily="2" charset="2"/>
              <a:buChar char=""/>
            </a:pPr>
            <a:r>
              <a:rPr lang="fr-FR" dirty="0">
                <a:solidFill>
                  <a:srgbClr val="474F71"/>
                </a:solidFill>
                <a:sym typeface="Wingdings" panose="05000000000000000000" pitchFamily="2" charset="2"/>
              </a:rPr>
              <a:t>Oral – Acte de parole</a:t>
            </a:r>
          </a:p>
          <a:p>
            <a:pPr>
              <a:buFont typeface="Wingdings" panose="05000000000000000000" pitchFamily="2" charset="2"/>
              <a:buChar char=""/>
            </a:pPr>
            <a:r>
              <a:rPr lang="fr-FR" dirty="0">
                <a:solidFill>
                  <a:srgbClr val="474F71"/>
                </a:solidFill>
                <a:sym typeface="Wingdings" panose="05000000000000000000" pitchFamily="2" charset="2"/>
              </a:rPr>
              <a:t>Lecture - Lettre </a:t>
            </a:r>
            <a:r>
              <a:rPr lang="fr-FR" dirty="0">
                <a:sym typeface="Wingdings" panose="05000000000000000000" pitchFamily="2" charset="2"/>
              </a:rPr>
              <a:t>N - n</a:t>
            </a:r>
            <a:endParaRPr lang="fr-FR" dirty="0">
              <a:solidFill>
                <a:srgbClr val="474F71"/>
              </a:solidFill>
              <a:sym typeface="Wingdings" panose="05000000000000000000" pitchFamily="2" charset="2"/>
            </a:endParaRPr>
          </a:p>
          <a:p>
            <a:pPr>
              <a:buFont typeface="Wingdings" panose="05000000000000000000" pitchFamily="2" charset="2"/>
              <a:buChar char=""/>
            </a:pPr>
            <a:r>
              <a:rPr lang="fr-FR" dirty="0">
                <a:solidFill>
                  <a:srgbClr val="474F71"/>
                </a:solidFill>
                <a:sym typeface="Wingdings" panose="05000000000000000000" pitchFamily="2" charset="2"/>
              </a:rPr>
              <a:t>Ecriture - Lettre N - n</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N - n</a:t>
            </a:r>
          </a:p>
          <a:p>
            <a:r>
              <a:rPr lang="fr-FR" dirty="0"/>
              <a:t>Ecriture - Lettre N - n</a:t>
            </a:r>
          </a:p>
        </p:txBody>
      </p:sp>
      <p:grpSp>
        <p:nvGrpSpPr>
          <p:cNvPr id="11" name="Groupe 10">
            <a:extLst>
              <a:ext uri="{FF2B5EF4-FFF2-40B4-BE49-F238E27FC236}">
                <a16:creationId xmlns:a16="http://schemas.microsoft.com/office/drawing/2014/main" id="{ECBE8055-3621-8E52-FFB2-32EA386CB33F}"/>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FAAC5277-5879-61F4-F272-1A8C05125D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ED6CCFA5-EA11-EB72-828A-D58DD947D0E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A97448F6-EC1E-84D7-2391-D7C3A442515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24" name="Organigramme : Terminateur 23">
            <a:extLst>
              <a:ext uri="{FF2B5EF4-FFF2-40B4-BE49-F238E27FC236}">
                <a16:creationId xmlns:a16="http://schemas.microsoft.com/office/drawing/2014/main" id="{5C4BA392-9B92-43D7-819E-AD101CD784BC}"/>
              </a:ext>
            </a:extLst>
          </p:cNvPr>
          <p:cNvSpPr/>
          <p:nvPr/>
        </p:nvSpPr>
        <p:spPr>
          <a:xfrm>
            <a:off x="844649" y="3472139"/>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24D7B"/>
                </a:solidFill>
                <a:latin typeface="Dosis ExtraBold" pitchFamily="2" charset="0"/>
              </a:rPr>
              <a:t>Séance 2</a:t>
            </a:r>
          </a:p>
        </p:txBody>
      </p:sp>
    </p:spTree>
    <p:extLst>
      <p:ext uri="{BB962C8B-B14F-4D97-AF65-F5344CB8AC3E}">
        <p14:creationId xmlns:p14="http://schemas.microsoft.com/office/powerpoint/2010/main" val="7195739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F3EAB5EC-681A-B7A2-B95A-E274C344C13F}"/>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Lire  la lettre   N - n</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Écriture </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Poser la question : « Qu’est-ce que tu aimes faire à l’école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2</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3" name="Espace réservé pour une image  13" descr="Une image contenant horloge, cercle, symbole, Police&#10;&#10;Le contenu généré par l’IA peut être incorrect.">
            <a:extLst>
              <a:ext uri="{FF2B5EF4-FFF2-40B4-BE49-F238E27FC236}">
                <a16:creationId xmlns:a16="http://schemas.microsoft.com/office/drawing/2014/main" id="{34E4D1A0-1FA0-C1A4-D509-AE82A255C45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37610" y="1886862"/>
            <a:ext cx="540000" cy="540000"/>
          </a:xfrm>
          <a:prstGeom prst="rect">
            <a:avLst/>
          </a:prstGeom>
          <a:noFill/>
        </p:spPr>
      </p:pic>
      <p:sp>
        <p:nvSpPr>
          <p:cNvPr id="16" name="ZoneTexte 15">
            <a:extLst>
              <a:ext uri="{FF2B5EF4-FFF2-40B4-BE49-F238E27FC236}">
                <a16:creationId xmlns:a16="http://schemas.microsoft.com/office/drawing/2014/main" id="{82B5FAC4-ACF8-1ECD-6767-F343568C1958}"/>
              </a:ext>
            </a:extLst>
          </p:cNvPr>
          <p:cNvSpPr txBox="1"/>
          <p:nvPr/>
        </p:nvSpPr>
        <p:spPr>
          <a:xfrm>
            <a:off x="2209730" y="2152247"/>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691999" y="756000"/>
            <a:ext cx="7076615"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20" name="Nada-Wave">
            <a:hlinkClick r:id="" action="ppaction://media"/>
            <a:extLst>
              <a:ext uri="{FF2B5EF4-FFF2-40B4-BE49-F238E27FC236}">
                <a16:creationId xmlns:a16="http://schemas.microsoft.com/office/drawing/2014/main" id="{D241DEE4-1339-7241-C2D4-F21E7C487811}"/>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p:spPr>
      </p:pic>
      <p:pic>
        <p:nvPicPr>
          <p:cNvPr id="4" name="majd_wave">
            <a:hlinkClick r:id="" action="ppaction://media"/>
            <a:extLst>
              <a:ext uri="{FF2B5EF4-FFF2-40B4-BE49-F238E27FC236}">
                <a16:creationId xmlns:a16="http://schemas.microsoft.com/office/drawing/2014/main" id="{6D5CF659-C92F-4FE5-690C-B875E222DE2C}"/>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59433" y="2156059"/>
            <a:ext cx="2112567" cy="3703624"/>
          </a:xfrm>
        </p:spPr>
      </p:pic>
      <p:grpSp>
        <p:nvGrpSpPr>
          <p:cNvPr id="2" name="Groupe 1">
            <a:extLst>
              <a:ext uri="{FF2B5EF4-FFF2-40B4-BE49-F238E27FC236}">
                <a16:creationId xmlns:a16="http://schemas.microsoft.com/office/drawing/2014/main" id="{5FFD38A6-4A30-A33E-E94F-9C42E8ADACBB}"/>
              </a:ext>
            </a:extLst>
          </p:cNvPr>
          <p:cNvGrpSpPr/>
          <p:nvPr/>
        </p:nvGrpSpPr>
        <p:grpSpPr>
          <a:xfrm>
            <a:off x="113769" y="634753"/>
            <a:ext cx="1147140" cy="980797"/>
            <a:chOff x="113769" y="634753"/>
            <a:chExt cx="1147140" cy="980797"/>
          </a:xfrm>
        </p:grpSpPr>
        <p:pic>
          <p:nvPicPr>
            <p:cNvPr id="3" name="Image 2">
              <a:extLst>
                <a:ext uri="{FF2B5EF4-FFF2-40B4-BE49-F238E27FC236}">
                  <a16:creationId xmlns:a16="http://schemas.microsoft.com/office/drawing/2014/main" id="{38DF8422-320A-5BD3-D99C-349DD0E10871}"/>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ED76F37-FAE0-9098-CCB2-90EAD46E9A99}"/>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0"/>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0"/>
                </p:tgtEl>
              </p:cMediaNode>
            </p:video>
            <p:video>
              <p:cMediaNode vol="80000">
                <p:cTn id="10"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pic>
        <p:nvPicPr>
          <p:cNvPr id="14" name="Image 13">
            <a:extLst>
              <a:ext uri="{FF2B5EF4-FFF2-40B4-BE49-F238E27FC236}">
                <a16:creationId xmlns:a16="http://schemas.microsoft.com/office/drawing/2014/main" id="{FF375D0E-8610-4D43-A480-E02981AFCF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899" y="4080481"/>
            <a:ext cx="1875870" cy="2052000"/>
          </a:xfrm>
          <a:prstGeom prst="rect">
            <a:avLst/>
          </a:prstGeom>
        </p:spPr>
      </p:pic>
      <p:pic>
        <p:nvPicPr>
          <p:cNvPr id="16" name="Image 15">
            <a:extLst>
              <a:ext uri="{FF2B5EF4-FFF2-40B4-BE49-F238E27FC236}">
                <a16:creationId xmlns:a16="http://schemas.microsoft.com/office/drawing/2014/main" id="{D86545FD-3098-49E4-8986-F996EBCB7F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9316" y="4103274"/>
            <a:ext cx="1875870" cy="2052000"/>
          </a:xfrm>
          <a:prstGeom prst="rect">
            <a:avLst/>
          </a:prstGeom>
        </p:spPr>
      </p:pic>
      <p:pic>
        <p:nvPicPr>
          <p:cNvPr id="19" name="Image 18">
            <a:extLst>
              <a:ext uri="{FF2B5EF4-FFF2-40B4-BE49-F238E27FC236}">
                <a16:creationId xmlns:a16="http://schemas.microsoft.com/office/drawing/2014/main" id="{F6E125FC-A4AE-413B-91FA-B9DAB30B36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4065" y="1789285"/>
            <a:ext cx="1875870" cy="2052000"/>
          </a:xfrm>
          <a:prstGeom prst="rect">
            <a:avLst/>
          </a:prstGeom>
        </p:spPr>
      </p:pic>
      <p:pic>
        <p:nvPicPr>
          <p:cNvPr id="20" name="Image 19">
            <a:extLst>
              <a:ext uri="{FF2B5EF4-FFF2-40B4-BE49-F238E27FC236}">
                <a16:creationId xmlns:a16="http://schemas.microsoft.com/office/drawing/2014/main" id="{EBD22526-F384-42CF-9B94-6C7AA49187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9402" y="1789285"/>
            <a:ext cx="1875699" cy="2052000"/>
          </a:xfrm>
          <a:prstGeom prst="rect">
            <a:avLst/>
          </a:prstGeom>
        </p:spPr>
      </p:pic>
      <p:pic>
        <p:nvPicPr>
          <p:cNvPr id="21" name="Image 20">
            <a:extLst>
              <a:ext uri="{FF2B5EF4-FFF2-40B4-BE49-F238E27FC236}">
                <a16:creationId xmlns:a16="http://schemas.microsoft.com/office/drawing/2014/main" id="{7BD3DF42-0CA8-46BD-95AD-53B98801EE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899" y="1789285"/>
            <a:ext cx="1875870" cy="2052000"/>
          </a:xfrm>
          <a:prstGeom prst="rect">
            <a:avLst/>
          </a:prstGeom>
        </p:spPr>
      </p:pic>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7053364" cy="612000"/>
          </a:xfrm>
        </p:spPr>
        <p:txBody>
          <a:bodyPr>
            <a:normAutofit/>
          </a:bodyPr>
          <a:lstStyle/>
          <a:p>
            <a:r>
              <a:rPr lang="fr-FR" dirty="0">
                <a:solidFill>
                  <a:schemeClr val="tx1">
                    <a:lumMod val="65000"/>
                    <a:lumOff val="35000"/>
                  </a:schemeClr>
                </a:solidFill>
              </a:rPr>
              <a:t>Répétons ensemble : Lire - Dessiner - Écrire - Chanter - La récréation - Colorier.</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6CC8378A-5C3F-173B-1DAD-1AAB048D0915}"/>
              </a:ext>
            </a:extLst>
          </p:cNvPr>
          <p:cNvSpPr>
            <a:spLocks noGrp="1"/>
          </p:cNvSpPr>
          <p:nvPr>
            <p:ph type="body" sz="quarter" idx="11"/>
          </p:nvPr>
        </p:nvSpPr>
        <p:spPr>
          <a:xfrm>
            <a:off x="1363373" y="3762670"/>
            <a:ext cx="1682818" cy="342703"/>
          </a:xfrm>
        </p:spPr>
        <p:txBody>
          <a:bodyPr/>
          <a:lstStyle/>
          <a:p>
            <a:r>
              <a:rPr lang="fr-MA" dirty="0">
                <a:solidFill>
                  <a:srgbClr val="424D7B"/>
                </a:solidFill>
              </a:rPr>
              <a:t>Lire </a:t>
            </a:r>
          </a:p>
        </p:txBody>
      </p:sp>
      <p:sp>
        <p:nvSpPr>
          <p:cNvPr id="9" name="Espace réservé du texte 8">
            <a:extLst>
              <a:ext uri="{FF2B5EF4-FFF2-40B4-BE49-F238E27FC236}">
                <a16:creationId xmlns:a16="http://schemas.microsoft.com/office/drawing/2014/main" id="{F552E9BF-2977-70AC-509E-4E8DA4A8055A}"/>
              </a:ext>
            </a:extLst>
          </p:cNvPr>
          <p:cNvSpPr>
            <a:spLocks noGrp="1"/>
          </p:cNvSpPr>
          <p:nvPr>
            <p:ph type="body" sz="quarter" idx="23"/>
          </p:nvPr>
        </p:nvSpPr>
        <p:spPr>
          <a:xfrm>
            <a:off x="3641761" y="3760571"/>
            <a:ext cx="1800000" cy="342703"/>
          </a:xfrm>
        </p:spPr>
        <p:txBody>
          <a:bodyPr/>
          <a:lstStyle/>
          <a:p>
            <a:r>
              <a:rPr lang="fr-MA" dirty="0">
                <a:solidFill>
                  <a:srgbClr val="424D7B"/>
                </a:solidFill>
              </a:rPr>
              <a:t>Dessiner</a:t>
            </a:r>
          </a:p>
        </p:txBody>
      </p:sp>
      <p:sp>
        <p:nvSpPr>
          <p:cNvPr id="11" name="Espace réservé du texte 10">
            <a:extLst>
              <a:ext uri="{FF2B5EF4-FFF2-40B4-BE49-F238E27FC236}">
                <a16:creationId xmlns:a16="http://schemas.microsoft.com/office/drawing/2014/main" id="{9D6102A7-6F8A-0554-FADD-DC32B569C6FF}"/>
              </a:ext>
            </a:extLst>
          </p:cNvPr>
          <p:cNvSpPr>
            <a:spLocks noGrp="1"/>
          </p:cNvSpPr>
          <p:nvPr>
            <p:ph type="body" sz="quarter" idx="24"/>
          </p:nvPr>
        </p:nvSpPr>
        <p:spPr>
          <a:xfrm>
            <a:off x="5844475" y="3751922"/>
            <a:ext cx="2189485" cy="360000"/>
          </a:xfrm>
        </p:spPr>
        <p:txBody>
          <a:bodyPr/>
          <a:lstStyle/>
          <a:p>
            <a:r>
              <a:rPr lang="fr-FR" dirty="0"/>
              <a:t>Écrire </a:t>
            </a:r>
            <a:endParaRPr lang="fr-MA" dirty="0"/>
          </a:p>
        </p:txBody>
      </p:sp>
      <p:sp>
        <p:nvSpPr>
          <p:cNvPr id="13" name="Espace réservé du texte 14">
            <a:extLst>
              <a:ext uri="{FF2B5EF4-FFF2-40B4-BE49-F238E27FC236}">
                <a16:creationId xmlns:a16="http://schemas.microsoft.com/office/drawing/2014/main" id="{F9A284D6-4390-4550-940F-995C1043E98F}"/>
              </a:ext>
            </a:extLst>
          </p:cNvPr>
          <p:cNvSpPr txBox="1">
            <a:spLocks/>
          </p:cNvSpPr>
          <p:nvPr/>
        </p:nvSpPr>
        <p:spPr>
          <a:xfrm>
            <a:off x="3704236" y="5993743"/>
            <a:ext cx="1897589"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FB0DBD"/>
                </a:solidFill>
                <a:effectLst/>
                <a:uLnTx/>
                <a:uFillTx/>
                <a:latin typeface="Dosis" pitchFamily="2" charset="0"/>
                <a:ea typeface="+mn-ea"/>
                <a:cs typeface="+mn-cs"/>
              </a:rPr>
              <a:t>La</a:t>
            </a:r>
            <a:r>
              <a:rPr kumimoji="0" lang="fr-FR" sz="2400" b="1" i="0" u="none" strike="noStrike" kern="1200" cap="none" spc="0" normalizeH="0" baseline="0" noProof="0" dirty="0">
                <a:ln w="0"/>
                <a:solidFill>
                  <a:srgbClr val="424D7B"/>
                </a:solidFill>
                <a:effectLst/>
                <a:uLnTx/>
                <a:uFillTx/>
                <a:latin typeface="Dosis" pitchFamily="2" charset="0"/>
                <a:ea typeface="+mn-ea"/>
                <a:cs typeface="+mn-cs"/>
              </a:rPr>
              <a:t> récréation</a:t>
            </a:r>
            <a:endParaRPr kumimoji="0" lang="fr-MA" sz="2400" b="1" i="0" u="none" strike="noStrike" kern="1200" cap="none" spc="0" normalizeH="0" baseline="0" noProof="0" dirty="0">
              <a:ln w="0"/>
              <a:solidFill>
                <a:srgbClr val="424D7B"/>
              </a:solidFill>
              <a:effectLst/>
              <a:uLnTx/>
              <a:uFillTx/>
              <a:latin typeface="Dosis" pitchFamily="2" charset="0"/>
              <a:ea typeface="+mn-ea"/>
              <a:cs typeface="+mn-cs"/>
            </a:endParaRPr>
          </a:p>
        </p:txBody>
      </p:sp>
      <p:sp>
        <p:nvSpPr>
          <p:cNvPr id="15" name="Espace réservé du texte 14">
            <a:extLst>
              <a:ext uri="{FF2B5EF4-FFF2-40B4-BE49-F238E27FC236}">
                <a16:creationId xmlns:a16="http://schemas.microsoft.com/office/drawing/2014/main" id="{6BDB094B-1AA5-0CC2-FC78-655EF1DF39F9}"/>
              </a:ext>
            </a:extLst>
          </p:cNvPr>
          <p:cNvSpPr>
            <a:spLocks noGrp="1"/>
          </p:cNvSpPr>
          <p:nvPr>
            <p:ph type="body" sz="quarter" idx="25"/>
          </p:nvPr>
        </p:nvSpPr>
        <p:spPr>
          <a:xfrm>
            <a:off x="1011422" y="5993743"/>
            <a:ext cx="2330824" cy="342703"/>
          </a:xfrm>
        </p:spPr>
        <p:txBody>
          <a:bodyPr/>
          <a:lstStyle/>
          <a:p>
            <a:r>
              <a:rPr lang="fr-FR" dirty="0"/>
              <a:t>Chanter</a:t>
            </a:r>
            <a:endParaRPr lang="fr-MA" dirty="0"/>
          </a:p>
        </p:txBody>
      </p:sp>
      <p:sp>
        <p:nvSpPr>
          <p:cNvPr id="18" name="Espace réservé du texte 14">
            <a:extLst>
              <a:ext uri="{FF2B5EF4-FFF2-40B4-BE49-F238E27FC236}">
                <a16:creationId xmlns:a16="http://schemas.microsoft.com/office/drawing/2014/main" id="{DF2D191F-6F6A-44AC-9337-204317B9193E}"/>
              </a:ext>
            </a:extLst>
          </p:cNvPr>
          <p:cNvSpPr txBox="1">
            <a:spLocks/>
          </p:cNvSpPr>
          <p:nvPr/>
        </p:nvSpPr>
        <p:spPr>
          <a:xfrm>
            <a:off x="6007512" y="5976446"/>
            <a:ext cx="1897589"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24D7B"/>
                </a:solidFill>
                <a:effectLst/>
                <a:uLnTx/>
                <a:uFillTx/>
                <a:latin typeface="Dosis" pitchFamily="2" charset="0"/>
                <a:ea typeface="+mn-ea"/>
                <a:cs typeface="+mn-cs"/>
              </a:rPr>
              <a:t>Colorier </a:t>
            </a:r>
            <a:endParaRPr kumimoji="0" lang="fr-MA" sz="2400" b="1" i="0" u="none" strike="noStrike" kern="1200" cap="none" spc="0" normalizeH="0" baseline="0" noProof="0" dirty="0">
              <a:ln w="0"/>
              <a:solidFill>
                <a:srgbClr val="424D7B"/>
              </a:solidFill>
              <a:effectLst/>
              <a:uLnTx/>
              <a:uFillTx/>
              <a:latin typeface="Dosis" pitchFamily="2" charset="0"/>
              <a:ea typeface="+mn-ea"/>
              <a:cs typeface="+mn-cs"/>
            </a:endParaRPr>
          </a:p>
        </p:txBody>
      </p:sp>
      <p:pic>
        <p:nvPicPr>
          <p:cNvPr id="4" name="Image 3">
            <a:extLst>
              <a:ext uri="{FF2B5EF4-FFF2-40B4-BE49-F238E27FC236}">
                <a16:creationId xmlns:a16="http://schemas.microsoft.com/office/drawing/2014/main" id="{CF68C225-A5A0-452E-8461-BB46B4AE24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34072" y="4080481"/>
            <a:ext cx="1875863" cy="2052000"/>
          </a:xfrm>
          <a:prstGeom prst="rect">
            <a:avLst/>
          </a:prstGeom>
        </p:spPr>
      </p:pic>
      <p:grpSp>
        <p:nvGrpSpPr>
          <p:cNvPr id="17" name="Groupe 16">
            <a:extLst>
              <a:ext uri="{FF2B5EF4-FFF2-40B4-BE49-F238E27FC236}">
                <a16:creationId xmlns:a16="http://schemas.microsoft.com/office/drawing/2014/main" id="{B4978B75-73AC-4F7D-9674-1E718A802469}"/>
              </a:ext>
            </a:extLst>
          </p:cNvPr>
          <p:cNvGrpSpPr/>
          <p:nvPr/>
        </p:nvGrpSpPr>
        <p:grpSpPr>
          <a:xfrm>
            <a:off x="113769" y="634753"/>
            <a:ext cx="1147140" cy="980797"/>
            <a:chOff x="113769" y="634753"/>
            <a:chExt cx="1147140" cy="980797"/>
          </a:xfrm>
        </p:grpSpPr>
        <p:pic>
          <p:nvPicPr>
            <p:cNvPr id="22" name="Image 21">
              <a:extLst>
                <a:ext uri="{FF2B5EF4-FFF2-40B4-BE49-F238E27FC236}">
                  <a16:creationId xmlns:a16="http://schemas.microsoft.com/office/drawing/2014/main" id="{92BADE7B-F304-4734-B444-DAC4DBBD4D19}"/>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2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22CA966-9412-41B8-814A-595D53C6E58C}"/>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2284785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latin typeface="Dosis Medium" pitchFamily="2" charset="0"/>
              </a:rPr>
              <a:t>Qui veut passer au tableau pour nommer les images ? </a:t>
            </a:r>
            <a:endParaRPr lang="fr-MA" dirty="0">
              <a:solidFill>
                <a:schemeClr val="tx1">
                  <a:lumMod val="65000"/>
                  <a:lumOff val="35000"/>
                </a:schemeClr>
              </a:solidFill>
              <a:latin typeface="Dosis Medium" pitchFamily="2" charset="0"/>
            </a:endParaRP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CC2A74-F73C-4400-A9B4-6570FAABE61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6" name="Image 15">
            <a:extLst>
              <a:ext uri="{FF2B5EF4-FFF2-40B4-BE49-F238E27FC236}">
                <a16:creationId xmlns:a16="http://schemas.microsoft.com/office/drawing/2014/main" id="{249A9397-2FA4-421C-A71E-D2DB2CF5FC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899" y="4080481"/>
            <a:ext cx="1875870" cy="2052000"/>
          </a:xfrm>
          <a:prstGeom prst="rect">
            <a:avLst/>
          </a:prstGeom>
        </p:spPr>
      </p:pic>
      <p:pic>
        <p:nvPicPr>
          <p:cNvPr id="17" name="Image 16">
            <a:extLst>
              <a:ext uri="{FF2B5EF4-FFF2-40B4-BE49-F238E27FC236}">
                <a16:creationId xmlns:a16="http://schemas.microsoft.com/office/drawing/2014/main" id="{C198D0F6-1CD0-4967-BBFA-643B7B49B3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9316" y="4103274"/>
            <a:ext cx="1875870" cy="2052000"/>
          </a:xfrm>
          <a:prstGeom prst="rect">
            <a:avLst/>
          </a:prstGeom>
        </p:spPr>
      </p:pic>
      <p:pic>
        <p:nvPicPr>
          <p:cNvPr id="18" name="Image 17">
            <a:extLst>
              <a:ext uri="{FF2B5EF4-FFF2-40B4-BE49-F238E27FC236}">
                <a16:creationId xmlns:a16="http://schemas.microsoft.com/office/drawing/2014/main" id="{14F93206-7012-4E80-A360-5209599387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4065" y="1789285"/>
            <a:ext cx="1875870" cy="2052000"/>
          </a:xfrm>
          <a:prstGeom prst="rect">
            <a:avLst/>
          </a:prstGeom>
        </p:spPr>
      </p:pic>
      <p:pic>
        <p:nvPicPr>
          <p:cNvPr id="19" name="Image 18">
            <a:extLst>
              <a:ext uri="{FF2B5EF4-FFF2-40B4-BE49-F238E27FC236}">
                <a16:creationId xmlns:a16="http://schemas.microsoft.com/office/drawing/2014/main" id="{6928F1AD-6C65-46F6-AE65-F34E9F4B93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29402" y="1789285"/>
            <a:ext cx="1875699" cy="2052000"/>
          </a:xfrm>
          <a:prstGeom prst="rect">
            <a:avLst/>
          </a:prstGeom>
        </p:spPr>
      </p:pic>
      <p:pic>
        <p:nvPicPr>
          <p:cNvPr id="20" name="Image 19">
            <a:extLst>
              <a:ext uri="{FF2B5EF4-FFF2-40B4-BE49-F238E27FC236}">
                <a16:creationId xmlns:a16="http://schemas.microsoft.com/office/drawing/2014/main" id="{16F122DF-CC48-4F10-A544-A74BCEB1A5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38899" y="1789285"/>
            <a:ext cx="1875870" cy="2052000"/>
          </a:xfrm>
          <a:prstGeom prst="rect">
            <a:avLst/>
          </a:prstGeom>
        </p:spPr>
      </p:pic>
      <p:pic>
        <p:nvPicPr>
          <p:cNvPr id="21" name="Image 20">
            <a:extLst>
              <a:ext uri="{FF2B5EF4-FFF2-40B4-BE49-F238E27FC236}">
                <a16:creationId xmlns:a16="http://schemas.microsoft.com/office/drawing/2014/main" id="{5279A680-9D6F-4BFD-B146-5010FE880DF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34072" y="4080481"/>
            <a:ext cx="1875863" cy="2052000"/>
          </a:xfrm>
          <a:prstGeom prst="rect">
            <a:avLst/>
          </a:prstGeom>
        </p:spPr>
      </p:pic>
    </p:spTree>
    <p:extLst>
      <p:ext uri="{BB962C8B-B14F-4D97-AF65-F5344CB8AC3E}">
        <p14:creationId xmlns:p14="http://schemas.microsoft.com/office/powerpoint/2010/main" val="409337856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30775-FB04-1E65-293A-2D0963FFE494}"/>
            </a:ext>
          </a:extLst>
        </p:cNvPr>
        <p:cNvGrpSpPr/>
        <p:nvPr/>
      </p:nvGrpSpPr>
      <p:grpSpPr>
        <a:xfrm>
          <a:off x="0" y="0"/>
          <a:ext cx="0" cy="0"/>
          <a:chOff x="0" y="0"/>
          <a:chExt cx="0" cy="0"/>
        </a:xfrm>
      </p:grpSpPr>
      <p:pic>
        <p:nvPicPr>
          <p:cNvPr id="17" name="Image 16">
            <a:extLst>
              <a:ext uri="{FF2B5EF4-FFF2-40B4-BE49-F238E27FC236}">
                <a16:creationId xmlns:a16="http://schemas.microsoft.com/office/drawing/2014/main" id="{A259C4E9-7608-4C57-A796-04945C731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6147" y="4249445"/>
            <a:ext cx="1883850" cy="2052000"/>
          </a:xfrm>
          <a:prstGeom prst="rect">
            <a:avLst/>
          </a:prstGeom>
        </p:spPr>
      </p:pic>
      <p:pic>
        <p:nvPicPr>
          <p:cNvPr id="18" name="Image 17">
            <a:extLst>
              <a:ext uri="{FF2B5EF4-FFF2-40B4-BE49-F238E27FC236}">
                <a16:creationId xmlns:a16="http://schemas.microsoft.com/office/drawing/2014/main" id="{64FD73A4-1236-4848-B1C0-FE24251271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8279" y="1742267"/>
            <a:ext cx="1883850" cy="2052000"/>
          </a:xfrm>
          <a:prstGeom prst="rect">
            <a:avLst/>
          </a:prstGeom>
        </p:spPr>
      </p:pic>
      <p:pic>
        <p:nvPicPr>
          <p:cNvPr id="19" name="Image 18">
            <a:extLst>
              <a:ext uri="{FF2B5EF4-FFF2-40B4-BE49-F238E27FC236}">
                <a16:creationId xmlns:a16="http://schemas.microsoft.com/office/drawing/2014/main" id="{A753A78F-8CD4-48DD-AD27-A1354E7653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1871" y="1742267"/>
            <a:ext cx="1883850" cy="2052000"/>
          </a:xfrm>
          <a:prstGeom prst="rect">
            <a:avLst/>
          </a:prstGeom>
        </p:spPr>
      </p:pic>
      <p:pic>
        <p:nvPicPr>
          <p:cNvPr id="20" name="Image 19">
            <a:extLst>
              <a:ext uri="{FF2B5EF4-FFF2-40B4-BE49-F238E27FC236}">
                <a16:creationId xmlns:a16="http://schemas.microsoft.com/office/drawing/2014/main" id="{4F83F75F-0A22-429C-A0A7-3D044B5DC7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06147" y="1743303"/>
            <a:ext cx="1883850" cy="2052000"/>
          </a:xfrm>
          <a:prstGeom prst="rect">
            <a:avLst/>
          </a:prstGeom>
        </p:spPr>
      </p:pic>
      <p:pic>
        <p:nvPicPr>
          <p:cNvPr id="22" name="Image 21">
            <a:extLst>
              <a:ext uri="{FF2B5EF4-FFF2-40B4-BE49-F238E27FC236}">
                <a16:creationId xmlns:a16="http://schemas.microsoft.com/office/drawing/2014/main" id="{588B20F7-D69C-4A53-90BE-91513E151D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8279" y="4249445"/>
            <a:ext cx="1778058" cy="2052000"/>
          </a:xfrm>
          <a:prstGeom prst="rect">
            <a:avLst/>
          </a:prstGeom>
        </p:spPr>
      </p:pic>
      <p:pic>
        <p:nvPicPr>
          <p:cNvPr id="23" name="Image 22">
            <a:extLst>
              <a:ext uri="{FF2B5EF4-FFF2-40B4-BE49-F238E27FC236}">
                <a16:creationId xmlns:a16="http://schemas.microsoft.com/office/drawing/2014/main" id="{D9C1CFB0-5843-4B9F-83DB-DE2C0E1178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89807" y="4249445"/>
            <a:ext cx="1875870" cy="2052000"/>
          </a:xfrm>
          <a:prstGeom prst="rect">
            <a:avLst/>
          </a:prstGeom>
        </p:spPr>
      </p:pic>
      <p:sp>
        <p:nvSpPr>
          <p:cNvPr id="36" name="Titre 35">
            <a:extLst>
              <a:ext uri="{FF2B5EF4-FFF2-40B4-BE49-F238E27FC236}">
                <a16:creationId xmlns:a16="http://schemas.microsoft.com/office/drawing/2014/main" id="{CAC6E55D-1A9B-DEE8-363C-14673FA4DB74}"/>
              </a:ext>
            </a:extLst>
          </p:cNvPr>
          <p:cNvSpPr>
            <a:spLocks noGrp="1"/>
          </p:cNvSpPr>
          <p:nvPr>
            <p:ph type="title"/>
          </p:nvPr>
        </p:nvSpPr>
        <p:spPr>
          <a:xfrm>
            <a:off x="1628500" y="775249"/>
            <a:ext cx="7071000" cy="612000"/>
          </a:xfrm>
        </p:spPr>
        <p:txBody>
          <a:bodyPr>
            <a:normAutofit/>
          </a:bodyPr>
          <a:lstStyle/>
          <a:p>
            <a:r>
              <a:rPr lang="fr-FR" dirty="0">
                <a:solidFill>
                  <a:schemeClr val="tx1">
                    <a:lumMod val="65000"/>
                    <a:lumOff val="35000"/>
                  </a:schemeClr>
                </a:solidFill>
              </a:rPr>
              <a:t>Répétons ensemble : Le nid - Une note - Neuf - Des lunettes - Le canard - Des sardines. </a:t>
            </a:r>
          </a:p>
        </p:txBody>
      </p:sp>
      <p:sp>
        <p:nvSpPr>
          <p:cNvPr id="7" name="Espace réservé du texte 6">
            <a:extLst>
              <a:ext uri="{FF2B5EF4-FFF2-40B4-BE49-F238E27FC236}">
                <a16:creationId xmlns:a16="http://schemas.microsoft.com/office/drawing/2014/main" id="{C2AF92B3-0C37-DC16-86D1-B54906FFC5D8}"/>
              </a:ext>
            </a:extLst>
          </p:cNvPr>
          <p:cNvSpPr>
            <a:spLocks noGrp="1"/>
          </p:cNvSpPr>
          <p:nvPr>
            <p:ph type="body" sz="quarter" idx="11"/>
          </p:nvPr>
        </p:nvSpPr>
        <p:spPr>
          <a:xfrm>
            <a:off x="1414084" y="3742400"/>
            <a:ext cx="1620000" cy="360000"/>
          </a:xfrm>
        </p:spPr>
        <p:txBody>
          <a:bodyPr/>
          <a:lstStyle/>
          <a:p>
            <a:r>
              <a:rPr lang="fr-MA" sz="2400" dirty="0">
                <a:solidFill>
                  <a:srgbClr val="0070C0"/>
                </a:solidFill>
              </a:rPr>
              <a:t>Le</a:t>
            </a:r>
            <a:r>
              <a:rPr lang="fr-MA" sz="2400" dirty="0"/>
              <a:t> nid</a:t>
            </a:r>
          </a:p>
        </p:txBody>
      </p:sp>
      <p:sp>
        <p:nvSpPr>
          <p:cNvPr id="9" name="Espace réservé du texte 8">
            <a:extLst>
              <a:ext uri="{FF2B5EF4-FFF2-40B4-BE49-F238E27FC236}">
                <a16:creationId xmlns:a16="http://schemas.microsoft.com/office/drawing/2014/main" id="{C216C0AD-D06D-DF9D-D70F-E284551F611A}"/>
              </a:ext>
            </a:extLst>
          </p:cNvPr>
          <p:cNvSpPr>
            <a:spLocks noGrp="1"/>
          </p:cNvSpPr>
          <p:nvPr>
            <p:ph type="body" sz="quarter" idx="23"/>
          </p:nvPr>
        </p:nvSpPr>
        <p:spPr>
          <a:xfrm>
            <a:off x="3723742" y="3816761"/>
            <a:ext cx="1696515" cy="360000"/>
          </a:xfrm>
        </p:spPr>
        <p:txBody>
          <a:bodyPr/>
          <a:lstStyle/>
          <a:p>
            <a:r>
              <a:rPr lang="fr-MA" sz="2400" dirty="0">
                <a:solidFill>
                  <a:srgbClr val="DB03A2"/>
                </a:solidFill>
              </a:rPr>
              <a:t> </a:t>
            </a:r>
            <a:r>
              <a:rPr lang="fr-MA" sz="2400" dirty="0">
                <a:solidFill>
                  <a:srgbClr val="FB0DBD"/>
                </a:solidFill>
              </a:rPr>
              <a:t>Une</a:t>
            </a:r>
            <a:r>
              <a:rPr lang="fr-MA" sz="2400" dirty="0">
                <a:solidFill>
                  <a:srgbClr val="DB03A2"/>
                </a:solidFill>
              </a:rPr>
              <a:t> </a:t>
            </a:r>
            <a:r>
              <a:rPr lang="fr-MA" sz="2400" dirty="0">
                <a:solidFill>
                  <a:srgbClr val="424D7B"/>
                </a:solidFill>
              </a:rPr>
              <a:t>note</a:t>
            </a:r>
          </a:p>
        </p:txBody>
      </p:sp>
      <p:sp>
        <p:nvSpPr>
          <p:cNvPr id="11" name="Espace réservé du texte 10">
            <a:extLst>
              <a:ext uri="{FF2B5EF4-FFF2-40B4-BE49-F238E27FC236}">
                <a16:creationId xmlns:a16="http://schemas.microsoft.com/office/drawing/2014/main" id="{5AB8F308-2BF5-0F42-DF47-364CAE341734}"/>
              </a:ext>
            </a:extLst>
          </p:cNvPr>
          <p:cNvSpPr>
            <a:spLocks noGrp="1"/>
          </p:cNvSpPr>
          <p:nvPr>
            <p:ph type="body" sz="quarter" idx="24"/>
          </p:nvPr>
        </p:nvSpPr>
        <p:spPr>
          <a:xfrm>
            <a:off x="5905971" y="3756757"/>
            <a:ext cx="1860121" cy="360000"/>
          </a:xfrm>
          <a:prstGeom prst="roundRect">
            <a:avLst>
              <a:gd name="adj" fmla="val 16667"/>
            </a:avLst>
          </a:prstGeom>
        </p:spPr>
        <p:txBody>
          <a:bodyPr/>
          <a:lstStyle/>
          <a:p>
            <a:r>
              <a:rPr lang="fr-MA" sz="2400" dirty="0">
                <a:solidFill>
                  <a:srgbClr val="424D7B"/>
                </a:solidFill>
              </a:rPr>
              <a:t>Neuf</a:t>
            </a:r>
          </a:p>
        </p:txBody>
      </p:sp>
      <p:sp>
        <p:nvSpPr>
          <p:cNvPr id="15" name="Espace réservé du texte 14">
            <a:extLst>
              <a:ext uri="{FF2B5EF4-FFF2-40B4-BE49-F238E27FC236}">
                <a16:creationId xmlns:a16="http://schemas.microsoft.com/office/drawing/2014/main" id="{7090E24F-2292-69A8-E0EC-68ACBE90AEB3}"/>
              </a:ext>
            </a:extLst>
          </p:cNvPr>
          <p:cNvSpPr>
            <a:spLocks noGrp="1"/>
          </p:cNvSpPr>
          <p:nvPr>
            <p:ph type="body" sz="quarter" idx="25"/>
          </p:nvPr>
        </p:nvSpPr>
        <p:spPr>
          <a:xfrm>
            <a:off x="1189532" y="6167682"/>
            <a:ext cx="1855551" cy="427205"/>
          </a:xfrm>
        </p:spPr>
        <p:txBody>
          <a:bodyPr/>
          <a:lstStyle/>
          <a:p>
            <a:r>
              <a:rPr lang="fr-MA" sz="2400" dirty="0"/>
              <a:t>Des lunettes</a:t>
            </a:r>
          </a:p>
        </p:txBody>
      </p:sp>
      <p:sp>
        <p:nvSpPr>
          <p:cNvPr id="12" name="Espace réservé du texte 14">
            <a:extLst>
              <a:ext uri="{FF2B5EF4-FFF2-40B4-BE49-F238E27FC236}">
                <a16:creationId xmlns:a16="http://schemas.microsoft.com/office/drawing/2014/main" id="{0A0665F4-A777-4C53-B196-F3E288195EE4}"/>
              </a:ext>
            </a:extLst>
          </p:cNvPr>
          <p:cNvSpPr txBox="1">
            <a:spLocks/>
          </p:cNvSpPr>
          <p:nvPr/>
        </p:nvSpPr>
        <p:spPr>
          <a:xfrm>
            <a:off x="3761999" y="6201285"/>
            <a:ext cx="162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0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70C0"/>
                </a:solidFill>
                <a:effectLst/>
                <a:uLnTx/>
                <a:uFillTx/>
                <a:latin typeface="Dosis" pitchFamily="2" charset="0"/>
                <a:ea typeface="+mn-ea"/>
                <a:cs typeface="+mn-cs"/>
              </a:rPr>
              <a:t>Le</a:t>
            </a:r>
            <a:r>
              <a:rPr kumimoji="0" lang="fr-MA" sz="2400" b="1" i="0" u="none" strike="noStrike" kern="1200" cap="none" spc="0" normalizeH="0" baseline="0" noProof="0" dirty="0">
                <a:ln w="0"/>
                <a:solidFill>
                  <a:srgbClr val="474F71"/>
                </a:solidFill>
                <a:effectLst/>
                <a:uLnTx/>
                <a:uFillTx/>
                <a:latin typeface="Dosis" pitchFamily="2" charset="0"/>
                <a:ea typeface="+mn-ea"/>
                <a:cs typeface="+mn-cs"/>
              </a:rPr>
              <a:t> canard</a:t>
            </a:r>
          </a:p>
        </p:txBody>
      </p:sp>
      <p:sp>
        <p:nvSpPr>
          <p:cNvPr id="14" name="Espace réservé du texte 14">
            <a:extLst>
              <a:ext uri="{FF2B5EF4-FFF2-40B4-BE49-F238E27FC236}">
                <a16:creationId xmlns:a16="http://schemas.microsoft.com/office/drawing/2014/main" id="{9F79E589-D8E9-46E7-8328-62083ADB7F1B}"/>
              </a:ext>
            </a:extLst>
          </p:cNvPr>
          <p:cNvSpPr txBox="1">
            <a:spLocks/>
          </p:cNvSpPr>
          <p:nvPr/>
        </p:nvSpPr>
        <p:spPr>
          <a:xfrm>
            <a:off x="5955927" y="6201285"/>
            <a:ext cx="200975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0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pitchFamily="2" charset="0"/>
                <a:ea typeface="+mn-ea"/>
                <a:cs typeface="+mn-cs"/>
              </a:rPr>
              <a:t>Des sardines</a:t>
            </a:r>
          </a:p>
        </p:txBody>
      </p:sp>
      <p:grpSp>
        <p:nvGrpSpPr>
          <p:cNvPr id="16" name="Groupe 15">
            <a:extLst>
              <a:ext uri="{FF2B5EF4-FFF2-40B4-BE49-F238E27FC236}">
                <a16:creationId xmlns:a16="http://schemas.microsoft.com/office/drawing/2014/main" id="{2F379C54-7CED-4435-98F4-E16140835806}"/>
              </a:ext>
            </a:extLst>
          </p:cNvPr>
          <p:cNvGrpSpPr/>
          <p:nvPr/>
        </p:nvGrpSpPr>
        <p:grpSpPr>
          <a:xfrm>
            <a:off x="113769" y="634753"/>
            <a:ext cx="1147140" cy="980797"/>
            <a:chOff x="113769" y="634753"/>
            <a:chExt cx="1147140" cy="980797"/>
          </a:xfrm>
        </p:grpSpPr>
        <p:pic>
          <p:nvPicPr>
            <p:cNvPr id="21" name="Image 20">
              <a:extLst>
                <a:ext uri="{FF2B5EF4-FFF2-40B4-BE49-F238E27FC236}">
                  <a16:creationId xmlns:a16="http://schemas.microsoft.com/office/drawing/2014/main" id="{81594806-88D4-4B85-B199-367E3F25888B}"/>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2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1B6849-671A-4229-9B85-DC4173B6A4B7}"/>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7225737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latin typeface="Dosis Medium" pitchFamily="2" charset="0"/>
              </a:rPr>
              <a:t>Qui veut passer au tableau pour nommer les images ? </a:t>
            </a:r>
            <a:endParaRPr lang="fr-MA" dirty="0">
              <a:solidFill>
                <a:schemeClr val="tx1">
                  <a:lumMod val="65000"/>
                  <a:lumOff val="35000"/>
                </a:schemeClr>
              </a:solidFill>
              <a:latin typeface="Dosis Medium" pitchFamily="2" charset="0"/>
            </a:endParaRP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CC2A74-F73C-4400-A9B4-6570FAABE61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B6379137-A76F-42D6-96D5-037D7673A1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6147" y="4249445"/>
            <a:ext cx="1883850" cy="2052000"/>
          </a:xfrm>
          <a:prstGeom prst="rect">
            <a:avLst/>
          </a:prstGeom>
        </p:spPr>
      </p:pic>
      <p:pic>
        <p:nvPicPr>
          <p:cNvPr id="16" name="Image 15">
            <a:extLst>
              <a:ext uri="{FF2B5EF4-FFF2-40B4-BE49-F238E27FC236}">
                <a16:creationId xmlns:a16="http://schemas.microsoft.com/office/drawing/2014/main" id="{95C9427D-ECAA-435D-A2A9-FEE9E28D32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8279" y="1742267"/>
            <a:ext cx="1883850" cy="2052000"/>
          </a:xfrm>
          <a:prstGeom prst="rect">
            <a:avLst/>
          </a:prstGeom>
        </p:spPr>
      </p:pic>
      <p:pic>
        <p:nvPicPr>
          <p:cNvPr id="17" name="Image 16">
            <a:extLst>
              <a:ext uri="{FF2B5EF4-FFF2-40B4-BE49-F238E27FC236}">
                <a16:creationId xmlns:a16="http://schemas.microsoft.com/office/drawing/2014/main" id="{78DA2460-B48F-450B-BCFB-0DD2DFF4D0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31871" y="1742267"/>
            <a:ext cx="1883850" cy="2052000"/>
          </a:xfrm>
          <a:prstGeom prst="rect">
            <a:avLst/>
          </a:prstGeom>
        </p:spPr>
      </p:pic>
      <p:pic>
        <p:nvPicPr>
          <p:cNvPr id="18" name="Image 17">
            <a:extLst>
              <a:ext uri="{FF2B5EF4-FFF2-40B4-BE49-F238E27FC236}">
                <a16:creationId xmlns:a16="http://schemas.microsoft.com/office/drawing/2014/main" id="{4B206413-48D4-4CB1-8A09-5A65793DB3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06147" y="1743303"/>
            <a:ext cx="1883850" cy="2052000"/>
          </a:xfrm>
          <a:prstGeom prst="rect">
            <a:avLst/>
          </a:prstGeom>
        </p:spPr>
      </p:pic>
      <p:pic>
        <p:nvPicPr>
          <p:cNvPr id="19" name="Image 18">
            <a:extLst>
              <a:ext uri="{FF2B5EF4-FFF2-40B4-BE49-F238E27FC236}">
                <a16:creationId xmlns:a16="http://schemas.microsoft.com/office/drawing/2014/main" id="{24F2C8CF-7C15-443D-8831-0950C7B919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28279" y="4249445"/>
            <a:ext cx="1778058" cy="2052000"/>
          </a:xfrm>
          <a:prstGeom prst="rect">
            <a:avLst/>
          </a:prstGeom>
        </p:spPr>
      </p:pic>
      <p:pic>
        <p:nvPicPr>
          <p:cNvPr id="20" name="Image 19">
            <a:extLst>
              <a:ext uri="{FF2B5EF4-FFF2-40B4-BE49-F238E27FC236}">
                <a16:creationId xmlns:a16="http://schemas.microsoft.com/office/drawing/2014/main" id="{02F685B2-6FC2-4EDC-8178-AA61F443B1C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89807" y="4249445"/>
            <a:ext cx="1875870" cy="2052000"/>
          </a:xfrm>
          <a:prstGeom prst="rect">
            <a:avLst/>
          </a:prstGeom>
        </p:spPr>
      </p:pic>
    </p:spTree>
    <p:extLst>
      <p:ext uri="{BB962C8B-B14F-4D97-AF65-F5344CB8AC3E}">
        <p14:creationId xmlns:p14="http://schemas.microsoft.com/office/powerpoint/2010/main" val="32453691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6AD6-163E-59A8-BC2B-2337E4DD6DA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4A7FD9A-D62A-3B83-E833-229227F4F48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C4CFEE4-3C98-FA37-370E-C10EC3B9BF0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C336A30-0E52-0110-E31A-065E12B303E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766F3CD6-AB2D-1E29-A5A0-AF4E44BB5B0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C8C22971-B6D5-2035-552C-EDEB56D9C29A}"/>
              </a:ext>
            </a:extLst>
          </p:cNvPr>
          <p:cNvSpPr>
            <a:spLocks noGrp="1"/>
          </p:cNvSpPr>
          <p:nvPr>
            <p:ph type="title"/>
          </p:nvPr>
        </p:nvSpPr>
        <p:spPr>
          <a:xfrm>
            <a:off x="570897" y="1608083"/>
            <a:ext cx="7886700" cy="3641833"/>
          </a:xfrm>
        </p:spPr>
        <p:txBody>
          <a:bodyPr/>
          <a:lstStyle/>
          <a:p>
            <a:pPr algn="just"/>
            <a:r>
              <a:rPr lang="fr-MA" sz="2800" dirty="0">
                <a:solidFill>
                  <a:schemeClr val="accent1">
                    <a:lumMod val="50000"/>
                  </a:schemeClr>
                </a:solidFill>
              </a:rPr>
              <a:t>          A propos du modelage des actes de parole :</a:t>
            </a:r>
            <a:br>
              <a:rPr lang="fr-MA" sz="2800" dirty="0">
                <a:solidFill>
                  <a:schemeClr val="accent1">
                    <a:lumMod val="50000"/>
                  </a:schemeClr>
                </a:solidFill>
              </a:rPr>
            </a:br>
            <a:br>
              <a:rPr lang="fr-MA" sz="2400" dirty="0">
                <a:solidFill>
                  <a:schemeClr val="accent1">
                    <a:lumMod val="50000"/>
                  </a:schemeClr>
                </a:solidFill>
              </a:rPr>
            </a:br>
            <a:r>
              <a:rPr lang="fr-MA" sz="2400" b="0" dirty="0">
                <a:solidFill>
                  <a:schemeClr val="accent1">
                    <a:lumMod val="50000"/>
                  </a:schemeClr>
                </a:solidFill>
              </a:rPr>
              <a:t>Au début de la première année du primaire, le modelage des actes de parole se fait dans </a:t>
            </a:r>
            <a:r>
              <a:rPr lang="fr-MA" sz="2400" dirty="0">
                <a:solidFill>
                  <a:srgbClr val="00ACA4"/>
                </a:solidFill>
              </a:rPr>
              <a:t>une langue comprise par les élèves</a:t>
            </a:r>
            <a:r>
              <a:rPr lang="fr-MA" sz="2400" b="0" dirty="0">
                <a:solidFill>
                  <a:schemeClr val="accent1">
                    <a:lumMod val="50000"/>
                  </a:schemeClr>
                </a:solidFill>
              </a:rPr>
              <a:t> pour garantir l’accès direct au sens. Le recours exclusif au français intervient immédiatement après la présentation.</a:t>
            </a:r>
            <a:br>
              <a:rPr lang="fr-MA" sz="2400" b="0" dirty="0">
                <a:solidFill>
                  <a:schemeClr val="accent1">
                    <a:lumMod val="50000"/>
                  </a:schemeClr>
                </a:solidFill>
              </a:rPr>
            </a:br>
            <a:endParaRPr lang="fr-MA" sz="2400" b="0" dirty="0">
              <a:solidFill>
                <a:schemeClr val="accent1">
                  <a:lumMod val="50000"/>
                </a:schemeClr>
              </a:solidFill>
            </a:endParaRPr>
          </a:p>
        </p:txBody>
      </p:sp>
    </p:spTree>
    <p:extLst>
      <p:ext uri="{BB962C8B-B14F-4D97-AF65-F5344CB8AC3E}">
        <p14:creationId xmlns:p14="http://schemas.microsoft.com/office/powerpoint/2010/main" val="2321156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a:xfrm>
            <a:off x="1658951" y="756000"/>
            <a:ext cx="7154545"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dirty="0">
                <a:solidFill>
                  <a:schemeClr val="tx1">
                    <a:lumMod val="65000"/>
                    <a:lumOff val="35000"/>
                  </a:schemeClr>
                </a:solidFill>
                <a:latin typeface="Dosis Medium" pitchFamily="2" charset="0"/>
              </a:rPr>
              <a:t>Aujourd’hui, nous allons apprendre à poser une question en français avec Majd et Nada. </a:t>
            </a:r>
            <a:endParaRPr lang="fr-FR" dirty="0">
              <a:solidFill>
                <a:schemeClr val="tx1">
                  <a:lumMod val="65000"/>
                  <a:lumOff val="35000"/>
                </a:schemeClr>
              </a:solidFill>
              <a:latin typeface="Dosis Medium" pitchFamily="2" charset="0"/>
            </a:endParaRPr>
          </a:p>
        </p:txBody>
      </p:sp>
      <p:grpSp>
        <p:nvGrpSpPr>
          <p:cNvPr id="16" name="Groupe 15">
            <a:extLst>
              <a:ext uri="{FF2B5EF4-FFF2-40B4-BE49-F238E27FC236}">
                <a16:creationId xmlns:a16="http://schemas.microsoft.com/office/drawing/2014/main" id="{148E8F3B-8549-19A9-5778-CFC81235BCA1}"/>
              </a:ext>
            </a:extLst>
          </p:cNvPr>
          <p:cNvGrpSpPr/>
          <p:nvPr/>
        </p:nvGrpSpPr>
        <p:grpSpPr>
          <a:xfrm>
            <a:off x="113769" y="634753"/>
            <a:ext cx="1147140" cy="980797"/>
            <a:chOff x="113769" y="634753"/>
            <a:chExt cx="1147140" cy="980797"/>
          </a:xfrm>
        </p:grpSpPr>
        <p:pic>
          <p:nvPicPr>
            <p:cNvPr id="17" name="Image 16">
              <a:extLst>
                <a:ext uri="{FF2B5EF4-FFF2-40B4-BE49-F238E27FC236}">
                  <a16:creationId xmlns:a16="http://schemas.microsoft.com/office/drawing/2014/main" id="{9548A912-F830-53C2-8F44-E198A2D9CCB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D8D9387-E133-E793-A09F-4B39E0779FB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2D049962-748D-56DD-0F6C-0B3FAB9303FD}"/>
              </a:ext>
            </a:extLst>
          </p:cNvPr>
          <p:cNvPicPr>
            <a:picLocks noChangeAspect="1"/>
          </p:cNvPicPr>
          <p:nvPr/>
        </p:nvPicPr>
        <p:blipFill>
          <a:blip r:embed="rId4"/>
          <a:stretch>
            <a:fillRect/>
          </a:stretch>
        </p:blipFill>
        <p:spPr>
          <a:xfrm>
            <a:off x="2156059" y="2232110"/>
            <a:ext cx="4831882" cy="3898765"/>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3099607-D67D-7215-6FBD-97AE3DEE727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8" name="Image 7" descr="Une image contenant noir, obscurité&#10;&#10;Le contenu généré par l’IA peut être incorrect.">
            <a:extLst>
              <a:ext uri="{FF2B5EF4-FFF2-40B4-BE49-F238E27FC236}">
                <a16:creationId xmlns:a16="http://schemas.microsoft.com/office/drawing/2014/main" id="{004D3437-279D-4452-A6FB-789A7FDF76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0464" y="5944805"/>
            <a:ext cx="812539" cy="812539"/>
          </a:xfrm>
          <a:prstGeom prst="rect">
            <a:avLst/>
          </a:prstGeom>
        </p:spPr>
      </p:pic>
      <p:pic>
        <p:nvPicPr>
          <p:cNvPr id="2" name="Adp_N1_S2">
            <a:hlinkClick r:id="" action="ppaction://media"/>
            <a:extLst>
              <a:ext uri="{FF2B5EF4-FFF2-40B4-BE49-F238E27FC236}">
                <a16:creationId xmlns:a16="http://schemas.microsoft.com/office/drawing/2014/main" id="{71C7DAEB-6A3A-42EC-BD4A-F7E521A5EB4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0996" y="2004662"/>
            <a:ext cx="8222007" cy="4097338"/>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165" fill="hold"/>
                                        <p:tgtEl>
                                          <p:spTgt spid="2"/>
                                        </p:tgtEl>
                                      </p:cBhvr>
                                    </p:cmd>
                                  </p:childTnLst>
                                </p:cTn>
                              </p:par>
                            </p:childTnLst>
                          </p:cTn>
                        </p:par>
                        <p:par>
                          <p:cTn id="7" fill="hold">
                            <p:stCondLst>
                              <p:cond delay="54165"/>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B4BC-4BEB-74DD-4ABD-1F4BB44718A7}"/>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DD6B8EA-1230-7393-8B6A-4531F6B9C28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Répétons ensemble. </a:t>
            </a:r>
          </a:p>
        </p:txBody>
      </p:sp>
      <p:sp>
        <p:nvSpPr>
          <p:cNvPr id="2" name="Rectangle : coins arrondis 1">
            <a:extLst>
              <a:ext uri="{FF2B5EF4-FFF2-40B4-BE49-F238E27FC236}">
                <a16:creationId xmlns:a16="http://schemas.microsoft.com/office/drawing/2014/main" id="{14E66F81-8F0E-C786-E7F8-FF8A400799CB}"/>
              </a:ext>
            </a:extLst>
          </p:cNvPr>
          <p:cNvSpPr/>
          <p:nvPr/>
        </p:nvSpPr>
        <p:spPr>
          <a:xfrm>
            <a:off x="990766" y="2509068"/>
            <a:ext cx="6978858" cy="2348089"/>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7E43ABAB-21E5-E70C-FEF4-442F21C09674}"/>
              </a:ext>
            </a:extLst>
          </p:cNvPr>
          <p:cNvSpPr txBox="1"/>
          <p:nvPr/>
        </p:nvSpPr>
        <p:spPr>
          <a:xfrm>
            <a:off x="1368382" y="3019272"/>
            <a:ext cx="6223625" cy="819455"/>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fr-FR" sz="2800" b="1" dirty="0">
                <a:solidFill>
                  <a:srgbClr val="424D7B"/>
                </a:solidFill>
                <a:latin typeface="Dosis SemiBold" pitchFamily="2" charset="0"/>
              </a:rPr>
              <a:t>Qu’est-ce que tu aimes faire à l’école ?</a:t>
            </a:r>
          </a:p>
        </p:txBody>
      </p:sp>
      <p:grpSp>
        <p:nvGrpSpPr>
          <p:cNvPr id="5" name="Groupe 4">
            <a:extLst>
              <a:ext uri="{FF2B5EF4-FFF2-40B4-BE49-F238E27FC236}">
                <a16:creationId xmlns:a16="http://schemas.microsoft.com/office/drawing/2014/main" id="{64D573D7-27A8-4B35-CA94-21A1E230E2C8}"/>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12E2BD4C-8801-647D-33BD-54C2E00DC5A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73BDFBA-BD64-B0BE-E2DF-045433B617C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894725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B4BC-4BEB-74DD-4ABD-1F4BB44718A7}"/>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DD6B8EA-1230-7393-8B6A-4531F6B9C28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Voici un autre exemple. </a:t>
            </a:r>
          </a:p>
        </p:txBody>
      </p:sp>
      <p:sp>
        <p:nvSpPr>
          <p:cNvPr id="2" name="Rectangle : coins arrondis 1">
            <a:extLst>
              <a:ext uri="{FF2B5EF4-FFF2-40B4-BE49-F238E27FC236}">
                <a16:creationId xmlns:a16="http://schemas.microsoft.com/office/drawing/2014/main" id="{14E66F81-8F0E-C786-E7F8-FF8A400799CB}"/>
              </a:ext>
            </a:extLst>
          </p:cNvPr>
          <p:cNvSpPr/>
          <p:nvPr/>
        </p:nvSpPr>
        <p:spPr>
          <a:xfrm>
            <a:off x="990766" y="2509068"/>
            <a:ext cx="6978858" cy="2348089"/>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7E43ABAB-21E5-E70C-FEF4-442F21C09674}"/>
              </a:ext>
            </a:extLst>
          </p:cNvPr>
          <p:cNvSpPr txBox="1"/>
          <p:nvPr/>
        </p:nvSpPr>
        <p:spPr>
          <a:xfrm>
            <a:off x="1368382" y="3019272"/>
            <a:ext cx="6223625" cy="819455"/>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fr-FR" sz="2800" b="1" dirty="0">
                <a:solidFill>
                  <a:srgbClr val="424D7B"/>
                </a:solidFill>
                <a:latin typeface="Dosis SemiBold" pitchFamily="2" charset="0"/>
              </a:rPr>
              <a:t>Qu’est-ce que tu aimes faire à la maison ?</a:t>
            </a:r>
          </a:p>
        </p:txBody>
      </p:sp>
      <p:grpSp>
        <p:nvGrpSpPr>
          <p:cNvPr id="5" name="Groupe 4">
            <a:extLst>
              <a:ext uri="{FF2B5EF4-FFF2-40B4-BE49-F238E27FC236}">
                <a16:creationId xmlns:a16="http://schemas.microsoft.com/office/drawing/2014/main" id="{64D573D7-27A8-4B35-CA94-21A1E230E2C8}"/>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12E2BD4C-8801-647D-33BD-54C2E00DC5A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73BDFBA-BD64-B0BE-E2DF-045433B617C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3878820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784D-D842-55BF-D515-DD09E5238321}"/>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F6C1686-6897-4E60-83C9-C8F4561E16AE}"/>
              </a:ext>
            </a:extLst>
          </p:cNvPr>
          <p:cNvSpPr/>
          <p:nvPr/>
        </p:nvSpPr>
        <p:spPr>
          <a:xfrm>
            <a:off x="699426" y="3329186"/>
            <a:ext cx="2584628"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EE2E7060-7C43-E8E6-21CC-911E259FD91D}"/>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2829171" y="2843448"/>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836677B6-AC3E-D4DD-841E-77D23A3035B2}"/>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80BB0479-E979-6474-2431-231B9E9556CD}"/>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F5793345-D6B2-DC7F-74AB-AD4E4C717018}"/>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Qui veut passer au tableau pour </a:t>
            </a:r>
            <a:r>
              <a:rPr lang="fr-FR" dirty="0">
                <a:solidFill>
                  <a:schemeClr val="tx1">
                    <a:lumMod val="65000"/>
                    <a:lumOff val="35000"/>
                  </a:schemeClr>
                </a:solidFill>
                <a:latin typeface="Dosis Medium" pitchFamily="2" charset="0"/>
              </a:rPr>
              <a:t>poser la question </a:t>
            </a: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  </a:t>
            </a:r>
          </a:p>
        </p:txBody>
      </p:sp>
      <p:pic>
        <p:nvPicPr>
          <p:cNvPr id="18" name="Image 17">
            <a:extLst>
              <a:ext uri="{FF2B5EF4-FFF2-40B4-BE49-F238E27FC236}">
                <a16:creationId xmlns:a16="http://schemas.microsoft.com/office/drawing/2014/main" id="{703EC2E4-EBF4-50E6-2622-573F75232851}"/>
              </a:ext>
            </a:extLst>
          </p:cNvPr>
          <p:cNvPicPr>
            <a:picLocks noChangeAspect="1"/>
          </p:cNvPicPr>
          <p:nvPr/>
        </p:nvPicPr>
        <p:blipFill>
          <a:blip r:embed="rId4"/>
          <a:stretch>
            <a:fillRect/>
          </a:stretch>
        </p:blipFill>
        <p:spPr>
          <a:xfrm>
            <a:off x="2652513" y="2055068"/>
            <a:ext cx="1218404" cy="1102789"/>
          </a:xfrm>
          <a:prstGeom prst="rect">
            <a:avLst/>
          </a:prstGeom>
        </p:spPr>
      </p:pic>
      <p:sp>
        <p:nvSpPr>
          <p:cNvPr id="12" name="ZoneTexte 11">
            <a:extLst>
              <a:ext uri="{FF2B5EF4-FFF2-40B4-BE49-F238E27FC236}">
                <a16:creationId xmlns:a16="http://schemas.microsoft.com/office/drawing/2014/main" id="{53A16EE4-4C6F-01E8-4800-2D676F5D6D7E}"/>
              </a:ext>
            </a:extLst>
          </p:cNvPr>
          <p:cNvSpPr txBox="1"/>
          <p:nvPr/>
        </p:nvSpPr>
        <p:spPr>
          <a:xfrm>
            <a:off x="666627" y="3537567"/>
            <a:ext cx="2584628" cy="646331"/>
          </a:xfrm>
          <a:prstGeom prst="rect">
            <a:avLst/>
          </a:prstGeom>
          <a:noFill/>
        </p:spPr>
        <p:txBody>
          <a:bodyPr wrap="square" rtlCol="0">
            <a:spAutoFit/>
          </a:bodyPr>
          <a:lstStyle/>
          <a:p>
            <a:pPr lvl="0" algn="ctr">
              <a:defRPr/>
            </a:pPr>
            <a:r>
              <a:rPr lang="fr-FR" b="1" dirty="0">
                <a:solidFill>
                  <a:srgbClr val="445C80"/>
                </a:solidFill>
                <a:latin typeface="Dosis SemiBold" pitchFamily="2" charset="0"/>
              </a:rPr>
              <a:t>Qu’est-ce que tu aimes faire à __________ ?</a:t>
            </a:r>
          </a:p>
        </p:txBody>
      </p:sp>
      <p:pic>
        <p:nvPicPr>
          <p:cNvPr id="10" name="Image 9">
            <a:extLst>
              <a:ext uri="{FF2B5EF4-FFF2-40B4-BE49-F238E27FC236}">
                <a16:creationId xmlns:a16="http://schemas.microsoft.com/office/drawing/2014/main" id="{A13BB943-7546-4017-96AF-0D69716A224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5023" b="98174" l="9375" r="99554">
                        <a14:foregroundMark x1="47321" y1="8676" x2="51786" y2="7763"/>
                        <a14:foregroundMark x1="52679" y1="5023" x2="52679" y2="5023"/>
                        <a14:foregroundMark x1="45536" y1="49772" x2="58929" y2="49772"/>
                        <a14:foregroundMark x1="52232" y1="46119" x2="45982" y2="52968"/>
                        <a14:foregroundMark x1="95089" y1="36986" x2="99554" y2="40183"/>
                        <a14:foregroundMark x1="41964" y1="48858" x2="41964" y2="48858"/>
                        <a14:foregroundMark x1="9375" y1="77626" x2="86161" y2="97717"/>
                        <a14:foregroundMark x1="86161" y1="97717" x2="97321" y2="90411"/>
                        <a14:foregroundMark x1="88393" y1="98174" x2="97768" y2="86758"/>
                      </a14:backgroundRemoval>
                    </a14:imgEffect>
                    <a14:imgEffect>
                      <a14:colorTemperature colorTemp="7200"/>
                    </a14:imgEffect>
                  </a14:imgLayer>
                </a14:imgProps>
              </a:ext>
            </a:extLst>
          </a:blip>
          <a:stretch>
            <a:fillRect/>
          </a:stretch>
        </p:blipFill>
        <p:spPr>
          <a:xfrm>
            <a:off x="1385073" y="4501412"/>
            <a:ext cx="1213333" cy="1186250"/>
          </a:xfrm>
          <a:prstGeom prst="rect">
            <a:avLst/>
          </a:prstGeom>
        </p:spPr>
      </p:pic>
    </p:spTree>
    <p:extLst>
      <p:ext uri="{BB962C8B-B14F-4D97-AF65-F5344CB8AC3E}">
        <p14:creationId xmlns:p14="http://schemas.microsoft.com/office/powerpoint/2010/main" val="348724780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8D5EB-BA8B-A963-91EF-471CDA98F09F}"/>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BF6031D6-801F-1C45-731C-67D990BD48E9}"/>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264706" y="2843448"/>
            <a:ext cx="4887827" cy="3258552"/>
          </a:xfrm>
          <a:prstGeom prst="rect">
            <a:avLst/>
          </a:prstGeom>
        </p:spPr>
      </p:pic>
      <p:sp>
        <p:nvSpPr>
          <p:cNvPr id="3" name="Rectangle : coins arrondis 2">
            <a:extLst>
              <a:ext uri="{FF2B5EF4-FFF2-40B4-BE49-F238E27FC236}">
                <a16:creationId xmlns:a16="http://schemas.microsoft.com/office/drawing/2014/main" id="{A8F4912C-2256-0D21-DDCA-B006CCD28979}"/>
              </a:ext>
            </a:extLst>
          </p:cNvPr>
          <p:cNvSpPr/>
          <p:nvPr/>
        </p:nvSpPr>
        <p:spPr>
          <a:xfrm>
            <a:off x="5855696" y="3429000"/>
            <a:ext cx="2480323"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BAEA0502-55DC-5FBB-A700-8D39403342D7}"/>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9D0858A3-D881-A016-D798-AB81C5968FF7}"/>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BB71C9AA-EC60-B832-F44A-CD3786FD730A}"/>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Qui veut passer au tableau pour </a:t>
            </a:r>
            <a:r>
              <a:rPr lang="fr-FR" dirty="0">
                <a:solidFill>
                  <a:schemeClr val="tx1">
                    <a:lumMod val="65000"/>
                    <a:lumOff val="35000"/>
                  </a:schemeClr>
                </a:solidFill>
                <a:latin typeface="Dosis Medium" pitchFamily="2" charset="0"/>
              </a:rPr>
              <a:t>poser la question</a:t>
            </a: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 ?  </a:t>
            </a:r>
          </a:p>
        </p:txBody>
      </p:sp>
      <p:pic>
        <p:nvPicPr>
          <p:cNvPr id="10" name="Image 9">
            <a:extLst>
              <a:ext uri="{FF2B5EF4-FFF2-40B4-BE49-F238E27FC236}">
                <a16:creationId xmlns:a16="http://schemas.microsoft.com/office/drawing/2014/main" id="{858718A5-1F0B-1CE9-73C0-7CA94056EC87}"/>
              </a:ext>
            </a:extLst>
          </p:cNvPr>
          <p:cNvPicPr>
            <a:picLocks noChangeAspect="1"/>
          </p:cNvPicPr>
          <p:nvPr/>
        </p:nvPicPr>
        <p:blipFill>
          <a:blip r:embed="rId4"/>
          <a:stretch>
            <a:fillRect/>
          </a:stretch>
        </p:blipFill>
        <p:spPr>
          <a:xfrm>
            <a:off x="5246011" y="2083690"/>
            <a:ext cx="1219370" cy="1086002"/>
          </a:xfrm>
          <a:prstGeom prst="rect">
            <a:avLst/>
          </a:prstGeom>
        </p:spPr>
      </p:pic>
      <p:sp>
        <p:nvSpPr>
          <p:cNvPr id="12" name="ZoneTexte 11">
            <a:extLst>
              <a:ext uri="{FF2B5EF4-FFF2-40B4-BE49-F238E27FC236}">
                <a16:creationId xmlns:a16="http://schemas.microsoft.com/office/drawing/2014/main" id="{D958CB01-E14C-4367-9DC7-A96B2AE2E4A0}"/>
              </a:ext>
            </a:extLst>
          </p:cNvPr>
          <p:cNvSpPr txBox="1"/>
          <p:nvPr/>
        </p:nvSpPr>
        <p:spPr>
          <a:xfrm>
            <a:off x="5866098" y="3582886"/>
            <a:ext cx="2480322" cy="646331"/>
          </a:xfrm>
          <a:prstGeom prst="rect">
            <a:avLst/>
          </a:prstGeom>
          <a:noFill/>
        </p:spPr>
        <p:txBody>
          <a:bodyPr wrap="square" rtlCol="0">
            <a:spAutoFit/>
          </a:bodyPr>
          <a:lstStyle/>
          <a:p>
            <a:pPr lvl="0" algn="ctr">
              <a:defRPr/>
            </a:pPr>
            <a:r>
              <a:rPr lang="fr-FR" b="1" dirty="0">
                <a:solidFill>
                  <a:srgbClr val="8D6F91"/>
                </a:solidFill>
                <a:latin typeface="Dosis SemiBold" pitchFamily="2" charset="0"/>
              </a:rPr>
              <a:t>Qu’est-ce que tu aimes faire à __________ ?</a:t>
            </a:r>
          </a:p>
        </p:txBody>
      </p:sp>
      <p:pic>
        <p:nvPicPr>
          <p:cNvPr id="4" name="Image 3" descr="Une image contenant maison, arbre, peinture, fenêtre&#10;&#10;Le contenu généré par l’IA peut être incorrect.">
            <a:extLst>
              <a:ext uri="{FF2B5EF4-FFF2-40B4-BE49-F238E27FC236}">
                <a16:creationId xmlns:a16="http://schemas.microsoft.com/office/drawing/2014/main" id="{94F8715C-E6AB-8E25-96E9-2ECC0692E2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46031" y="4634357"/>
            <a:ext cx="1175945" cy="1286362"/>
          </a:xfrm>
          <a:prstGeom prst="rect">
            <a:avLst/>
          </a:prstGeom>
        </p:spPr>
      </p:pic>
    </p:spTree>
    <p:extLst>
      <p:ext uri="{BB962C8B-B14F-4D97-AF65-F5344CB8AC3E}">
        <p14:creationId xmlns:p14="http://schemas.microsoft.com/office/powerpoint/2010/main" val="329212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pose la question à son voisin. </a:t>
            </a:r>
          </a:p>
        </p:txBody>
      </p:sp>
      <p:grpSp>
        <p:nvGrpSpPr>
          <p:cNvPr id="12" name="Groupe 11">
            <a:extLst>
              <a:ext uri="{FF2B5EF4-FFF2-40B4-BE49-F238E27FC236}">
                <a16:creationId xmlns:a16="http://schemas.microsoft.com/office/drawing/2014/main" id="{8554010C-6F2E-929F-88A0-9D562BE48187}"/>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8EA0E314-1312-B4AD-8C68-DBE0E9C79DD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91ABA2-FCCF-1EC8-954D-5CBE862A5BD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4"/>
          <a:stretch>
            <a:fillRect/>
          </a:stretch>
        </p:blipFill>
        <p:spPr>
          <a:xfrm flipH="1">
            <a:off x="2566468" y="2944633"/>
            <a:ext cx="3955983" cy="2637322"/>
          </a:xfrm>
          <a:prstGeom prst="rect">
            <a:avLst/>
          </a:prstGeom>
        </p:spPr>
      </p:pic>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5"/>
          <a:stretch>
            <a:fillRect/>
          </a:stretch>
        </p:blipFill>
        <p:spPr>
          <a:xfrm>
            <a:off x="1657351" y="2244906"/>
            <a:ext cx="1218404" cy="1102789"/>
          </a:xfrm>
          <a:prstGeom prst="rect">
            <a:avLst/>
          </a:prstGeom>
        </p:spPr>
      </p:pic>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6"/>
          <a:stretch>
            <a:fillRect/>
          </a:stretch>
        </p:blipFill>
        <p:spPr>
          <a:xfrm>
            <a:off x="6095226" y="2252068"/>
            <a:ext cx="1219370" cy="1086002"/>
          </a:xfrm>
          <a:prstGeom prst="rect">
            <a:avLst/>
          </a:prstGeom>
        </p:spPr>
      </p:pic>
      <p:sp>
        <p:nvSpPr>
          <p:cNvPr id="3" name="ZoneTexte 2">
            <a:extLst>
              <a:ext uri="{FF2B5EF4-FFF2-40B4-BE49-F238E27FC236}">
                <a16:creationId xmlns:a16="http://schemas.microsoft.com/office/drawing/2014/main" id="{684176B4-A45E-468F-A553-E56143093AFB}"/>
              </a:ext>
            </a:extLst>
          </p:cNvPr>
          <p:cNvSpPr txBox="1"/>
          <p:nvPr/>
        </p:nvSpPr>
        <p:spPr>
          <a:xfrm>
            <a:off x="588836" y="3878573"/>
            <a:ext cx="2676715" cy="707886"/>
          </a:xfrm>
          <a:prstGeom prst="rect">
            <a:avLst/>
          </a:prstGeom>
          <a:noFill/>
        </p:spPr>
        <p:txBody>
          <a:bodyPr wrap="square" rtlCol="0">
            <a:spAutoFit/>
          </a:bodyPr>
          <a:lstStyle/>
          <a:p>
            <a:pPr lvl="0" algn="ctr">
              <a:defRPr/>
            </a:pPr>
            <a:r>
              <a:rPr lang="fr-FR" sz="2000" b="1" dirty="0">
                <a:solidFill>
                  <a:srgbClr val="445C80"/>
                </a:solidFill>
                <a:latin typeface="Dosis SemiBold" pitchFamily="2" charset="0"/>
              </a:rPr>
              <a:t>Qu’est-ce que tu aimes faire à __________ ?</a:t>
            </a:r>
          </a:p>
        </p:txBody>
      </p:sp>
      <p:sp>
        <p:nvSpPr>
          <p:cNvPr id="4" name="ZoneTexte 3">
            <a:extLst>
              <a:ext uri="{FF2B5EF4-FFF2-40B4-BE49-F238E27FC236}">
                <a16:creationId xmlns:a16="http://schemas.microsoft.com/office/drawing/2014/main" id="{560237B7-85C4-D47C-0635-AD8D20925387}"/>
              </a:ext>
            </a:extLst>
          </p:cNvPr>
          <p:cNvSpPr txBox="1"/>
          <p:nvPr/>
        </p:nvSpPr>
        <p:spPr>
          <a:xfrm>
            <a:off x="6048079" y="3868195"/>
            <a:ext cx="2676715" cy="707886"/>
          </a:xfrm>
          <a:prstGeom prst="rect">
            <a:avLst/>
          </a:prstGeom>
          <a:noFill/>
        </p:spPr>
        <p:txBody>
          <a:bodyPr wrap="square" rtlCol="0">
            <a:spAutoFit/>
          </a:bodyPr>
          <a:lstStyle/>
          <a:p>
            <a:pPr lvl="0" algn="ctr">
              <a:defRPr/>
            </a:pPr>
            <a:r>
              <a:rPr lang="fr-FR" sz="2000" b="1" dirty="0">
                <a:solidFill>
                  <a:srgbClr val="8D6F91"/>
                </a:solidFill>
                <a:latin typeface="Dosis SemiBold" pitchFamily="2" charset="0"/>
              </a:rPr>
              <a:t>Qu’est-ce que tu aimes faire à _________ ?</a:t>
            </a:r>
          </a:p>
        </p:txBody>
      </p:sp>
    </p:spTree>
    <p:extLst>
      <p:ext uri="{BB962C8B-B14F-4D97-AF65-F5344CB8AC3E}">
        <p14:creationId xmlns:p14="http://schemas.microsoft.com/office/powerpoint/2010/main" val="1555991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Poser la question : «  Qu’est-ce que tu aimes faire à l’école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Écriture </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6" name="Image 5">
            <a:extLst>
              <a:ext uri="{FF2B5EF4-FFF2-40B4-BE49-F238E27FC236}">
                <a16:creationId xmlns:a16="http://schemas.microsoft.com/office/drawing/2014/main" id="{668F620A-E896-6974-DDFE-A4D451AF6BCA}"/>
              </a:ext>
            </a:extLst>
          </p:cNvPr>
          <p:cNvPicPr>
            <a:picLocks noChangeAspect="1"/>
          </p:cNvPicPr>
          <p:nvPr/>
        </p:nvPicPr>
        <p:blipFill>
          <a:blip r:embed="rId3"/>
          <a:stretch>
            <a:fillRect/>
          </a:stretch>
        </p:blipFill>
        <p:spPr>
          <a:xfrm>
            <a:off x="1475017" y="3477125"/>
            <a:ext cx="6254069" cy="1446177"/>
          </a:xfrm>
          <a:prstGeom prst="rect">
            <a:avLst/>
          </a:prstGeo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053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336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de la lettre   N - n</a:t>
            </a:r>
            <a:endParaRPr lang="fr-FR" sz="1600" dirty="0">
              <a:latin typeface="Colonna MT" panose="04020805060202030203" pitchFamily="82" charset="0"/>
            </a:endParaRP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82884" y="3457727"/>
            <a:ext cx="540000" cy="540000"/>
          </a:xfrm>
          <a:prstGeom prst="rect">
            <a:avLst/>
          </a:prstGeom>
        </p:spPr>
      </p:pic>
      <p:sp>
        <p:nvSpPr>
          <p:cNvPr id="9" name="Titre 8">
            <a:extLst>
              <a:ext uri="{FF2B5EF4-FFF2-40B4-BE49-F238E27FC236}">
                <a16:creationId xmlns:a16="http://schemas.microsoft.com/office/drawing/2014/main" id="{3640BCCD-5F8F-8C53-9438-B85E8E1FE586}"/>
              </a:ext>
            </a:extLst>
          </p:cNvPr>
          <p:cNvSpPr>
            <a:spLocks noGrp="1"/>
          </p:cNvSpPr>
          <p:nvPr>
            <p:ph type="title"/>
          </p:nvPr>
        </p:nvSpPr>
        <p:spPr>
          <a:xfrm>
            <a:off x="522772" y="1254325"/>
            <a:ext cx="7886700" cy="705267"/>
          </a:xfrm>
        </p:spPr>
        <p:txBody>
          <a:bodyPr/>
          <a:lstStyle/>
          <a:p>
            <a:r>
              <a:rPr lang="fr-MA" sz="3200" dirty="0"/>
              <a:t>Plan de la séance 2</a:t>
            </a:r>
          </a:p>
        </p:txBody>
      </p:sp>
      <p:grpSp>
        <p:nvGrpSpPr>
          <p:cNvPr id="10" name="Groupe 9">
            <a:extLst>
              <a:ext uri="{FF2B5EF4-FFF2-40B4-BE49-F238E27FC236}">
                <a16:creationId xmlns:a16="http://schemas.microsoft.com/office/drawing/2014/main" id="{1A2C1CCC-352A-AAE0-C5A5-13D328D3E59C}"/>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8211B303-91C5-FCD8-563C-3237FA715DC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32B2332C-957B-FE64-2A84-2C286A1F8A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2FD8517B-345B-8F45-512B-FB7CB2E002C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la lecture. On va apprendre à lire la lettre n. </a:t>
            </a:r>
          </a:p>
        </p:txBody>
      </p:sp>
      <p:sp>
        <p:nvSpPr>
          <p:cNvPr id="11" name="AutoShape 4" descr="Image générée">
            <a:extLst>
              <a:ext uri="{FF2B5EF4-FFF2-40B4-BE49-F238E27FC236}">
                <a16:creationId xmlns:a16="http://schemas.microsoft.com/office/drawing/2014/main" id="{B79F80A6-92E7-243E-7A31-232301D140C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grpSp>
        <p:nvGrpSpPr>
          <p:cNvPr id="13" name="Groupe 12">
            <a:extLst>
              <a:ext uri="{FF2B5EF4-FFF2-40B4-BE49-F238E27FC236}">
                <a16:creationId xmlns:a16="http://schemas.microsoft.com/office/drawing/2014/main" id="{6AD2975D-2481-776A-8C8D-22C6DA8A8F0A}"/>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E5FE2C62-96E5-BDA7-132E-00670F3477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65AA067-7EC6-6627-D11A-0AE8EDB82CD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7" name="Image 16">
            <a:extLst>
              <a:ext uri="{FF2B5EF4-FFF2-40B4-BE49-F238E27FC236}">
                <a16:creationId xmlns:a16="http://schemas.microsoft.com/office/drawing/2014/main" id="{C184FA88-9BB8-8063-151D-55920B36DC54}"/>
              </a:ext>
            </a:extLst>
          </p:cNvPr>
          <p:cNvPicPr>
            <a:picLocks noChangeAspect="1"/>
          </p:cNvPicPr>
          <p:nvPr/>
        </p:nvPicPr>
        <p:blipFill>
          <a:blip r:embed="rId4"/>
          <a:stretch>
            <a:fillRect/>
          </a:stretch>
        </p:blipFill>
        <p:spPr>
          <a:xfrm>
            <a:off x="2045970" y="2261937"/>
            <a:ext cx="5052060" cy="3368040"/>
          </a:xfrm>
          <a:prstGeom prst="rect">
            <a:avLst/>
          </a:prstGeom>
        </p:spPr>
      </p:pic>
    </p:spTree>
    <p:extLst>
      <p:ext uri="{BB962C8B-B14F-4D97-AF65-F5344CB8AC3E}">
        <p14:creationId xmlns:p14="http://schemas.microsoft.com/office/powerpoint/2010/main" val="401323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2504-4826-815B-F549-E9899627611B}"/>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29DC821D-BCD6-4B0A-A861-8D1EEE80055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5"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0B55819B-4B5C-C676-83F1-4160CF0F0C72}"/>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65759" y="734700"/>
            <a:ext cx="796550" cy="796550"/>
          </a:xfrm>
        </p:spPr>
      </p:pic>
      <p:sp>
        <p:nvSpPr>
          <p:cNvPr id="12" name="Titre 8">
            <a:extLst>
              <a:ext uri="{FF2B5EF4-FFF2-40B4-BE49-F238E27FC236}">
                <a16:creationId xmlns:a16="http://schemas.microsoft.com/office/drawing/2014/main" id="{21A8927E-D3C1-E300-60C5-B06CCC1254E0}"/>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8" name="Image 7" descr="Une image contenant noir, obscurité&#10;&#10;Le contenu généré par l’IA peut être incorrect.">
            <a:extLst>
              <a:ext uri="{FF2B5EF4-FFF2-40B4-BE49-F238E27FC236}">
                <a16:creationId xmlns:a16="http://schemas.microsoft.com/office/drawing/2014/main" id="{BF51579D-2548-7CD1-70CD-C00A8CEBB1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4056" y="6047291"/>
            <a:ext cx="812539" cy="812539"/>
          </a:xfrm>
          <a:prstGeom prst="rect">
            <a:avLst/>
          </a:prstGeom>
        </p:spPr>
      </p:pic>
      <p:pic>
        <p:nvPicPr>
          <p:cNvPr id="2" name="57D02AE0">
            <a:hlinkClick r:id="" action="ppaction://media"/>
            <a:extLst>
              <a:ext uri="{FF2B5EF4-FFF2-40B4-BE49-F238E27FC236}">
                <a16:creationId xmlns:a16="http://schemas.microsoft.com/office/drawing/2014/main" id="{92F00958-68A2-4F3F-B859-596BB57C9AC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17553" y="2072495"/>
            <a:ext cx="8014447" cy="4508126"/>
          </a:xfrm>
          <a:prstGeom prst="rect">
            <a:avLst/>
          </a:prstGeom>
        </p:spPr>
      </p:pic>
    </p:spTree>
    <p:extLst>
      <p:ext uri="{BB962C8B-B14F-4D97-AF65-F5344CB8AC3E}">
        <p14:creationId xmlns:p14="http://schemas.microsoft.com/office/powerpoint/2010/main" val="2956649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093" fill="hold"/>
                                        <p:tgtEl>
                                          <p:spTgt spid="2"/>
                                        </p:tgtEl>
                                      </p:cBhvr>
                                    </p:cmd>
                                  </p:childTnLst>
                                </p:cTn>
                              </p:par>
                            </p:childTnLst>
                          </p:cTn>
                        </p:par>
                        <p:par>
                          <p:cTn id="7" fill="hold">
                            <p:stCondLst>
                              <p:cond delay="43093"/>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2504-4826-815B-F549-E9899627611B}"/>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29DC821D-BCD6-4B0A-A861-8D1EEE80055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 name="Titre 1">
            <a:extLst>
              <a:ext uri="{FF2B5EF4-FFF2-40B4-BE49-F238E27FC236}">
                <a16:creationId xmlns:a16="http://schemas.microsoft.com/office/drawing/2014/main" id="{49E6B5CA-39CD-6825-2950-4FD13D321A4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Lisons ensemble : N - n.</a:t>
            </a:r>
          </a:p>
        </p:txBody>
      </p:sp>
      <p:grpSp>
        <p:nvGrpSpPr>
          <p:cNvPr id="13" name="Groupe 12">
            <a:extLst>
              <a:ext uri="{FF2B5EF4-FFF2-40B4-BE49-F238E27FC236}">
                <a16:creationId xmlns:a16="http://schemas.microsoft.com/office/drawing/2014/main" id="{11F55E95-1923-1BD9-7590-355C1EE52FFD}"/>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B54D4B4D-D289-D5A2-9927-F2943D50838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7DE250-9CD7-0FA7-248B-6A1FAFD4169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FBDF6F01-3538-4E99-B2FB-54AE556D58ED}"/>
              </a:ext>
            </a:extLst>
          </p:cNvPr>
          <p:cNvSpPr txBox="1"/>
          <p:nvPr/>
        </p:nvSpPr>
        <p:spPr>
          <a:xfrm>
            <a:off x="1833513" y="2257961"/>
            <a:ext cx="5476974" cy="2215991"/>
          </a:xfrm>
          <a:prstGeom prst="rect">
            <a:avLst/>
          </a:prstGeom>
          <a:noFill/>
        </p:spPr>
        <p:txBody>
          <a:bodyPr wrap="square" rtlCol="0">
            <a:spAutoFit/>
          </a:bodyPr>
          <a:lstStyle/>
          <a:p>
            <a:r>
              <a:rPr lang="fr-FR" sz="7200" dirty="0">
                <a:solidFill>
                  <a:srgbClr val="424D7B"/>
                </a:solidFill>
                <a:latin typeface="Dosis SemiBold" panose="020B0604020202020204" charset="0"/>
              </a:rPr>
              <a:t>     </a:t>
            </a:r>
            <a:r>
              <a:rPr lang="fr-FR" sz="13800" dirty="0">
                <a:solidFill>
                  <a:srgbClr val="424D7B"/>
                </a:solidFill>
                <a:latin typeface="Dosis SemiBold" panose="020B0604020202020204" charset="0"/>
              </a:rPr>
              <a:t>N    </a:t>
            </a:r>
            <a:r>
              <a:rPr lang="fr-FR" sz="13800" dirty="0" err="1">
                <a:solidFill>
                  <a:srgbClr val="424D7B"/>
                </a:solidFill>
                <a:latin typeface="Dosis SemiBold" panose="020B0604020202020204" charset="0"/>
              </a:rPr>
              <a:t>n</a:t>
            </a:r>
            <a:endParaRPr lang="fr-FR" sz="4000" dirty="0">
              <a:solidFill>
                <a:srgbClr val="424D7B"/>
              </a:solidFill>
              <a:latin typeface="Dosis SemiBold" panose="020B0604020202020204" charset="0"/>
            </a:endParaRPr>
          </a:p>
        </p:txBody>
      </p:sp>
    </p:spTree>
    <p:extLst>
      <p:ext uri="{BB962C8B-B14F-4D97-AF65-F5344CB8AC3E}">
        <p14:creationId xmlns:p14="http://schemas.microsoft.com/office/powerpoint/2010/main" val="4208072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6B2-2BBA-FD32-DFEC-5E8A88949C3D}"/>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7E62522-262C-4F89-13C2-9220782D2503}"/>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Qui veut lire ? Levez la main. </a:t>
            </a:r>
          </a:p>
        </p:txBody>
      </p:sp>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6C0FE82C-1351-DF33-E397-D6B5917034E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6" name="ZoneTexte 5">
            <a:extLst>
              <a:ext uri="{FF2B5EF4-FFF2-40B4-BE49-F238E27FC236}">
                <a16:creationId xmlns:a16="http://schemas.microsoft.com/office/drawing/2014/main" id="{53DBC299-59CA-4D34-A006-426D0F8E3661}"/>
              </a:ext>
            </a:extLst>
          </p:cNvPr>
          <p:cNvSpPr txBox="1"/>
          <p:nvPr/>
        </p:nvSpPr>
        <p:spPr>
          <a:xfrm>
            <a:off x="1833513" y="2257961"/>
            <a:ext cx="5476974" cy="2215991"/>
          </a:xfrm>
          <a:prstGeom prst="rect">
            <a:avLst/>
          </a:prstGeom>
          <a:noFill/>
        </p:spPr>
        <p:txBody>
          <a:bodyPr wrap="square" rtlCol="0">
            <a:spAutoFit/>
          </a:bodyPr>
          <a:lstStyle/>
          <a:p>
            <a:r>
              <a:rPr lang="fr-FR" sz="7200" dirty="0">
                <a:solidFill>
                  <a:srgbClr val="424D7B"/>
                </a:solidFill>
                <a:latin typeface="Dosis SemiBold" panose="020B0604020202020204" charset="0"/>
              </a:rPr>
              <a:t>     </a:t>
            </a:r>
            <a:r>
              <a:rPr lang="fr-FR" sz="13800" dirty="0">
                <a:solidFill>
                  <a:srgbClr val="424D7B"/>
                </a:solidFill>
                <a:latin typeface="Dosis SemiBold" panose="020B0604020202020204" charset="0"/>
              </a:rPr>
              <a:t>N    </a:t>
            </a:r>
            <a:r>
              <a:rPr lang="fr-FR" sz="13800" dirty="0" err="1">
                <a:solidFill>
                  <a:srgbClr val="424D7B"/>
                </a:solidFill>
                <a:latin typeface="Dosis SemiBold" panose="020B0604020202020204" charset="0"/>
              </a:rPr>
              <a:t>n</a:t>
            </a:r>
            <a:endParaRPr lang="fr-FR" sz="4000" dirty="0">
              <a:solidFill>
                <a:srgbClr val="424D7B"/>
              </a:solidFill>
              <a:latin typeface="Dosis SemiBold" panose="020B0604020202020204" charset="0"/>
            </a:endParaRPr>
          </a:p>
        </p:txBody>
      </p:sp>
    </p:spTree>
    <p:extLst>
      <p:ext uri="{BB962C8B-B14F-4D97-AF65-F5344CB8AC3E}">
        <p14:creationId xmlns:p14="http://schemas.microsoft.com/office/powerpoint/2010/main" val="6047559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Regardez cette liste. Qui veut passer au tableau pour montrer la lettre n ?</a:t>
            </a:r>
            <a:endParaRPr lang="fr-MA" dirty="0">
              <a:latin typeface="Dosis Medium" pitchFamily="2" charset="0"/>
            </a:endParaRPr>
          </a:p>
        </p:txBody>
      </p:sp>
      <p:sp>
        <p:nvSpPr>
          <p:cNvPr id="3" name="Rectangle 2">
            <a:extLst>
              <a:ext uri="{FF2B5EF4-FFF2-40B4-BE49-F238E27FC236}">
                <a16:creationId xmlns:a16="http://schemas.microsoft.com/office/drawing/2014/main" id="{10EF00E4-B124-4C3E-89CB-993C66B576D1}"/>
              </a:ext>
            </a:extLst>
          </p:cNvPr>
          <p:cNvSpPr/>
          <p:nvPr/>
        </p:nvSpPr>
        <p:spPr>
          <a:xfrm>
            <a:off x="412377" y="2951947"/>
            <a:ext cx="8301318" cy="769441"/>
          </a:xfrm>
          <a:prstGeom prst="rect">
            <a:avLst/>
          </a:prstGeom>
        </p:spPr>
        <p:txBody>
          <a:bodyPr wrap="square">
            <a:spAutoFit/>
          </a:bodyPr>
          <a:lstStyle/>
          <a:p>
            <a:pPr algn="ctr"/>
            <a:r>
              <a:rPr lang="pt-BR" sz="4400" dirty="0">
                <a:solidFill>
                  <a:srgbClr val="424D7B"/>
                </a:solidFill>
                <a:latin typeface="Dosis SemiBold" panose="020B0604020202020204" charset="0"/>
              </a:rPr>
              <a:t>A</a:t>
            </a:r>
            <a:r>
              <a:rPr lang="pt-BR" sz="4400" b="1" dirty="0">
                <a:solidFill>
                  <a:srgbClr val="424D7B"/>
                </a:solidFill>
                <a:latin typeface="Dosis SemiBold" panose="020B0604020202020204" charset="0"/>
              </a:rPr>
              <a:t>    T    i    P   n    b   R   m</a:t>
            </a:r>
            <a:r>
              <a:rPr lang="fr-FR" sz="4400" dirty="0">
                <a:solidFill>
                  <a:srgbClr val="424D7B"/>
                </a:solidFill>
                <a:latin typeface="Dosis SemiBold" panose="020B0604020202020204" charset="0"/>
              </a:rPr>
              <a:t>   E   s   N</a:t>
            </a:r>
            <a:endParaRPr lang="pt-BR" sz="4400" dirty="0">
              <a:latin typeface="Dosis SemiBold" panose="020B0604020202020204" charset="0"/>
            </a:endParaRP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B3C59DB-4014-4292-9CC5-D4B6D1A17CE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888828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AEB5A-56FD-F1DB-3D2D-6E77EE4E9C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7A2B24-C8B9-7135-F164-81EDC394288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une autre liste. Qui veut passer au tableau pour montrer la lettre n ?</a:t>
            </a:r>
            <a:endParaRPr lang="fr-MA" dirty="0">
              <a:latin typeface="Dosis Medium" pitchFamily="2" charset="0"/>
            </a:endParaRPr>
          </a:p>
        </p:txBody>
      </p:sp>
      <p:sp>
        <p:nvSpPr>
          <p:cNvPr id="5" name="Rectangle 4">
            <a:extLst>
              <a:ext uri="{FF2B5EF4-FFF2-40B4-BE49-F238E27FC236}">
                <a16:creationId xmlns:a16="http://schemas.microsoft.com/office/drawing/2014/main" id="{3BCD4F60-CCA0-44D2-A3CC-FE4130408705}"/>
              </a:ext>
            </a:extLst>
          </p:cNvPr>
          <p:cNvSpPr/>
          <p:nvPr/>
        </p:nvSpPr>
        <p:spPr>
          <a:xfrm>
            <a:off x="490193" y="2951947"/>
            <a:ext cx="8286161" cy="769441"/>
          </a:xfrm>
          <a:prstGeom prst="rect">
            <a:avLst/>
          </a:prstGeom>
        </p:spPr>
        <p:txBody>
          <a:bodyPr wrap="square">
            <a:spAutoFit/>
          </a:bodyPr>
          <a:lstStyle/>
          <a:p>
            <a:pPr algn="ctr"/>
            <a:r>
              <a:rPr lang="fr-FR" sz="4400" dirty="0">
                <a:solidFill>
                  <a:srgbClr val="424D7B"/>
                </a:solidFill>
                <a:latin typeface="Dosis SemiBold" panose="020B0604020202020204" charset="0"/>
              </a:rPr>
              <a:t>B   </a:t>
            </a:r>
            <a:r>
              <a:rPr lang="pt-BR" sz="4400" dirty="0">
                <a:solidFill>
                  <a:srgbClr val="424D7B"/>
                </a:solidFill>
                <a:latin typeface="Berlin Sans FB" panose="020E0602020502020306" pitchFamily="34" charset="0"/>
                <a:cs typeface="Aharoni" panose="02010803020104030203" pitchFamily="2" charset="-79"/>
              </a:rPr>
              <a:t>n</a:t>
            </a:r>
            <a:r>
              <a:rPr lang="pt-BR" sz="4400" b="1" dirty="0">
                <a:solidFill>
                  <a:srgbClr val="424D7B"/>
                </a:solidFill>
                <a:latin typeface="Dosis SemiBold" panose="020B0604020202020204" charset="0"/>
              </a:rPr>
              <a:t>    p   m    T    i    N   r   </a:t>
            </a:r>
            <a:r>
              <a:rPr lang="pt-BR" sz="4400" dirty="0">
                <a:solidFill>
                  <a:srgbClr val="424D7B"/>
                </a:solidFill>
                <a:latin typeface="Consolas" panose="020B0609020204030204" pitchFamily="49" charset="0"/>
              </a:rPr>
              <a:t>b</a:t>
            </a:r>
            <a:r>
              <a:rPr lang="pt-BR" sz="4400" b="1" dirty="0">
                <a:solidFill>
                  <a:srgbClr val="424D7B"/>
                </a:solidFill>
                <a:latin typeface="Dosis" panose="020B0604020202020204" charset="0"/>
              </a:rPr>
              <a:t> </a:t>
            </a:r>
            <a:r>
              <a:rPr lang="pt-BR" sz="4400" b="1" dirty="0">
                <a:solidFill>
                  <a:srgbClr val="424D7B"/>
                </a:solidFill>
                <a:latin typeface="Dosis SemiBold" panose="020B0604020202020204" charset="0"/>
              </a:rPr>
              <a:t>   M</a:t>
            </a:r>
            <a:endParaRPr lang="pt-BR" sz="4400" dirty="0">
              <a:latin typeface="Dosis SemiBold" panose="020B0604020202020204" charset="0"/>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61ECFE5B-572C-47F9-8814-79FF8EB41F7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3622980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n dans ce mot ? Qui veut passer au tableau pour la montrer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Neuf</a:t>
            </a:r>
            <a:endPar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CBBF6620-643F-4736-A95C-6478217317B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0618161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n dans ce mot ? Qui veut passer au tableau pour la montrer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banane</a:t>
            </a:r>
            <a:r>
              <a:rPr lang="pt-BR" sz="9600" dirty="0">
                <a:ln w="0"/>
                <a:solidFill>
                  <a:srgbClr val="565F88"/>
                </a:solidFill>
                <a:latin typeface="Dosis SemiBold" pitchFamily="2" charset="0"/>
                <a:cs typeface="Aharoni" panose="02010803020104030203" pitchFamily="2" charset="-79"/>
              </a:rPr>
              <a:t> </a:t>
            </a:r>
            <a:r>
              <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rPr>
              <a:t>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72DCC347-A875-4C1E-B589-A74F7AF63E3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137150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n dans ce mot ? Qui veut passer au tableau pour la montrer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lune</a:t>
            </a:r>
            <a:endPar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9B243FA4-BC29-4301-8320-9737870CBCA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232213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n dans ce mot ?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lama</a:t>
            </a:r>
            <a:r>
              <a:rPr lang="pt-BR" sz="9600" dirty="0">
                <a:ln w="0"/>
                <a:solidFill>
                  <a:srgbClr val="565F88"/>
                </a:solidFill>
                <a:latin typeface="Dosis SemiBold" pitchFamily="2" charset="0"/>
                <a:cs typeface="Aharoni" panose="02010803020104030203" pitchFamily="2" charset="-79"/>
              </a:rPr>
              <a:t> </a:t>
            </a:r>
            <a:r>
              <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rPr>
              <a:t>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057C0D9B-108E-49C7-A2CE-869DA027BC7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740272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4F61E-C128-A8A6-93AB-DE28CF7ECED4}"/>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5100A1FE-CBCC-DAF9-2393-C4331F514107}"/>
              </a:ext>
            </a:extLst>
          </p:cNvPr>
          <p:cNvPicPr>
            <a:picLocks noChangeAspect="1"/>
          </p:cNvPicPr>
          <p:nvPr/>
        </p:nvPicPr>
        <p:blipFill>
          <a:blip r:embed="rId2"/>
          <a:srcRect l="-5657" r="47736" b="32373"/>
          <a:stretch>
            <a:fillRect/>
          </a:stretch>
        </p:blipFill>
        <p:spPr>
          <a:xfrm>
            <a:off x="1472665" y="2387228"/>
            <a:ext cx="1961859" cy="2290649"/>
          </a:xfrm>
          <a:prstGeom prst="ellipse">
            <a:avLst/>
          </a:prstGeom>
        </p:spPr>
      </p:pic>
      <p:sp>
        <p:nvSpPr>
          <p:cNvPr id="12" name="Titre 1">
            <a:extLst>
              <a:ext uri="{FF2B5EF4-FFF2-40B4-BE49-F238E27FC236}">
                <a16:creationId xmlns:a16="http://schemas.microsoft.com/office/drawing/2014/main" id="{788ABD99-E4B2-78EE-9ACE-4465DC57AEA3}"/>
              </a:ext>
            </a:extLst>
          </p:cNvPr>
          <p:cNvSpPr txBox="1">
            <a:spLocks/>
          </p:cNvSpPr>
          <p:nvPr/>
        </p:nvSpPr>
        <p:spPr>
          <a:xfrm>
            <a:off x="1708385" y="787508"/>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Nid ». Dans le mot « nid », j’entends le son « n ». « </a:t>
            </a:r>
            <a:r>
              <a:rPr lang="fr-FR" dirty="0">
                <a:solidFill>
                  <a:prstClr val="black">
                    <a:lumMod val="65000"/>
                    <a:lumOff val="35000"/>
                  </a:prstClr>
                </a:solidFill>
                <a:latin typeface="Dosis Medium" pitchFamily="2" charset="0"/>
              </a:rPr>
              <a:t>Nid</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a:t>
            </a:r>
          </a:p>
        </p:txBody>
      </p:sp>
      <p:grpSp>
        <p:nvGrpSpPr>
          <p:cNvPr id="6" name="Groupe 5">
            <a:extLst>
              <a:ext uri="{FF2B5EF4-FFF2-40B4-BE49-F238E27FC236}">
                <a16:creationId xmlns:a16="http://schemas.microsoft.com/office/drawing/2014/main" id="{B05E2CF0-8CA0-4C3E-961B-8C53459091E1}"/>
              </a:ext>
            </a:extLst>
          </p:cNvPr>
          <p:cNvGrpSpPr/>
          <p:nvPr/>
        </p:nvGrpSpPr>
        <p:grpSpPr>
          <a:xfrm>
            <a:off x="113769" y="634753"/>
            <a:ext cx="1147140" cy="980797"/>
            <a:chOff x="113769" y="634753"/>
            <a:chExt cx="1147140" cy="980797"/>
          </a:xfrm>
        </p:grpSpPr>
        <p:pic>
          <p:nvPicPr>
            <p:cNvPr id="7" name="Image 6">
              <a:extLst>
                <a:ext uri="{FF2B5EF4-FFF2-40B4-BE49-F238E27FC236}">
                  <a16:creationId xmlns:a16="http://schemas.microsoft.com/office/drawing/2014/main" id="{800083C3-B200-4B12-8770-4D16ACE351D5}"/>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5D24B72-F168-4BB6-AAC5-77FE9AB6D3E4}"/>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B328E5ED-6F21-406A-917F-7B28420F55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8385" y="1903552"/>
            <a:ext cx="3258000" cy="3258000"/>
          </a:xfrm>
          <a:prstGeom prst="rect">
            <a:avLst/>
          </a:prstGeom>
        </p:spPr>
      </p:pic>
    </p:spTree>
    <p:extLst>
      <p:ext uri="{BB962C8B-B14F-4D97-AF65-F5344CB8AC3E}">
        <p14:creationId xmlns:p14="http://schemas.microsoft.com/office/powerpoint/2010/main" val="25819397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4F61E-C128-A8A6-93AB-DE28CF7ECED4}"/>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5100A1FE-CBCC-DAF9-2393-C4331F514107}"/>
              </a:ext>
            </a:extLst>
          </p:cNvPr>
          <p:cNvPicPr>
            <a:picLocks noChangeAspect="1"/>
          </p:cNvPicPr>
          <p:nvPr/>
        </p:nvPicPr>
        <p:blipFill>
          <a:blip r:embed="rId2"/>
          <a:srcRect l="-5657" r="47736" b="32373"/>
          <a:stretch>
            <a:fillRect/>
          </a:stretch>
        </p:blipFill>
        <p:spPr>
          <a:xfrm>
            <a:off x="1472665" y="2387228"/>
            <a:ext cx="1961859" cy="2290649"/>
          </a:xfrm>
          <a:prstGeom prst="ellipse">
            <a:avLst/>
          </a:prstGeom>
        </p:spPr>
      </p:pic>
      <p:sp>
        <p:nvSpPr>
          <p:cNvPr id="12" name="Titre 1">
            <a:extLst>
              <a:ext uri="{FF2B5EF4-FFF2-40B4-BE49-F238E27FC236}">
                <a16:creationId xmlns:a16="http://schemas.microsoft.com/office/drawing/2014/main" id="{788ABD99-E4B2-78EE-9ACE-4465DC57AEA3}"/>
              </a:ext>
            </a:extLst>
          </p:cNvPr>
          <p:cNvSpPr txBox="1">
            <a:spLocks/>
          </p:cNvSpPr>
          <p:nvPr/>
        </p:nvSpPr>
        <p:spPr>
          <a:xfrm>
            <a:off x="1708385" y="787508"/>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Ananas ». Dans le mot « ananas », j’entends le son « n ». « </a:t>
            </a:r>
            <a:r>
              <a:rPr lang="fr-FR" dirty="0">
                <a:solidFill>
                  <a:prstClr val="black">
                    <a:lumMod val="65000"/>
                    <a:lumOff val="35000"/>
                  </a:prstClr>
                </a:solidFill>
                <a:latin typeface="Dosis Medium" pitchFamily="2" charset="0"/>
              </a:rPr>
              <a:t>Ananas</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a:t>
            </a:r>
          </a:p>
        </p:txBody>
      </p:sp>
      <p:grpSp>
        <p:nvGrpSpPr>
          <p:cNvPr id="5" name="Groupe 4">
            <a:extLst>
              <a:ext uri="{FF2B5EF4-FFF2-40B4-BE49-F238E27FC236}">
                <a16:creationId xmlns:a16="http://schemas.microsoft.com/office/drawing/2014/main" id="{2B386F33-3BE0-4104-B04F-EC2933A2A094}"/>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33720C05-ED59-4B74-BA55-05DFBE0A21D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828A077-9934-4196-8465-743A9294C92E}"/>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803CE7E4-65FA-43D8-A990-2FFE07EB4CC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932" b="92380" l="9949" r="89923">
                        <a14:foregroundMark x1="29592" y1="86986" x2="35969" y2="92723"/>
                        <a14:foregroundMark x1="35969" y1="92723" x2="57270" y2="96147"/>
                        <a14:foregroundMark x1="57270" y1="96147" x2="68367" y2="92380"/>
                        <a14:foregroundMark x1="68367" y1="92380" x2="71684" y2="87928"/>
                        <a14:foregroundMark x1="32015" y1="58733" x2="29847" y2="64555"/>
                      </a14:backgroundRemoval>
                    </a14:imgEffect>
                  </a14:imgLayer>
                </a14:imgProps>
              </a:ext>
              <a:ext uri="{28A0092B-C50C-407E-A947-70E740481C1C}">
                <a14:useLocalDpi xmlns:a14="http://schemas.microsoft.com/office/drawing/2010/main" val="0"/>
              </a:ext>
            </a:extLst>
          </a:blip>
          <a:stretch>
            <a:fillRect/>
          </a:stretch>
        </p:blipFill>
        <p:spPr>
          <a:xfrm>
            <a:off x="5498432" y="1915725"/>
            <a:ext cx="2554320" cy="3491000"/>
          </a:xfrm>
          <a:prstGeom prst="rect">
            <a:avLst/>
          </a:prstGeom>
        </p:spPr>
      </p:pic>
    </p:spTree>
    <p:extLst>
      <p:ext uri="{BB962C8B-B14F-4D97-AF65-F5344CB8AC3E}">
        <p14:creationId xmlns:p14="http://schemas.microsoft.com/office/powerpoint/2010/main" val="387616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7CFCA-646C-3A9E-9EEB-F76310476E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7A4DE34-B75A-87EE-C9D2-769D1CBCF8DD}"/>
              </a:ext>
            </a:extLst>
          </p:cNvPr>
          <p:cNvSpPr>
            <a:spLocks noGrp="1"/>
          </p:cNvSpPr>
          <p:nvPr>
            <p:ph type="title"/>
          </p:nvPr>
        </p:nvSpPr>
        <p:spPr>
          <a:xfrm>
            <a:off x="1692000" y="756000"/>
            <a:ext cx="6564494" cy="612000"/>
          </a:xfrm>
        </p:spPr>
        <p:txBody>
          <a:bodyPr/>
          <a:lstStyle/>
          <a:p>
            <a:r>
              <a:rPr lang="fr-FR" dirty="0">
                <a:solidFill>
                  <a:schemeClr val="tx1">
                    <a:lumMod val="65000"/>
                    <a:lumOff val="35000"/>
                  </a:schemeClr>
                </a:solidFill>
                <a:latin typeface="Dosis Medium" pitchFamily="2" charset="0"/>
              </a:rPr>
              <a:t>Maintenant, vous allez écouter des mots. Je vais vous demander si vous entendez le son « n ». </a:t>
            </a:r>
            <a:endParaRPr lang="fr-MA" dirty="0">
              <a:latin typeface="Dosis Medium" pitchFamily="2" charset="0"/>
            </a:endParaRPr>
          </a:p>
        </p:txBody>
      </p:sp>
      <p:pic>
        <p:nvPicPr>
          <p:cNvPr id="11" name="Image 10">
            <a:extLst>
              <a:ext uri="{FF2B5EF4-FFF2-40B4-BE49-F238E27FC236}">
                <a16:creationId xmlns:a16="http://schemas.microsoft.com/office/drawing/2014/main" id="{1B0E992A-EBBC-AD5F-486B-2FFE1857D603}"/>
              </a:ext>
            </a:extLst>
          </p:cNvPr>
          <p:cNvPicPr>
            <a:picLocks noChangeAspect="1"/>
          </p:cNvPicPr>
          <p:nvPr/>
        </p:nvPicPr>
        <p:blipFill>
          <a:blip r:embed="rId2"/>
          <a:stretch>
            <a:fillRect/>
          </a:stretch>
        </p:blipFill>
        <p:spPr>
          <a:xfrm>
            <a:off x="3019927" y="2136809"/>
            <a:ext cx="3104146" cy="3104146"/>
          </a:xfrm>
          <a:prstGeom prst="roundRect">
            <a:avLst>
              <a:gd name="adj" fmla="val 10201"/>
            </a:avLst>
          </a:prstGeom>
        </p:spPr>
      </p:pic>
      <p:grpSp>
        <p:nvGrpSpPr>
          <p:cNvPr id="5" name="Groupe 4">
            <a:extLst>
              <a:ext uri="{FF2B5EF4-FFF2-40B4-BE49-F238E27FC236}">
                <a16:creationId xmlns:a16="http://schemas.microsoft.com/office/drawing/2014/main" id="{37C4C050-D37D-4A1F-A234-9C644C22276A}"/>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0F2082D1-DE29-40BC-A081-880A7CFA409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C205B5F-E302-47D4-BDA2-F9255602F9D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706673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Note ». Est-ce que vous entendez le son « n » dans « note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C1ACF8BF-EE21-4BFE-A287-A81AF6157F5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6" name="Image 5">
            <a:extLst>
              <a:ext uri="{FF2B5EF4-FFF2-40B4-BE49-F238E27FC236}">
                <a16:creationId xmlns:a16="http://schemas.microsoft.com/office/drawing/2014/main" id="{B8A5B9B6-186E-466B-ABAF-15BEBA5DAC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1188" y="1800000"/>
            <a:ext cx="3501623" cy="3258000"/>
          </a:xfrm>
          <a:prstGeom prst="rect">
            <a:avLst/>
          </a:prstGeom>
        </p:spPr>
      </p:pic>
    </p:spTree>
    <p:extLst>
      <p:ext uri="{BB962C8B-B14F-4D97-AF65-F5344CB8AC3E}">
        <p14:creationId xmlns:p14="http://schemas.microsoft.com/office/powerpoint/2010/main" val="3822129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Lunettes ». Est-ce que vous entendez le son « n » dans « lunettes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FCD0E3ED-F45D-4B22-A997-6384AF9B85A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5C122FD6-062E-4D92-8F2B-8433D51DBA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5823" y="2313024"/>
            <a:ext cx="5132354" cy="2231951"/>
          </a:xfrm>
          <a:prstGeom prst="rect">
            <a:avLst/>
          </a:prstGeom>
        </p:spPr>
      </p:pic>
    </p:spTree>
    <p:extLst>
      <p:ext uri="{BB962C8B-B14F-4D97-AF65-F5344CB8AC3E}">
        <p14:creationId xmlns:p14="http://schemas.microsoft.com/office/powerpoint/2010/main" val="679358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Dessiner ». Est-ce que vous entendez le son « n » dans « dessiner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CDBB892-3334-4450-AAAD-DCDAF65FEC6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DBCF7449-3353-4290-9A7D-981505D8C2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3000" y="1800000"/>
            <a:ext cx="3258000" cy="3258000"/>
          </a:xfrm>
          <a:prstGeom prst="rect">
            <a:avLst/>
          </a:prstGeom>
        </p:spPr>
      </p:pic>
    </p:spTree>
    <p:extLst>
      <p:ext uri="{BB962C8B-B14F-4D97-AF65-F5344CB8AC3E}">
        <p14:creationId xmlns:p14="http://schemas.microsoft.com/office/powerpoint/2010/main" val="33089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Banane ». Est-ce que vous entendez le son « n » dans « banane » ? </a:t>
            </a:r>
            <a:endParaRPr lang="fr-MA" dirty="0">
              <a:latin typeface="Dosis Medium" pitchFamily="2" charset="0"/>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2C30285A-F8E5-4F62-9049-42EB9D8F9C5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DE64BDFD-8459-46CA-880B-92D281B790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5890" y="2212937"/>
            <a:ext cx="4992220" cy="3328147"/>
          </a:xfrm>
          <a:prstGeom prst="rect">
            <a:avLst/>
          </a:prstGeom>
        </p:spPr>
      </p:pic>
    </p:spTree>
    <p:extLst>
      <p:ext uri="{BB962C8B-B14F-4D97-AF65-F5344CB8AC3E}">
        <p14:creationId xmlns:p14="http://schemas.microsoft.com/office/powerpoint/2010/main" val="192525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Maison ». Est-ce que vous entendez le son « n » dans « maison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F310D92-1A2F-4E5D-94DE-7E09CBC01C0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6" name="Image 5" descr="Une image contenant maison, arbre, peinture, fenêtre&#10;&#10;Le contenu généré par l’IA peut être incorrect.">
            <a:extLst>
              <a:ext uri="{FF2B5EF4-FFF2-40B4-BE49-F238E27FC236}">
                <a16:creationId xmlns:a16="http://schemas.microsoft.com/office/drawing/2014/main" id="{A51BAA5F-4E04-0E59-1E55-492F0DCB0D6E}"/>
              </a:ext>
            </a:extLst>
          </p:cNvPr>
          <p:cNvPicPr>
            <a:picLocks noChangeAspect="1"/>
          </p:cNvPicPr>
          <p:nvPr/>
        </p:nvPicPr>
        <p:blipFill>
          <a:blip r:embed="rId3">
            <a:extLst>
              <a:ext uri="{28A0092B-C50C-407E-A947-70E740481C1C}">
                <a14:useLocalDpi xmlns:a14="http://schemas.microsoft.com/office/drawing/2010/main" val="0"/>
              </a:ext>
            </a:extLst>
          </a:blip>
          <a:srcRect l="9076" t="5726" r="6104" b="14656"/>
          <a:stretch>
            <a:fillRect/>
          </a:stretch>
        </p:blipFill>
        <p:spPr>
          <a:xfrm>
            <a:off x="3055350" y="2145554"/>
            <a:ext cx="3033299" cy="3114604"/>
          </a:xfrm>
          <a:prstGeom prst="rect">
            <a:avLst/>
          </a:prstGeom>
        </p:spPr>
      </p:pic>
    </p:spTree>
    <p:extLst>
      <p:ext uri="{BB962C8B-B14F-4D97-AF65-F5344CB8AC3E}">
        <p14:creationId xmlns:p14="http://schemas.microsoft.com/office/powerpoint/2010/main" val="1815579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Sardines ». Est-ce que vous entendez le son « n » dans « sardines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6DBD6BC7-9F6E-464C-A996-B4E06A3397F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6" name="Image 5">
            <a:extLst>
              <a:ext uri="{FF2B5EF4-FFF2-40B4-BE49-F238E27FC236}">
                <a16:creationId xmlns:a16="http://schemas.microsoft.com/office/drawing/2014/main" id="{364A0525-503E-43ED-A946-B84EE0BBEF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5946" y="1982222"/>
            <a:ext cx="4812107" cy="2893555"/>
          </a:xfrm>
          <a:prstGeom prst="rect">
            <a:avLst/>
          </a:prstGeom>
        </p:spPr>
      </p:pic>
    </p:spTree>
    <p:extLst>
      <p:ext uri="{BB962C8B-B14F-4D97-AF65-F5344CB8AC3E}">
        <p14:creationId xmlns:p14="http://schemas.microsoft.com/office/powerpoint/2010/main" val="2013713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956BEE7-3797-4B2D-A92F-EB5ABAC96D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8392" y="1615550"/>
            <a:ext cx="3223221" cy="4943975"/>
          </a:xfrm>
          <a:prstGeom prst="rect">
            <a:avLst/>
          </a:prstGeom>
        </p:spPr>
      </p:pic>
      <p:sp>
        <p:nvSpPr>
          <p:cNvPr id="2" name="Titre 1">
            <a:extLst>
              <a:ext uri="{FF2B5EF4-FFF2-40B4-BE49-F238E27FC236}">
                <a16:creationId xmlns:a16="http://schemas.microsoft.com/office/drawing/2014/main" id="{3C57744B-8346-4FC3-BADA-54A0FBB7CCD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le livret, page 88. </a:t>
            </a:r>
            <a:endParaRPr lang="fr-MA" dirty="0">
              <a:solidFill>
                <a:schemeClr val="tx1">
                  <a:lumMod val="65000"/>
                  <a:lumOff val="35000"/>
                </a:schemeClr>
              </a:solidFill>
              <a:latin typeface="Dosis Medium" pitchFamily="2" charset="0"/>
            </a:endParaRPr>
          </a:p>
        </p:txBody>
      </p:sp>
      <p:sp>
        <p:nvSpPr>
          <p:cNvPr id="7" name="Rectangle : coins arrondis 6">
            <a:extLst>
              <a:ext uri="{FF2B5EF4-FFF2-40B4-BE49-F238E27FC236}">
                <a16:creationId xmlns:a16="http://schemas.microsoft.com/office/drawing/2014/main" id="{F7E4B3A5-05E1-4989-A2B1-AC5F42AA31C4}"/>
              </a:ext>
            </a:extLst>
          </p:cNvPr>
          <p:cNvSpPr/>
          <p:nvPr/>
        </p:nvSpPr>
        <p:spPr>
          <a:xfrm>
            <a:off x="2908392" y="2345167"/>
            <a:ext cx="3223221" cy="135725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6" name="Groupe 5">
            <a:extLst>
              <a:ext uri="{FF2B5EF4-FFF2-40B4-BE49-F238E27FC236}">
                <a16:creationId xmlns:a16="http://schemas.microsoft.com/office/drawing/2014/main" id="{0B5A4C96-530A-4BC3-AFA0-9582381EA611}"/>
              </a:ext>
            </a:extLst>
          </p:cNvPr>
          <p:cNvGrpSpPr/>
          <p:nvPr/>
        </p:nvGrpSpPr>
        <p:grpSpPr>
          <a:xfrm>
            <a:off x="113769" y="634753"/>
            <a:ext cx="1147140" cy="980797"/>
            <a:chOff x="113769" y="634753"/>
            <a:chExt cx="1147140" cy="980797"/>
          </a:xfrm>
        </p:grpSpPr>
        <p:pic>
          <p:nvPicPr>
            <p:cNvPr id="8" name="Image 7">
              <a:extLst>
                <a:ext uri="{FF2B5EF4-FFF2-40B4-BE49-F238E27FC236}">
                  <a16:creationId xmlns:a16="http://schemas.microsoft.com/office/drawing/2014/main" id="{368D54E0-6124-4E14-A8C9-70AD445F31CF}"/>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AD02C80-1809-49C9-8571-9AB2D1E77814}"/>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6136957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ED84E-C7BE-A7A4-D0BD-A483E4B673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82E54B-F50A-A5BD-EBD8-B5B5CF3F2CB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faire l’activité 1 et 2. Je vais vous expliquer la consigne. Ensuite, je vais circuler entre les rangs pour vous aider. </a:t>
            </a:r>
            <a:endParaRPr lang="fr-MA"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046BBE50-187E-4E2F-B478-DCC0BC84E3FE}"/>
              </a:ext>
            </a:extLst>
          </p:cNvPr>
          <p:cNvGrpSpPr/>
          <p:nvPr/>
        </p:nvGrpSpPr>
        <p:grpSpPr>
          <a:xfrm>
            <a:off x="113769" y="634753"/>
            <a:ext cx="1147140" cy="980797"/>
            <a:chOff x="113769" y="634753"/>
            <a:chExt cx="1147140" cy="980797"/>
          </a:xfrm>
        </p:grpSpPr>
        <p:pic>
          <p:nvPicPr>
            <p:cNvPr id="9" name="Image 8">
              <a:extLst>
                <a:ext uri="{FF2B5EF4-FFF2-40B4-BE49-F238E27FC236}">
                  <a16:creationId xmlns:a16="http://schemas.microsoft.com/office/drawing/2014/main" id="{2FD5E8EF-5172-4028-B2C0-5A723BA2579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CBCBD19-F12E-4109-92CC-A410043828D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1" name="Image 10">
            <a:extLst>
              <a:ext uri="{FF2B5EF4-FFF2-40B4-BE49-F238E27FC236}">
                <a16:creationId xmlns:a16="http://schemas.microsoft.com/office/drawing/2014/main" id="{554435ED-3895-49AA-B1A9-CD24862A04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8471" y="2175310"/>
            <a:ext cx="3034318" cy="3034318"/>
          </a:xfrm>
          <a:prstGeom prst="rect">
            <a:avLst/>
          </a:prstGeom>
        </p:spPr>
      </p:pic>
      <p:pic>
        <p:nvPicPr>
          <p:cNvPr id="4" name="Image 3">
            <a:extLst>
              <a:ext uri="{FF2B5EF4-FFF2-40B4-BE49-F238E27FC236}">
                <a16:creationId xmlns:a16="http://schemas.microsoft.com/office/drawing/2014/main" id="{007A4CBE-BA07-42E2-8B17-2796DE9EF866}"/>
              </a:ext>
            </a:extLst>
          </p:cNvPr>
          <p:cNvPicPr>
            <a:picLocks noChangeAspect="1"/>
          </p:cNvPicPr>
          <p:nvPr/>
        </p:nvPicPr>
        <p:blipFill rotWithShape="1">
          <a:blip r:embed="rId5">
            <a:extLst>
              <a:ext uri="{28A0092B-C50C-407E-A947-70E740481C1C}">
                <a14:useLocalDpi xmlns:a14="http://schemas.microsoft.com/office/drawing/2010/main" val="0"/>
              </a:ext>
            </a:extLst>
          </a:blip>
          <a:srcRect l="9635" t="14912" r="8021" b="58245"/>
          <a:stretch/>
        </p:blipFill>
        <p:spPr>
          <a:xfrm>
            <a:off x="806114" y="2760869"/>
            <a:ext cx="4391527" cy="2195764"/>
          </a:xfrm>
          <a:prstGeom prst="rect">
            <a:avLst/>
          </a:prstGeom>
        </p:spPr>
      </p:pic>
    </p:spTree>
    <p:extLst>
      <p:ext uri="{BB962C8B-B14F-4D97-AF65-F5344CB8AC3E}">
        <p14:creationId xmlns:p14="http://schemas.microsoft.com/office/powerpoint/2010/main" val="1506041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BF8D4-9A3C-14AD-59ED-4687BD75E927}"/>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A6D6CB19-D0DE-4352-8785-6A4D4CFCA5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098" y="3688450"/>
            <a:ext cx="8009803" cy="2657438"/>
          </a:xfrm>
          <a:prstGeom prst="rect">
            <a:avLst/>
          </a:prstGeom>
        </p:spPr>
      </p:pic>
      <p:pic>
        <p:nvPicPr>
          <p:cNvPr id="6" name="Image 5">
            <a:extLst>
              <a:ext uri="{FF2B5EF4-FFF2-40B4-BE49-F238E27FC236}">
                <a16:creationId xmlns:a16="http://schemas.microsoft.com/office/drawing/2014/main" id="{E85DFEE7-EDA7-4300-8D23-996EBC2F8C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098" y="2087386"/>
            <a:ext cx="8009803" cy="1638665"/>
          </a:xfrm>
          <a:prstGeom prst="rect">
            <a:avLst/>
          </a:prstGeom>
        </p:spPr>
      </p:pic>
      <p:sp>
        <p:nvSpPr>
          <p:cNvPr id="2" name="Titre 1">
            <a:extLst>
              <a:ext uri="{FF2B5EF4-FFF2-40B4-BE49-F238E27FC236}">
                <a16:creationId xmlns:a16="http://schemas.microsoft.com/office/drawing/2014/main" id="{22832EAE-156B-FC8D-EA6F-AECFDFE268F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endParaRPr lang="fr-MA" dirty="0">
              <a:solidFill>
                <a:schemeClr val="tx1">
                  <a:lumMod val="65000"/>
                  <a:lumOff val="35000"/>
                </a:schemeClr>
              </a:solidFill>
              <a:latin typeface="Dosis Medium" pitchFamily="2" charset="0"/>
            </a:endParaRPr>
          </a:p>
        </p:txBody>
      </p:sp>
      <p:sp>
        <p:nvSpPr>
          <p:cNvPr id="17" name="Ellipse 16">
            <a:extLst>
              <a:ext uri="{FF2B5EF4-FFF2-40B4-BE49-F238E27FC236}">
                <a16:creationId xmlns:a16="http://schemas.microsoft.com/office/drawing/2014/main" id="{6AE8FEE1-4096-43D3-A5B5-590AF1DB126E}"/>
              </a:ext>
            </a:extLst>
          </p:cNvPr>
          <p:cNvSpPr/>
          <p:nvPr/>
        </p:nvSpPr>
        <p:spPr>
          <a:xfrm>
            <a:off x="7499505" y="3144981"/>
            <a:ext cx="199017" cy="367553"/>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18" name="Ellipse 17">
            <a:extLst>
              <a:ext uri="{FF2B5EF4-FFF2-40B4-BE49-F238E27FC236}">
                <a16:creationId xmlns:a16="http://schemas.microsoft.com/office/drawing/2014/main" id="{8CDE7CCC-68DD-402F-936F-ED35490B15A2}"/>
              </a:ext>
            </a:extLst>
          </p:cNvPr>
          <p:cNvSpPr/>
          <p:nvPr/>
        </p:nvSpPr>
        <p:spPr>
          <a:xfrm>
            <a:off x="5889506" y="3120050"/>
            <a:ext cx="199017" cy="367553"/>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19" name="Ellipse 18">
            <a:extLst>
              <a:ext uri="{FF2B5EF4-FFF2-40B4-BE49-F238E27FC236}">
                <a16:creationId xmlns:a16="http://schemas.microsoft.com/office/drawing/2014/main" id="{84DD793D-769A-419B-A75D-958456951E93}"/>
              </a:ext>
            </a:extLst>
          </p:cNvPr>
          <p:cNvSpPr/>
          <p:nvPr/>
        </p:nvSpPr>
        <p:spPr>
          <a:xfrm>
            <a:off x="4445536" y="3135239"/>
            <a:ext cx="199017" cy="367553"/>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20" name="Ellipse 19">
            <a:extLst>
              <a:ext uri="{FF2B5EF4-FFF2-40B4-BE49-F238E27FC236}">
                <a16:creationId xmlns:a16="http://schemas.microsoft.com/office/drawing/2014/main" id="{CBFEC31E-825A-4FEB-A3D1-ACE7E1DF2AF1}"/>
              </a:ext>
            </a:extLst>
          </p:cNvPr>
          <p:cNvSpPr/>
          <p:nvPr/>
        </p:nvSpPr>
        <p:spPr>
          <a:xfrm>
            <a:off x="3756741" y="4613420"/>
            <a:ext cx="1524000" cy="1461246"/>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21" name="Ellipse 20">
            <a:extLst>
              <a:ext uri="{FF2B5EF4-FFF2-40B4-BE49-F238E27FC236}">
                <a16:creationId xmlns:a16="http://schemas.microsoft.com/office/drawing/2014/main" id="{2D5A8A28-EE9C-47E5-8DA2-ABB08F11D3A0}"/>
              </a:ext>
            </a:extLst>
          </p:cNvPr>
          <p:cNvSpPr/>
          <p:nvPr/>
        </p:nvSpPr>
        <p:spPr>
          <a:xfrm>
            <a:off x="6804741" y="4596492"/>
            <a:ext cx="1524000" cy="1461246"/>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23" name="Ellipse 22">
            <a:extLst>
              <a:ext uri="{FF2B5EF4-FFF2-40B4-BE49-F238E27FC236}">
                <a16:creationId xmlns:a16="http://schemas.microsoft.com/office/drawing/2014/main" id="{CF8345D5-CC11-45C6-A024-5CFD8D09539C}"/>
              </a:ext>
            </a:extLst>
          </p:cNvPr>
          <p:cNvSpPr/>
          <p:nvPr/>
        </p:nvSpPr>
        <p:spPr>
          <a:xfrm>
            <a:off x="5280741" y="4630634"/>
            <a:ext cx="1524000" cy="1461246"/>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grpSp>
        <p:nvGrpSpPr>
          <p:cNvPr id="13" name="Groupe 12">
            <a:extLst>
              <a:ext uri="{FF2B5EF4-FFF2-40B4-BE49-F238E27FC236}">
                <a16:creationId xmlns:a16="http://schemas.microsoft.com/office/drawing/2014/main" id="{06D06418-53C2-40CB-8292-D143D2F5ED0F}"/>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558723E2-D5B7-41CF-B48A-C6D7A94E7DBA}"/>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CCAB409-3CD5-4F7B-8934-C617AFD7FF0A}"/>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0065428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DF529A6-1347-FB72-5BFD-8EC5213074AC}"/>
              </a:ext>
            </a:extLst>
          </p:cNvPr>
          <p:cNvPicPr>
            <a:picLocks noChangeAspect="1"/>
          </p:cNvPicPr>
          <p:nvPr/>
        </p:nvPicPr>
        <p:blipFill>
          <a:blip r:embed="rId2"/>
          <a:stretch>
            <a:fillRect/>
          </a:stretch>
        </p:blipFill>
        <p:spPr>
          <a:xfrm>
            <a:off x="1493090" y="5046063"/>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Lecture de la lettre   N - n.</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dirty="0"/>
              <a:t>Poser la question : « Qu’est-ce que tu aimes faire à l’école ? »</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Écriture.</a:t>
            </a:r>
          </a:p>
        </p:txBody>
      </p:sp>
      <p:sp>
        <p:nvSpPr>
          <p:cNvPr id="2" name="Titre 8">
            <a:extLst>
              <a:ext uri="{FF2B5EF4-FFF2-40B4-BE49-F238E27FC236}">
                <a16:creationId xmlns:a16="http://schemas.microsoft.com/office/drawing/2014/main" id="{F233C408-C6D8-5C60-2BD5-2FE2E2352B28}"/>
              </a:ext>
            </a:extLst>
          </p:cNvPr>
          <p:cNvSpPr>
            <a:spLocks noGrp="1"/>
          </p:cNvSpPr>
          <p:nvPr>
            <p:ph type="title"/>
          </p:nvPr>
        </p:nvSpPr>
        <p:spPr>
          <a:xfrm>
            <a:off x="522772" y="1308899"/>
            <a:ext cx="7886700" cy="705267"/>
          </a:xfrm>
        </p:spPr>
        <p:txBody>
          <a:bodyPr/>
          <a:lstStyle/>
          <a:p>
            <a:r>
              <a:rPr lang="fr-MA" sz="3200" dirty="0"/>
              <a:t>Plan de la séance 2</a:t>
            </a:r>
          </a:p>
        </p:txBody>
      </p:sp>
      <p:sp>
        <p:nvSpPr>
          <p:cNvPr id="3" name="Rectangle 2">
            <a:extLst>
              <a:ext uri="{FF2B5EF4-FFF2-40B4-BE49-F238E27FC236}">
                <a16:creationId xmlns:a16="http://schemas.microsoft.com/office/drawing/2014/main" id="{8B238BBA-D138-755B-1A77-2E9D9A23D81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01F26A5-CBE3-A661-8F3C-8CF478B397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A0D9B483-3558-FA52-16BB-E39D33E373B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4932404"/>
            <a:ext cx="540000" cy="540000"/>
          </a:xfrm>
        </p:spPr>
      </p:pic>
      <p:grpSp>
        <p:nvGrpSpPr>
          <p:cNvPr id="8" name="Groupe 7">
            <a:extLst>
              <a:ext uri="{FF2B5EF4-FFF2-40B4-BE49-F238E27FC236}">
                <a16:creationId xmlns:a16="http://schemas.microsoft.com/office/drawing/2014/main" id="{FAA7A477-A2B7-ADC2-7A0A-5E1DF9F5D0CD}"/>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10C76CD-B1C9-606E-1246-9536536016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81F1AC3D-5B94-8695-9183-F6DEDD91D30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4C0022FD-C4D6-219E-0D3F-9BA5ACBA65D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2" name="ZoneTexte 11">
            <a:extLst>
              <a:ext uri="{FF2B5EF4-FFF2-40B4-BE49-F238E27FC236}">
                <a16:creationId xmlns:a16="http://schemas.microsoft.com/office/drawing/2014/main" id="{2CA4F8F1-79CC-39F6-DDC1-62CAEBB8FC57}"/>
              </a:ext>
            </a:extLst>
          </p:cNvPr>
          <p:cNvSpPr txBox="1"/>
          <p:nvPr/>
        </p:nvSpPr>
        <p:spPr>
          <a:xfrm>
            <a:off x="2305735" y="5178813"/>
            <a:ext cx="1399161" cy="338554"/>
          </a:xfrm>
          <a:prstGeom prst="rect">
            <a:avLst/>
          </a:prstGeom>
          <a:noFill/>
        </p:spPr>
        <p:txBody>
          <a:bodyPr wrap="square" rtlCol="0">
            <a:spAutoFit/>
          </a:bodyPr>
          <a:lstStyle/>
          <a:p>
            <a:r>
              <a:rPr lang="fr-MA" sz="1600" dirty="0">
                <a:solidFill>
                  <a:srgbClr val="424D7B"/>
                </a:solidFill>
                <a:latin typeface="Dosis ExtraBold" pitchFamily="2" charset="0"/>
              </a:rPr>
              <a:t>3.  Écriture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a:xfrm>
            <a:off x="1589901" y="756000"/>
            <a:ext cx="6942099" cy="612000"/>
          </a:xfrm>
        </p:spPr>
        <p:txBody>
          <a:bodyPr/>
          <a:lstStyle/>
          <a:p>
            <a:r>
              <a:rPr lang="fr-MA" dirty="0">
                <a:solidFill>
                  <a:schemeClr val="tx1">
                    <a:lumMod val="65000"/>
                    <a:lumOff val="35000"/>
                  </a:schemeClr>
                </a:solidFill>
                <a:latin typeface="Dosis Medium" pitchFamily="2" charset="0"/>
              </a:rPr>
              <a:t>Maintenant, nous allons faire de l’écriture. Nous allons écrire la lettre n en majuscule et en minuscule. </a:t>
            </a:r>
          </a:p>
        </p:txBody>
      </p:sp>
      <p:grpSp>
        <p:nvGrpSpPr>
          <p:cNvPr id="6" name="Groupe 5">
            <a:extLst>
              <a:ext uri="{FF2B5EF4-FFF2-40B4-BE49-F238E27FC236}">
                <a16:creationId xmlns:a16="http://schemas.microsoft.com/office/drawing/2014/main" id="{22A67420-9AA8-E7D8-2318-B9026EC86982}"/>
              </a:ext>
            </a:extLst>
          </p:cNvPr>
          <p:cNvGrpSpPr/>
          <p:nvPr/>
        </p:nvGrpSpPr>
        <p:grpSpPr>
          <a:xfrm>
            <a:off x="113769" y="634753"/>
            <a:ext cx="1147140" cy="980797"/>
            <a:chOff x="113769" y="634753"/>
            <a:chExt cx="1147140" cy="980797"/>
          </a:xfrm>
        </p:grpSpPr>
        <p:pic>
          <p:nvPicPr>
            <p:cNvPr id="7" name="Image 6">
              <a:extLst>
                <a:ext uri="{FF2B5EF4-FFF2-40B4-BE49-F238E27FC236}">
                  <a16:creationId xmlns:a16="http://schemas.microsoft.com/office/drawing/2014/main" id="{8D06D0ED-D633-C560-7673-6EECE2F55E4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1B974AF-2124-6697-97DD-8E78BB5955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AutoShape 2" descr="Image générée">
            <a:extLst>
              <a:ext uri="{FF2B5EF4-FFF2-40B4-BE49-F238E27FC236}">
                <a16:creationId xmlns:a16="http://schemas.microsoft.com/office/drawing/2014/main" id="{05B5DE3C-90D7-7064-B314-3869E4D1FD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14" name="Image 13">
            <a:extLst>
              <a:ext uri="{FF2B5EF4-FFF2-40B4-BE49-F238E27FC236}">
                <a16:creationId xmlns:a16="http://schemas.microsoft.com/office/drawing/2014/main" id="{5731A13A-F831-DDB5-A255-292E62BCD400}"/>
              </a:ext>
            </a:extLst>
          </p:cNvPr>
          <p:cNvPicPr>
            <a:picLocks noChangeAspect="1"/>
          </p:cNvPicPr>
          <p:nvPr/>
        </p:nvPicPr>
        <p:blipFill>
          <a:blip r:embed="rId4"/>
          <a:stretch>
            <a:fillRect/>
          </a:stretch>
        </p:blipFill>
        <p:spPr>
          <a:xfrm>
            <a:off x="1994635" y="2184935"/>
            <a:ext cx="4907681" cy="3271787"/>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994C-0280-9D4B-E282-9CEEA0A4CFDB}"/>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AABF5AD-B79C-9895-7837-8F57202492B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va écrire la lettre n majuscule. </a:t>
            </a:r>
          </a:p>
        </p:txBody>
      </p:sp>
      <p:sp>
        <p:nvSpPr>
          <p:cNvPr id="2" name="ZoneTexte 1">
            <a:extLst>
              <a:ext uri="{FF2B5EF4-FFF2-40B4-BE49-F238E27FC236}">
                <a16:creationId xmlns:a16="http://schemas.microsoft.com/office/drawing/2014/main" id="{D675B8AB-B333-4E11-B668-16FEA3888E86}"/>
              </a:ext>
            </a:extLst>
          </p:cNvPr>
          <p:cNvSpPr txBox="1"/>
          <p:nvPr/>
        </p:nvSpPr>
        <p:spPr>
          <a:xfrm>
            <a:off x="2675823" y="2167001"/>
            <a:ext cx="3590223" cy="2754600"/>
          </a:xfrm>
          <a:prstGeom prst="rect">
            <a:avLst/>
          </a:prstGeom>
          <a:noFill/>
        </p:spPr>
        <p:txBody>
          <a:bodyPr wrap="square" rtlCol="0">
            <a:spAutoFit/>
          </a:bodyPr>
          <a:lstStyle/>
          <a:p>
            <a:pPr algn="ctr"/>
            <a:r>
              <a:rPr lang="fr-FR" sz="17300" dirty="0">
                <a:solidFill>
                  <a:srgbClr val="424D7B"/>
                </a:solidFill>
                <a:latin typeface="Dosis SemiBold" panose="020B0604020202020204" charset="0"/>
              </a:rPr>
              <a:t>N</a:t>
            </a:r>
            <a:endParaRPr lang="fr-MA" sz="17300" dirty="0">
              <a:solidFill>
                <a:srgbClr val="424D7B"/>
              </a:solidFill>
              <a:latin typeface="Dosis SemiBold" panose="020B0604020202020204" charset="0"/>
            </a:endParaRPr>
          </a:p>
        </p:txBody>
      </p:sp>
      <p:grpSp>
        <p:nvGrpSpPr>
          <p:cNvPr id="5" name="Groupe 4">
            <a:extLst>
              <a:ext uri="{FF2B5EF4-FFF2-40B4-BE49-F238E27FC236}">
                <a16:creationId xmlns:a16="http://schemas.microsoft.com/office/drawing/2014/main" id="{87F278AC-4C03-4C2D-B569-65E3B14E21E0}"/>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6C6CAF04-D02E-431C-A18A-9787AEE2D96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973B4BE-8B17-4E76-95C4-F2C0143E734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4256909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B837-C47E-A0AB-885C-D615FE3970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00F8C2-7B88-45E4-8A59-FF5FDCCB1D6D}"/>
              </a:ext>
            </a:extLst>
          </p:cNvPr>
          <p:cNvSpPr>
            <a:spLocks noGrp="1"/>
          </p:cNvSpPr>
          <p:nvPr>
            <p:ph type="title"/>
          </p:nvPr>
        </p:nvSpPr>
        <p:spPr/>
        <p:txBody>
          <a:bodyPr/>
          <a:lstStyle/>
          <a:p>
            <a:r>
              <a:rPr lang="fr-MA" i="1" dirty="0">
                <a:solidFill>
                  <a:schemeClr val="tx1">
                    <a:lumMod val="65000"/>
                    <a:lumOff val="35000"/>
                  </a:schemeClr>
                </a:solidFill>
                <a:latin typeface="Dosis Medium" pitchFamily="2" charset="0"/>
              </a:rPr>
              <a:t>Lecture de la vidéo.</a:t>
            </a:r>
          </a:p>
        </p:txBody>
      </p:sp>
      <p:pic>
        <p:nvPicPr>
          <p:cNvPr id="13" name="Espace réservé pour une image  12" descr="Une image contenant capture d’écran, Graphique, Bleu électrique, conception&#10;&#10;Le contenu généré par l’IA peut être incorrect.">
            <a:extLst>
              <a:ext uri="{FF2B5EF4-FFF2-40B4-BE49-F238E27FC236}">
                <a16:creationId xmlns:a16="http://schemas.microsoft.com/office/drawing/2014/main" id="{D2A5D8AB-3BB7-0E2B-1D22-E20541704A8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EDDBAEC-2958-9D68-0872-EB90A3A61B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5" name="269E9FF5">
            <a:hlinkClick r:id="" action="ppaction://media"/>
            <a:extLst>
              <a:ext uri="{FF2B5EF4-FFF2-40B4-BE49-F238E27FC236}">
                <a16:creationId xmlns:a16="http://schemas.microsoft.com/office/drawing/2014/main" id="{DE365231-CF1D-402F-8297-187C84693C65}"/>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063028" y="2020868"/>
            <a:ext cx="7017943" cy="3947593"/>
          </a:xfrm>
          <a:prstGeom prst="rect">
            <a:avLst/>
          </a:prstGeom>
        </p:spPr>
      </p:pic>
    </p:spTree>
    <p:extLst>
      <p:ext uri="{BB962C8B-B14F-4D97-AF65-F5344CB8AC3E}">
        <p14:creationId xmlns:p14="http://schemas.microsoft.com/office/powerpoint/2010/main" val="4180622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200" fill="hold"/>
                                        <p:tgtEl>
                                          <p:spTgt spid="5"/>
                                        </p:tgtEl>
                                      </p:cBhvr>
                                    </p:cmd>
                                  </p:childTnLst>
                                </p:cTn>
                              </p:par>
                            </p:childTnLst>
                          </p:cTn>
                        </p:par>
                        <p:par>
                          <p:cTn id="7" fill="hold">
                            <p:stCondLst>
                              <p:cond delay="43200"/>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0085-34E3-6A9D-C358-749CA71FF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ACF5FDC-2155-C21D-61E2-748573F6BE1B}"/>
              </a:ext>
            </a:extLst>
          </p:cNvPr>
          <p:cNvSpPr>
            <a:spLocks noGrp="1"/>
          </p:cNvSpPr>
          <p:nvPr>
            <p:ph type="title"/>
          </p:nvPr>
        </p:nvSpPr>
        <p:spPr>
          <a:xfrm>
            <a:off x="1589901" y="756000"/>
            <a:ext cx="6942099" cy="612000"/>
          </a:xfrm>
        </p:spPr>
        <p:txBody>
          <a:bodyPr/>
          <a:lstStyle/>
          <a:p>
            <a:r>
              <a:rPr lang="fr-FR" dirty="0">
                <a:solidFill>
                  <a:schemeClr val="tx1">
                    <a:lumMod val="65000"/>
                    <a:lumOff val="35000"/>
                  </a:schemeClr>
                </a:solidFill>
                <a:latin typeface="Dosis Medium" pitchFamily="2" charset="0"/>
              </a:rPr>
              <a:t>On va écrire la lettre n majuscule en l’air avec le doigt. Faites comme moi.</a:t>
            </a:r>
          </a:p>
        </p:txBody>
      </p:sp>
      <p:pic>
        <p:nvPicPr>
          <p:cNvPr id="22" name="Espace réservé pour une image  21" descr="Une image contenant dessin humoristique, dessin, art, illustration&#10;&#10;Le contenu généré par l’IA peut être incorrect.">
            <a:extLst>
              <a:ext uri="{FF2B5EF4-FFF2-40B4-BE49-F238E27FC236}">
                <a16:creationId xmlns:a16="http://schemas.microsoft.com/office/drawing/2014/main" id="{FEFC682C-6FB5-4DFC-0CBB-3788A0E8FE7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7" b="27"/>
          <a:stretch/>
        </p:blipFill>
        <p:spPr>
          <a:xfrm>
            <a:off x="645273" y="1646093"/>
            <a:ext cx="3512841" cy="3512841"/>
          </a:xfrm>
        </p:spPr>
      </p:pic>
      <p:sp>
        <p:nvSpPr>
          <p:cNvPr id="4" name="Rectangle 3">
            <a:extLst>
              <a:ext uri="{FF2B5EF4-FFF2-40B4-BE49-F238E27FC236}">
                <a16:creationId xmlns:a16="http://schemas.microsoft.com/office/drawing/2014/main" id="{22D4622C-4C2F-451C-1C2E-DF5701A0D9BB}"/>
              </a:ext>
            </a:extLst>
          </p:cNvPr>
          <p:cNvSpPr/>
          <p:nvPr/>
        </p:nvSpPr>
        <p:spPr>
          <a:xfrm rot="18849187">
            <a:off x="2865816" y="2275609"/>
            <a:ext cx="972258" cy="282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9E2E4FC8-5847-32E8-5507-63CB511241D8}"/>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1B82BF71-C953-B76F-D0AA-670EB1AE77A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7E7757-1E7A-4874-07B0-DFE75985490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65B921CE-F76C-44D8-89CA-D14DCA12C2F0}"/>
              </a:ext>
            </a:extLst>
          </p:cNvPr>
          <p:cNvPicPr>
            <a:picLocks noChangeAspect="1"/>
          </p:cNvPicPr>
          <p:nvPr/>
        </p:nvPicPr>
        <p:blipFill>
          <a:blip r:embed="rId5"/>
          <a:stretch>
            <a:fillRect/>
          </a:stretch>
        </p:blipFill>
        <p:spPr>
          <a:xfrm>
            <a:off x="4572000" y="2170934"/>
            <a:ext cx="3387466" cy="2988000"/>
          </a:xfrm>
          <a:prstGeom prst="rect">
            <a:avLst/>
          </a:prstGeom>
        </p:spPr>
      </p:pic>
    </p:spTree>
    <p:extLst>
      <p:ext uri="{BB962C8B-B14F-4D97-AF65-F5344CB8AC3E}">
        <p14:creationId xmlns:p14="http://schemas.microsoft.com/office/powerpoint/2010/main" val="2083752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994C-0280-9D4B-E282-9CEEA0A4CFDB}"/>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AABF5AD-B79C-9895-7837-8F57202492B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va écrire la lettre n minuscule. </a:t>
            </a:r>
          </a:p>
        </p:txBody>
      </p:sp>
      <p:sp>
        <p:nvSpPr>
          <p:cNvPr id="2" name="ZoneTexte 1">
            <a:extLst>
              <a:ext uri="{FF2B5EF4-FFF2-40B4-BE49-F238E27FC236}">
                <a16:creationId xmlns:a16="http://schemas.microsoft.com/office/drawing/2014/main" id="{1E1F6009-F256-47CD-AA03-1E469A2FF36D}"/>
              </a:ext>
            </a:extLst>
          </p:cNvPr>
          <p:cNvSpPr txBox="1"/>
          <p:nvPr/>
        </p:nvSpPr>
        <p:spPr>
          <a:xfrm>
            <a:off x="3623911" y="1920895"/>
            <a:ext cx="1896177" cy="3016210"/>
          </a:xfrm>
          <a:prstGeom prst="rect">
            <a:avLst/>
          </a:prstGeom>
          <a:noFill/>
        </p:spPr>
        <p:txBody>
          <a:bodyPr wrap="square" rtlCol="0">
            <a:spAutoFit/>
          </a:bodyPr>
          <a:lstStyle/>
          <a:p>
            <a:pPr algn="ctr"/>
            <a:r>
              <a:rPr lang="fr-FR" sz="19000" dirty="0">
                <a:solidFill>
                  <a:srgbClr val="424D7B"/>
                </a:solidFill>
                <a:latin typeface="Dosis" pitchFamily="2" charset="0"/>
                <a:ea typeface="Cascadia Mono SemiBold" panose="020B0609020000020004" pitchFamily="49" charset="0"/>
                <a:cs typeface="Arial" panose="020B0604020202020204" pitchFamily="34" charset="0"/>
              </a:rPr>
              <a:t>n</a:t>
            </a:r>
            <a:endParaRPr lang="fr-MA" sz="19000" dirty="0">
              <a:solidFill>
                <a:srgbClr val="424D7B"/>
              </a:solidFill>
              <a:latin typeface="Dosis" pitchFamily="2" charset="0"/>
              <a:ea typeface="Cascadia Mono SemiBold" panose="020B0609020000020004" pitchFamily="49" charset="0"/>
              <a:cs typeface="Arial" panose="020B0604020202020204" pitchFamily="34" charset="0"/>
            </a:endParaRPr>
          </a:p>
        </p:txBody>
      </p:sp>
      <p:grpSp>
        <p:nvGrpSpPr>
          <p:cNvPr id="5" name="Groupe 4">
            <a:extLst>
              <a:ext uri="{FF2B5EF4-FFF2-40B4-BE49-F238E27FC236}">
                <a16:creationId xmlns:a16="http://schemas.microsoft.com/office/drawing/2014/main" id="{6DB8D063-8976-4893-9F84-AD72ED768984}"/>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CA3320DE-8107-4C5C-A3A5-A7F09E9CCF2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72E95B8-9E34-4779-8AE8-CE3B7BBC65A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8616306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B837-C47E-A0AB-885C-D615FE3970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00F8C2-7B88-45E4-8A59-FF5FDCCB1D6D}"/>
              </a:ext>
            </a:extLst>
          </p:cNvPr>
          <p:cNvSpPr>
            <a:spLocks noGrp="1"/>
          </p:cNvSpPr>
          <p:nvPr>
            <p:ph type="title"/>
          </p:nvPr>
        </p:nvSpPr>
        <p:spPr/>
        <p:txBody>
          <a:bodyPr/>
          <a:lstStyle/>
          <a:p>
            <a:r>
              <a:rPr lang="fr-MA" i="1" dirty="0">
                <a:solidFill>
                  <a:schemeClr val="tx1">
                    <a:lumMod val="65000"/>
                    <a:lumOff val="35000"/>
                  </a:schemeClr>
                </a:solidFill>
                <a:latin typeface="Dosis Medium" pitchFamily="2" charset="0"/>
              </a:rPr>
              <a:t>Lecture de la vidéo.</a:t>
            </a:r>
          </a:p>
        </p:txBody>
      </p:sp>
      <p:pic>
        <p:nvPicPr>
          <p:cNvPr id="13" name="Espace réservé pour une image  12" descr="Une image contenant capture d’écran, Graphique, Bleu électrique, conception&#10;&#10;Le contenu généré par l’IA peut être incorrect.">
            <a:extLst>
              <a:ext uri="{FF2B5EF4-FFF2-40B4-BE49-F238E27FC236}">
                <a16:creationId xmlns:a16="http://schemas.microsoft.com/office/drawing/2014/main" id="{D2A5D8AB-3BB7-0E2B-1D22-E20541704A8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EDDBAEC-2958-9D68-0872-EB90A3A61B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1A833BF1">
            <a:hlinkClick r:id="" action="ppaction://media"/>
            <a:extLst>
              <a:ext uri="{FF2B5EF4-FFF2-40B4-BE49-F238E27FC236}">
                <a16:creationId xmlns:a16="http://schemas.microsoft.com/office/drawing/2014/main" id="{66A1FF25-770C-4607-9052-9D34469DA94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061600" y="2019261"/>
            <a:ext cx="7020800" cy="3949200"/>
          </a:xfrm>
          <a:prstGeom prst="rect">
            <a:avLst/>
          </a:prstGeom>
        </p:spPr>
      </p:pic>
    </p:spTree>
    <p:extLst>
      <p:ext uri="{BB962C8B-B14F-4D97-AF65-F5344CB8AC3E}">
        <p14:creationId xmlns:p14="http://schemas.microsoft.com/office/powerpoint/2010/main" val="309101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437" fill="hold"/>
                                        <p:tgtEl>
                                          <p:spTgt spid="4"/>
                                        </p:tgtEl>
                                      </p:cBhvr>
                                    </p:cmd>
                                  </p:childTnLst>
                                </p:cTn>
                              </p:par>
                            </p:childTnLst>
                          </p:cTn>
                        </p:par>
                        <p:par>
                          <p:cTn id="7" fill="hold">
                            <p:stCondLst>
                              <p:cond delay="36437"/>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0085-34E3-6A9D-C358-749CA71FF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ACF5FDC-2155-C21D-61E2-748573F6BE1B}"/>
              </a:ext>
            </a:extLst>
          </p:cNvPr>
          <p:cNvSpPr>
            <a:spLocks noGrp="1"/>
          </p:cNvSpPr>
          <p:nvPr>
            <p:ph type="title"/>
          </p:nvPr>
        </p:nvSpPr>
        <p:spPr>
          <a:xfrm>
            <a:off x="1589901" y="756000"/>
            <a:ext cx="6942099" cy="612000"/>
          </a:xfrm>
        </p:spPr>
        <p:txBody>
          <a:bodyPr/>
          <a:lstStyle/>
          <a:p>
            <a:r>
              <a:rPr lang="fr-FR" dirty="0">
                <a:solidFill>
                  <a:schemeClr val="tx1">
                    <a:lumMod val="65000"/>
                    <a:lumOff val="35000"/>
                  </a:schemeClr>
                </a:solidFill>
                <a:latin typeface="Dosis Medium" pitchFamily="2" charset="0"/>
              </a:rPr>
              <a:t>On va écrire la lettre n minuscule en l’air avec le doigt. Faites comme moi.</a:t>
            </a:r>
          </a:p>
        </p:txBody>
      </p:sp>
      <p:pic>
        <p:nvPicPr>
          <p:cNvPr id="22" name="Espace réservé pour une image  21" descr="Une image contenant dessin humoristique, dessin, art, illustration&#10;&#10;Le contenu généré par l’IA peut être incorrect.">
            <a:extLst>
              <a:ext uri="{FF2B5EF4-FFF2-40B4-BE49-F238E27FC236}">
                <a16:creationId xmlns:a16="http://schemas.microsoft.com/office/drawing/2014/main" id="{FEFC682C-6FB5-4DFC-0CBB-3788A0E8FE7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7" b="27"/>
          <a:stretch/>
        </p:blipFill>
        <p:spPr>
          <a:xfrm>
            <a:off x="645273" y="1646093"/>
            <a:ext cx="3512841" cy="3512841"/>
          </a:xfrm>
        </p:spPr>
      </p:pic>
      <p:sp>
        <p:nvSpPr>
          <p:cNvPr id="4" name="Rectangle 3">
            <a:extLst>
              <a:ext uri="{FF2B5EF4-FFF2-40B4-BE49-F238E27FC236}">
                <a16:creationId xmlns:a16="http://schemas.microsoft.com/office/drawing/2014/main" id="{22D4622C-4C2F-451C-1C2E-DF5701A0D9BB}"/>
              </a:ext>
            </a:extLst>
          </p:cNvPr>
          <p:cNvSpPr/>
          <p:nvPr/>
        </p:nvSpPr>
        <p:spPr>
          <a:xfrm rot="18849187">
            <a:off x="2865816" y="2275609"/>
            <a:ext cx="972258" cy="282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9E2E4FC8-5847-32E8-5507-63CB511241D8}"/>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1B82BF71-C953-B76F-D0AA-670EB1AE77A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7E7757-1E7A-4874-07B0-DFE75985490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6B672700-120D-48CE-91A4-E6CC5EBBDC7E}"/>
              </a:ext>
            </a:extLst>
          </p:cNvPr>
          <p:cNvPicPr>
            <a:picLocks noChangeAspect="1"/>
          </p:cNvPicPr>
          <p:nvPr/>
        </p:nvPicPr>
        <p:blipFill>
          <a:blip r:embed="rId5"/>
          <a:stretch>
            <a:fillRect/>
          </a:stretch>
        </p:blipFill>
        <p:spPr>
          <a:xfrm>
            <a:off x="4572000" y="2170934"/>
            <a:ext cx="3206421" cy="2988000"/>
          </a:xfrm>
          <a:prstGeom prst="rect">
            <a:avLst/>
          </a:prstGeom>
        </p:spPr>
      </p:pic>
    </p:spTree>
    <p:extLst>
      <p:ext uri="{BB962C8B-B14F-4D97-AF65-F5344CB8AC3E}">
        <p14:creationId xmlns:p14="http://schemas.microsoft.com/office/powerpoint/2010/main" val="3347213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6983-C333-2AE3-57DB-8D814E55431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7F43065C-B17E-46E2-8636-3C0D0190C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8063" y="1615550"/>
            <a:ext cx="3343073" cy="5127812"/>
          </a:xfrm>
          <a:prstGeom prst="rect">
            <a:avLst/>
          </a:prstGeom>
        </p:spPr>
      </p:pic>
      <p:sp>
        <p:nvSpPr>
          <p:cNvPr id="13" name="Titre 5">
            <a:extLst>
              <a:ext uri="{FF2B5EF4-FFF2-40B4-BE49-F238E27FC236}">
                <a16:creationId xmlns:a16="http://schemas.microsoft.com/office/drawing/2014/main" id="{4CDD66ED-4C95-FB1D-57A1-15D932035699}"/>
              </a:ext>
            </a:extLst>
          </p:cNvPr>
          <p:cNvSpPr txBox="1">
            <a:spLocks/>
          </p:cNvSpPr>
          <p:nvPr/>
        </p:nvSpPr>
        <p:spPr>
          <a:xfrm>
            <a:off x="1589901" y="756000"/>
            <a:ext cx="6942099"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Prenez vos livrets à la page 89.</a:t>
            </a:r>
          </a:p>
        </p:txBody>
      </p:sp>
      <p:sp>
        <p:nvSpPr>
          <p:cNvPr id="4" name="AutoShape 2" descr="Image générée">
            <a:extLst>
              <a:ext uri="{FF2B5EF4-FFF2-40B4-BE49-F238E27FC236}">
                <a16:creationId xmlns:a16="http://schemas.microsoft.com/office/drawing/2014/main" id="{AE186DF6-A93C-20A5-08AB-D74B1B1A7AE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DAB3141C-0788-4D12-91D0-9C19109E0E02}"/>
              </a:ext>
            </a:extLst>
          </p:cNvPr>
          <p:cNvSpPr/>
          <p:nvPr/>
        </p:nvSpPr>
        <p:spPr>
          <a:xfrm>
            <a:off x="2925113" y="2302908"/>
            <a:ext cx="2862586" cy="97369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9" name="Groupe 8">
            <a:extLst>
              <a:ext uri="{FF2B5EF4-FFF2-40B4-BE49-F238E27FC236}">
                <a16:creationId xmlns:a16="http://schemas.microsoft.com/office/drawing/2014/main" id="{B48A47B8-FEF4-48F9-BF91-B4C54A81919D}"/>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62C0DEB4-EDC6-45F2-8ECB-61E06D3C699A}"/>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A44C0B4-DB90-4734-8394-8E9270905AC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770607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99D43-3449-7748-F872-1C33F407DF0E}"/>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B974C1E9-1E49-49E2-9181-F1EA45E84E44}"/>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6892" t="13333" r="10099" b="68281"/>
          <a:stretch/>
        </p:blipFill>
        <p:spPr>
          <a:xfrm>
            <a:off x="442760" y="3104896"/>
            <a:ext cx="4816809" cy="1691254"/>
          </a:xfrm>
          <a:prstGeom prst="rect">
            <a:avLst/>
          </a:prstGeom>
        </p:spPr>
      </p:pic>
      <p:sp>
        <p:nvSpPr>
          <p:cNvPr id="2" name="Titre 5">
            <a:extLst>
              <a:ext uri="{FF2B5EF4-FFF2-40B4-BE49-F238E27FC236}">
                <a16:creationId xmlns:a16="http://schemas.microsoft.com/office/drawing/2014/main" id="{EBAF27E3-974C-8D28-7BB0-112295C0845B}"/>
              </a:ext>
            </a:extLst>
          </p:cNvPr>
          <p:cNvSpPr txBox="1">
            <a:spLocks/>
          </p:cNvSpPr>
          <p:nvPr/>
        </p:nvSpPr>
        <p:spPr>
          <a:xfrm>
            <a:off x="1589901" y="777385"/>
            <a:ext cx="6914499"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Tracez la lettre n en majuscule et en minuscule comme dans l’exemple. Je vais circuler entre les rangs pour vous aider. </a:t>
            </a:r>
          </a:p>
        </p:txBody>
      </p:sp>
      <p:pic>
        <p:nvPicPr>
          <p:cNvPr id="9" name="Image 8">
            <a:extLst>
              <a:ext uri="{FF2B5EF4-FFF2-40B4-BE49-F238E27FC236}">
                <a16:creationId xmlns:a16="http://schemas.microsoft.com/office/drawing/2014/main" id="{CC8FBEB2-B247-D21D-17EC-3612B16BAD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2287" y="2175310"/>
            <a:ext cx="3034318" cy="3034318"/>
          </a:xfrm>
          <a:prstGeom prst="rect">
            <a:avLst/>
          </a:prstGeom>
        </p:spPr>
      </p:pic>
      <p:grpSp>
        <p:nvGrpSpPr>
          <p:cNvPr id="4" name="Groupe 3">
            <a:extLst>
              <a:ext uri="{FF2B5EF4-FFF2-40B4-BE49-F238E27FC236}">
                <a16:creationId xmlns:a16="http://schemas.microsoft.com/office/drawing/2014/main" id="{1E88AC7B-142C-53D7-C52A-0BAD196AD8DD}"/>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9E1D0DC8-9E07-11FB-E55F-2A4C27D601FE}"/>
                </a:ext>
              </a:extLst>
            </p:cNvPr>
            <p:cNvPicPr>
              <a:picLocks noChangeAspect="1"/>
            </p:cNvPicPr>
            <p:nvPr/>
          </p:nvPicPr>
          <p:blipFill>
            <a:blip r:embed="rId5"/>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A7E3E5-8275-6217-4851-EC3E48683C9F}"/>
                </a:ext>
              </a:extLst>
            </p:cNvPr>
            <p:cNvPicPr>
              <a:picLocks noChangeAspect="1"/>
            </p:cNvPicPr>
            <p:nvPr/>
          </p:nvPicPr>
          <p:blipFill rotWithShape="1">
            <a:blip r:embed="rId6">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3" name="Rectangle : coins arrondis 12">
            <a:extLst>
              <a:ext uri="{FF2B5EF4-FFF2-40B4-BE49-F238E27FC236}">
                <a16:creationId xmlns:a16="http://schemas.microsoft.com/office/drawing/2014/main" id="{CFA1A437-6208-4635-807F-C08A18FD68D7}"/>
              </a:ext>
            </a:extLst>
          </p:cNvPr>
          <p:cNvSpPr/>
          <p:nvPr/>
        </p:nvSpPr>
        <p:spPr>
          <a:xfrm>
            <a:off x="452482" y="3104896"/>
            <a:ext cx="4807088" cy="1691254"/>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41371369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D1CE7426-7940-88AA-8163-4CC672C6CAF2}"/>
              </a:ext>
            </a:extLst>
          </p:cNvPr>
          <p:cNvSpPr>
            <a:spLocks noGrp="1"/>
          </p:cNvSpPr>
          <p:nvPr>
            <p:ph type="title"/>
          </p:nvPr>
        </p:nvSpPr>
        <p:spPr>
          <a:xfrm>
            <a:off x="1589901" y="756000"/>
            <a:ext cx="7111338" cy="612000"/>
          </a:xfrm>
        </p:spPr>
        <p:txBody>
          <a:bodyPr/>
          <a:lstStyle/>
          <a:p>
            <a:r>
              <a:rPr lang="fr-FR" dirty="0">
                <a:solidFill>
                  <a:schemeClr val="tx1">
                    <a:lumMod val="65000"/>
                    <a:lumOff val="35000"/>
                  </a:schemeClr>
                </a:solidFill>
                <a:latin typeface="Dosis Medium" pitchFamily="2" charset="0"/>
              </a:rPr>
              <a:t>À la maison, vous aller </a:t>
            </a:r>
            <a:r>
              <a:rPr lang="fr-FR" b="1" dirty="0">
                <a:solidFill>
                  <a:schemeClr val="tx1">
                    <a:lumMod val="65000"/>
                    <a:lumOff val="35000"/>
                  </a:schemeClr>
                </a:solidFill>
                <a:latin typeface="Dosis Medium" pitchFamily="2" charset="0"/>
              </a:rPr>
              <a:t>recopier </a:t>
            </a:r>
            <a:r>
              <a:rPr lang="fr-FR" dirty="0">
                <a:solidFill>
                  <a:schemeClr val="tx1">
                    <a:lumMod val="65000"/>
                    <a:lumOff val="35000"/>
                  </a:schemeClr>
                </a:solidFill>
                <a:latin typeface="Dosis Medium" pitchFamily="2" charset="0"/>
              </a:rPr>
              <a:t>la lettre n sur </a:t>
            </a:r>
            <a:r>
              <a:rPr lang="fr-FR">
                <a:solidFill>
                  <a:schemeClr val="tx1">
                    <a:lumMod val="65000"/>
                    <a:lumOff val="35000"/>
                  </a:schemeClr>
                </a:solidFill>
                <a:latin typeface="Dosis Medium" pitchFamily="2" charset="0"/>
              </a:rPr>
              <a:t>vos cahiers. </a:t>
            </a:r>
            <a:r>
              <a:rPr lang="fr-FR" dirty="0">
                <a:solidFill>
                  <a:schemeClr val="tx1">
                    <a:lumMod val="65000"/>
                    <a:lumOff val="35000"/>
                  </a:schemeClr>
                </a:solidFill>
                <a:latin typeface="Dosis Medium" pitchFamily="2" charset="0"/>
              </a:rPr>
              <a:t>À demain.</a:t>
            </a:r>
            <a:endParaRPr lang="fr-MA" dirty="0">
              <a:solidFill>
                <a:schemeClr val="tx1">
                  <a:lumMod val="65000"/>
                  <a:lumOff val="35000"/>
                </a:schemeClr>
              </a:solidFill>
              <a:latin typeface="Dosis Medium" pitchFamily="2" charset="0"/>
            </a:endParaRPr>
          </a:p>
        </p:txBody>
      </p:sp>
      <p:pic>
        <p:nvPicPr>
          <p:cNvPr id="4" name="Image 3">
            <a:extLst>
              <a:ext uri="{FF2B5EF4-FFF2-40B4-BE49-F238E27FC236}">
                <a16:creationId xmlns:a16="http://schemas.microsoft.com/office/drawing/2014/main" id="{03F2B3F1-72CD-4F9F-9276-E385FEBBDA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1508" y="1703294"/>
            <a:ext cx="3273542" cy="5021162"/>
          </a:xfrm>
          <a:prstGeom prst="rect">
            <a:avLst/>
          </a:prstGeom>
        </p:spPr>
      </p:pic>
      <p:pic>
        <p:nvPicPr>
          <p:cNvPr id="5" name="majd_wave">
            <a:hlinkClick r:id="" action="ppaction://media"/>
            <a:extLst>
              <a:ext uri="{FF2B5EF4-FFF2-40B4-BE49-F238E27FC236}">
                <a16:creationId xmlns:a16="http://schemas.microsoft.com/office/drawing/2014/main" id="{FDB5D373-26B0-9CFF-E996-A94E4C5F807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81569" y="1945129"/>
            <a:ext cx="2192756" cy="3898900"/>
          </a:xfrm>
          <a:prstGeom prst="rect">
            <a:avLst/>
          </a:prstGeom>
        </p:spPr>
      </p:pic>
      <p:sp>
        <p:nvSpPr>
          <p:cNvPr id="10" name="Rectangle : coins arrondis 9">
            <a:extLst>
              <a:ext uri="{FF2B5EF4-FFF2-40B4-BE49-F238E27FC236}">
                <a16:creationId xmlns:a16="http://schemas.microsoft.com/office/drawing/2014/main" id="{A5FB09E5-B418-4DC0-A9C3-983C8600C521}"/>
              </a:ext>
            </a:extLst>
          </p:cNvPr>
          <p:cNvSpPr/>
          <p:nvPr/>
        </p:nvSpPr>
        <p:spPr>
          <a:xfrm>
            <a:off x="4229928" y="2375646"/>
            <a:ext cx="3035744" cy="92336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8" name="Groupe 7">
            <a:extLst>
              <a:ext uri="{FF2B5EF4-FFF2-40B4-BE49-F238E27FC236}">
                <a16:creationId xmlns:a16="http://schemas.microsoft.com/office/drawing/2014/main" id="{1578F868-7BAC-4365-A824-8BFBE994BB53}"/>
              </a:ext>
            </a:extLst>
          </p:cNvPr>
          <p:cNvGrpSpPr/>
          <p:nvPr/>
        </p:nvGrpSpPr>
        <p:grpSpPr>
          <a:xfrm>
            <a:off x="113769" y="634753"/>
            <a:ext cx="1147140" cy="980797"/>
            <a:chOff x="113769" y="634753"/>
            <a:chExt cx="1147140" cy="980797"/>
          </a:xfrm>
        </p:grpSpPr>
        <p:pic>
          <p:nvPicPr>
            <p:cNvPr id="9" name="Image 8">
              <a:extLst>
                <a:ext uri="{FF2B5EF4-FFF2-40B4-BE49-F238E27FC236}">
                  <a16:creationId xmlns:a16="http://schemas.microsoft.com/office/drawing/2014/main" id="{BDC2BF10-B8E8-4399-9DC5-80C2CEA045F7}"/>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8A5EA6-3CAA-4606-8A1D-07A18B7683D9}"/>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477044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a:t>
            </a:r>
            <a:r>
              <a:rPr lang="fr-FR">
                <a:solidFill>
                  <a:schemeClr val="tx1">
                    <a:lumMod val="65000"/>
                    <a:lumOff val="35000"/>
                  </a:schemeClr>
                </a:solidFill>
                <a:latin typeface="Dosis Medium" pitchFamily="2" charset="0"/>
              </a:rPr>
              <a:t>À bientôt.</a:t>
            </a:r>
            <a:endParaRPr lang="fr-MA" dirty="0">
              <a:solidFill>
                <a:schemeClr val="tx1">
                  <a:lumMod val="65000"/>
                  <a:lumOff val="35000"/>
                </a:schemeClr>
              </a:solidFill>
              <a:latin typeface="Dosis Medium" pitchFamily="2" charset="0"/>
            </a:endParaRPr>
          </a:p>
        </p:txBody>
      </p:sp>
      <p:pic>
        <p:nvPicPr>
          <p:cNvPr id="5" name="Nada-Wave">
            <a:hlinkClick r:id="" action="ppaction://media"/>
            <a:extLst>
              <a:ext uri="{FF2B5EF4-FFF2-40B4-BE49-F238E27FC236}">
                <a16:creationId xmlns:a16="http://schemas.microsoft.com/office/drawing/2014/main" id="{23EB48AF-EAED-E94A-23C6-A4FCF227B7D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a:prstGeom prst="rect">
            <a:avLst/>
          </a:prstGeom>
        </p:spPr>
      </p:pic>
      <p:pic>
        <p:nvPicPr>
          <p:cNvPr id="6" name="majd_wave">
            <a:hlinkClick r:id="" action="ppaction://media"/>
            <a:extLst>
              <a:ext uri="{FF2B5EF4-FFF2-40B4-BE49-F238E27FC236}">
                <a16:creationId xmlns:a16="http://schemas.microsoft.com/office/drawing/2014/main" id="{5D4751D2-AD6B-9ED2-11BD-BF53AB6E89C5}"/>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1386"/>
          <a:stretch>
            <a:fillRect/>
          </a:stretch>
        </p:blipFill>
        <p:spPr>
          <a:xfrm flipH="1">
            <a:off x="2144109" y="2156059"/>
            <a:ext cx="2065294" cy="3703624"/>
          </a:xfrm>
          <a:prstGeom prst="rect">
            <a:avLst/>
          </a:prstGeom>
        </p:spPr>
      </p:pic>
      <p:pic>
        <p:nvPicPr>
          <p:cNvPr id="8" name="Image 7">
            <a:extLst>
              <a:ext uri="{FF2B5EF4-FFF2-40B4-BE49-F238E27FC236}">
                <a16:creationId xmlns:a16="http://schemas.microsoft.com/office/drawing/2014/main" id="{28B4FA45-F76A-4854-93AB-F0C2D74EE99A}"/>
              </a:ext>
            </a:extLst>
          </p:cNvPr>
          <p:cNvPicPr>
            <a:picLocks noChangeAspect="1"/>
          </p:cNvPicPr>
          <p:nvPr/>
        </p:nvPicPr>
        <p:blipFill>
          <a:blip r:embed="rId8">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spTree>
    <p:extLst>
      <p:ext uri="{BB962C8B-B14F-4D97-AF65-F5344CB8AC3E}">
        <p14:creationId xmlns:p14="http://schemas.microsoft.com/office/powerpoint/2010/main" val="4261658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5"/>
                                        </p:tgtEl>
                                      </p:cBhvr>
                                    </p:cmd>
                                  </p:childTnLst>
                                </p:cTn>
                              </p:par>
                              <p:par>
                                <p:cTn id="7" presetID="1" presetClass="mediacall" presetSubtype="0" fill="hold" nodeType="withEffect">
                                  <p:stCondLst>
                                    <p:cond delay="0"/>
                                  </p:stCondLst>
                                  <p:childTnLst>
                                    <p:cmd type="call" cmd="playFrom(0.0)">
                                      <p:cBhvr>
                                        <p:cTn id="8" dur="347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video>
              <p:cMediaNode vol="80000">
                <p:cTn id="10" fill="hold" display="0">
                  <p:stCondLst>
                    <p:cond delay="indefinite"/>
                  </p:stCondLst>
                </p:cTn>
                <p:tgtEl>
                  <p:spTgt spid="6"/>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02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2B6B4C-99CB-4E92-9801-08E4A7C8D9B1}">
  <ds:schemaRefs>
    <ds:schemaRef ds:uri="http://purl.org/dc/elements/1.1/"/>
    <ds:schemaRef ds:uri="http://schemas.microsoft.com/office/2006/metadata/properties"/>
    <ds:schemaRef ds:uri="202b3bc9-e036-45c7-aea0-06aec8cd7a4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f0534ec5-868f-4ce6-85c7-99f0612daa52"/>
    <ds:schemaRef ds:uri="http://www.w3.org/XML/1998/namespace"/>
    <ds:schemaRef ds:uri="http://purl.org/dc/dcmitype/"/>
  </ds:schemaRefs>
</ds:datastoreItem>
</file>

<file path=customXml/itemProps2.xml><?xml version="1.0" encoding="utf-8"?>
<ds:datastoreItem xmlns:ds="http://schemas.openxmlformats.org/officeDocument/2006/customXml" ds:itemID="{54264B73-ECE3-41C0-829C-57B6C8BA4C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4E52A7F-2007-47B6-8A33-F40192196F1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8715</TotalTime>
  <Words>1014</Words>
  <Application>Microsoft Office PowerPoint</Application>
  <PresentationFormat>Affichage à l'écran (4:3)</PresentationFormat>
  <Paragraphs>124</Paragraphs>
  <Slides>54</Slides>
  <Notes>2</Notes>
  <HiddenSlides>0</HiddenSlides>
  <MMClips>9</MMClips>
  <ScaleCrop>false</ScaleCrop>
  <HeadingPairs>
    <vt:vector size="6" baseType="variant">
      <vt:variant>
        <vt:lpstr>Polices utilisées</vt:lpstr>
      </vt:variant>
      <vt:variant>
        <vt:i4>13</vt:i4>
      </vt:variant>
      <vt:variant>
        <vt:lpstr>Thème</vt:lpstr>
      </vt:variant>
      <vt:variant>
        <vt:i4>8</vt:i4>
      </vt:variant>
      <vt:variant>
        <vt:lpstr>Titres des diapositives</vt:lpstr>
      </vt:variant>
      <vt:variant>
        <vt:i4>54</vt:i4>
      </vt:variant>
    </vt:vector>
  </HeadingPairs>
  <TitlesOfParts>
    <vt:vector size="75" baseType="lpstr">
      <vt:lpstr>Calibri</vt:lpstr>
      <vt:lpstr>Dosis</vt:lpstr>
      <vt:lpstr>Consolas</vt:lpstr>
      <vt:lpstr>Aptos Display</vt:lpstr>
      <vt:lpstr>Berlin Sans FB</vt:lpstr>
      <vt:lpstr>Mistral</vt:lpstr>
      <vt:lpstr>Aptos</vt:lpstr>
      <vt:lpstr>Dosis ExtraBold</vt:lpstr>
      <vt:lpstr>Colonna MT</vt:lpstr>
      <vt:lpstr>Dosis Medium</vt:lpstr>
      <vt:lpstr>Wingdings</vt:lpstr>
      <vt:lpstr>Arial</vt:lpstr>
      <vt:lpstr>Dosis SemiBold</vt:lpstr>
      <vt:lpstr>2_Conception personnalisée</vt:lpstr>
      <vt:lpstr>00_Env-Enseignant</vt:lpstr>
      <vt:lpstr>Oral</vt:lpstr>
      <vt:lpstr>Lecture</vt:lpstr>
      <vt:lpstr>Ecriture</vt:lpstr>
      <vt:lpstr>Thème Office</vt:lpstr>
      <vt:lpstr>1_Oral</vt:lpstr>
      <vt:lpstr>02_New Voc_01-Présentation</vt:lpstr>
      <vt:lpstr>Présentation PowerPoint</vt:lpstr>
      <vt:lpstr>Il convient de lancer le mode diaporama pour la diffusion de la leçon en classe</vt:lpstr>
      <vt:lpstr>Pictogrammes</vt:lpstr>
      <vt:lpstr>Contenu de la semaine </vt:lpstr>
      <vt:lpstr>Organisation de la semaine</vt:lpstr>
      <vt:lpstr>Plan de la séance 2</vt:lpstr>
      <vt:lpstr>Bonjour les enfants ! La leçon de français commence maintenant. Soyez attentifs.</vt:lpstr>
      <vt:lpstr>Répétons ensemble : Lire - Dessiner - Écrire - Chanter - La récréation - Colorier.</vt:lpstr>
      <vt:lpstr>Qui veut passer au tableau pour nommer les images ? </vt:lpstr>
      <vt:lpstr>Répétons ensemble : Le nid - Une note - Neuf - Des lunettes - Le canard - Des sardines. </vt:lpstr>
      <vt:lpstr>Qui veut passer au tableau pour nommer les images ? </vt:lpstr>
      <vt:lpstr>          A propos du modelage des actes de parole :  Au début de la première année du primaire, le modelage des actes de parole se fait dans une langue comprise par les élèves pour garantir l’accès direct au sens. Le recours exclusif au français intervient immédiatement après la présentation. </vt:lpstr>
      <vt:lpstr>Aujourd’hui, nous allons apprendre à poser une question en français avec Majd et Nada. </vt:lpstr>
      <vt:lpstr>Lecture de la vidéo. </vt:lpstr>
      <vt:lpstr>Répétons ensemble. </vt:lpstr>
      <vt:lpstr>Voici un autre exemple. </vt:lpstr>
      <vt:lpstr>Présentation PowerPoint</vt:lpstr>
      <vt:lpstr>Présentation PowerPoint</vt:lpstr>
      <vt:lpstr>Chacun pose la question à son voisin. </vt:lpstr>
      <vt:lpstr>Plan de la séance 2</vt:lpstr>
      <vt:lpstr>Maintenant, on va faire de la lecture. On va apprendre à lire la lettre n. </vt:lpstr>
      <vt:lpstr>Lecture de la vidéo. </vt:lpstr>
      <vt:lpstr>Lisons ensemble : N - n.</vt:lpstr>
      <vt:lpstr>Qui veut lire ? Levez la main. </vt:lpstr>
      <vt:lpstr>Regardez cette liste. Qui veut passer au tableau pour montrer la lettre n ?</vt:lpstr>
      <vt:lpstr>Voici une autre liste. Qui veut passer au tableau pour montrer la lettre n ?</vt:lpstr>
      <vt:lpstr>Est-ce qu’il y a la lettre n dans ce mot ? Qui veut passer au tableau pour la montrer ?</vt:lpstr>
      <vt:lpstr>Est-ce qu’il y a la lettre n dans ce mot ? Qui veut passer au tableau pour la montrer ?</vt:lpstr>
      <vt:lpstr>Est-ce qu’il y a la lettre n dans ce mot ? Qui veut passer au tableau pour la montrer ?</vt:lpstr>
      <vt:lpstr>Est-ce qu’il y a la lettre n dans ce mot ? </vt:lpstr>
      <vt:lpstr>Présentation PowerPoint</vt:lpstr>
      <vt:lpstr>Présentation PowerPoint</vt:lpstr>
      <vt:lpstr>Maintenant, vous allez écouter des mots. Je vais vous demander si vous entendez le son « n ». </vt:lpstr>
      <vt:lpstr>« Note ». Est-ce que vous entendez le son « n » dans « note » ? </vt:lpstr>
      <vt:lpstr>« Lunettes ». Est-ce que vous entendez le son « n » dans « lunettes » ? </vt:lpstr>
      <vt:lpstr>« Dessiner ». Est-ce que vous entendez le son « n » dans « dessiner » ? </vt:lpstr>
      <vt:lpstr>« Banane ». Est-ce que vous entendez le son « n » dans « banane » ? </vt:lpstr>
      <vt:lpstr>« Maison ». Est-ce que vous entendez le son « n » dans « maison » ? </vt:lpstr>
      <vt:lpstr>« Sardines ». Est-ce que vous entendez le son « n » dans « sardines » ? </vt:lpstr>
      <vt:lpstr>Prenez le livret, page 88. </vt:lpstr>
      <vt:lpstr>On va faire l’activité 1 et 2. Je vais vous expliquer la consigne. Ensuite, je vais circuler entre les rangs pour vous aider. </vt:lpstr>
      <vt:lpstr>Corrigez.</vt:lpstr>
      <vt:lpstr>Plan de la séance 2</vt:lpstr>
      <vt:lpstr>Maintenant, nous allons faire de l’écriture. Nous allons écrire la lettre n en majuscule et en minuscule. </vt:lpstr>
      <vt:lpstr>Regardez bien comment on va écrire la lettre n majuscule. </vt:lpstr>
      <vt:lpstr>Lecture de la vidéo.</vt:lpstr>
      <vt:lpstr>On va écrire la lettre n majuscule en l’air avec le doigt. Faites comme moi.</vt:lpstr>
      <vt:lpstr>Regardez bien comment on va écrire la lettre n minuscule. </vt:lpstr>
      <vt:lpstr>Lecture de la vidéo.</vt:lpstr>
      <vt:lpstr>On va écrire la lettre n minuscule en l’air avec le doigt. Faites comme moi.</vt:lpstr>
      <vt:lpstr>Présentation PowerPoint</vt:lpstr>
      <vt:lpstr>Présentation PowerPoint</vt:lpstr>
      <vt:lpstr>À la maison, vous aller recopier la lettre n sur vos cahiers. À demain.</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khalid ramni;LAMIAE BEZZAZ</dc:creator>
  <cp:lastModifiedBy>KHALID.RAMNI</cp:lastModifiedBy>
  <cp:revision>79</cp:revision>
  <cp:lastPrinted>2025-08-13T10:11:39Z</cp:lastPrinted>
  <dcterms:created xsi:type="dcterms:W3CDTF">2025-08-01T12:31:49Z</dcterms:created>
  <dcterms:modified xsi:type="dcterms:W3CDTF">2026-03-26T18:23:46Z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