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80"/>
  </p:notesMasterIdLst>
  <p:handoutMasterIdLst>
    <p:handoutMasterId r:id="rId81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5" r:id="rId31"/>
    <p:sldId id="2147482756" r:id="rId32"/>
    <p:sldId id="2147482779" r:id="rId33"/>
    <p:sldId id="2147482780" r:id="rId34"/>
    <p:sldId id="2147482754" r:id="rId35"/>
    <p:sldId id="2147482712" r:id="rId36"/>
    <p:sldId id="2147482848" r:id="rId37"/>
    <p:sldId id="2147482782" r:id="rId38"/>
    <p:sldId id="2147482783" r:id="rId39"/>
    <p:sldId id="2147482711" r:id="rId40"/>
    <p:sldId id="2147482784" r:id="rId41"/>
    <p:sldId id="2147482752" r:id="rId42"/>
    <p:sldId id="2147482786" r:id="rId43"/>
    <p:sldId id="2147482868" r:id="rId44"/>
    <p:sldId id="2147482869" r:id="rId45"/>
    <p:sldId id="2147482703" r:id="rId46"/>
    <p:sldId id="2147482850" r:id="rId47"/>
    <p:sldId id="2147482794" r:id="rId48"/>
    <p:sldId id="2147482704" r:id="rId49"/>
    <p:sldId id="2147482831" r:id="rId50"/>
    <p:sldId id="2147482789" r:id="rId51"/>
    <p:sldId id="2147482857" r:id="rId52"/>
    <p:sldId id="2147482858" r:id="rId53"/>
    <p:sldId id="2147482859" r:id="rId54"/>
    <p:sldId id="2147482861" r:id="rId55"/>
    <p:sldId id="2147482860" r:id="rId56"/>
    <p:sldId id="2147482729" r:id="rId57"/>
    <p:sldId id="2147482771" r:id="rId58"/>
    <p:sldId id="2147482772" r:id="rId59"/>
    <p:sldId id="2147482773" r:id="rId60"/>
    <p:sldId id="2147482805" r:id="rId61"/>
    <p:sldId id="2147482855" r:id="rId62"/>
    <p:sldId id="2147482737" r:id="rId63"/>
    <p:sldId id="2147482839" r:id="rId64"/>
    <p:sldId id="2147482809" r:id="rId65"/>
    <p:sldId id="2147482862" r:id="rId66"/>
    <p:sldId id="2147482863" r:id="rId67"/>
    <p:sldId id="2147482808" r:id="rId68"/>
    <p:sldId id="2147482811" r:id="rId69"/>
    <p:sldId id="2147482864" r:id="rId70"/>
    <p:sldId id="2147482866" r:id="rId71"/>
    <p:sldId id="2147482844" r:id="rId72"/>
    <p:sldId id="2147482845" r:id="rId73"/>
    <p:sldId id="2147482846" r:id="rId74"/>
    <p:sldId id="2147482740" r:id="rId75"/>
    <p:sldId id="2147482666" r:id="rId76"/>
    <p:sldId id="2147482742" r:id="rId77"/>
    <p:sldId id="2147482744" r:id="rId78"/>
    <p:sldId id="2147482745" r:id="rId79"/>
  </p:sldIdLst>
  <p:sldSz cx="9144000" cy="6858000" type="screen4x3"/>
  <p:notesSz cx="6858000" cy="9144000"/>
  <p:embeddedFontLst>
    <p:embeddedFont>
      <p:font typeface="Dosis Extra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9" autoAdjust="0"/>
    <p:restoredTop sz="94610"/>
  </p:normalViewPr>
  <p:slideViewPr>
    <p:cSldViewPr snapToGrid="0">
      <p:cViewPr varScale="1">
        <p:scale>
          <a:sx n="71" d="100"/>
          <a:sy n="71" d="100"/>
        </p:scale>
        <p:origin x="914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3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notesMaster" Target="notesMasters/notesMaster1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2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handoutMaster" Target="handoutMasters/handoutMaster1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theme" Target="theme/theme1.xml"/><Relationship Id="rId61" Type="http://schemas.openxmlformats.org/officeDocument/2006/relationships/slide" Target="slides/slide47.xml"/><Relationship Id="rId82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5283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26B24F-AAC2-758A-6EA2-A06E68124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</a:t>
            </a: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وتحدث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72649" y="547457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(50)د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(20)د.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110770" y="25011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بذور عجيبة.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060" y="385360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76452" y="43200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حديث شجرة.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600166" y="3956313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إثرائية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9" name="Image 18" descr="Une image contenant symbole, cercle, Graphique, logo&#10;&#10;Le contenu généré par l’IA peut être incorrect.">
            <a:extLst>
              <a:ext uri="{FF2B5EF4-FFF2-40B4-BE49-F238E27FC236}">
                <a16:creationId xmlns:a16="http://schemas.microsoft.com/office/drawing/2014/main" id="{295F2F72-63AD-81E5-015A-176DC8E68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31" y="2188717"/>
            <a:ext cx="568458" cy="654407"/>
          </a:xfrm>
          <a:prstGeom prst="rect">
            <a:avLst/>
          </a:prstGeom>
        </p:spPr>
      </p:pic>
      <p:pic>
        <p:nvPicPr>
          <p:cNvPr id="21" name="Image 20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D4B7643-03E9-B8F4-CBF2-510FD26B9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29" y="3817703"/>
            <a:ext cx="633163" cy="7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89382" y="5002004"/>
            <a:ext cx="7581730" cy="890781"/>
            <a:chOff x="1142290" y="4869600"/>
            <a:chExt cx="6883287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4869600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2290" y="5162928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أقصوصة " حديث شجرة" وتلخيص حكايتها.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636012"/>
            <a:ext cx="8069051" cy="890781"/>
            <a:chOff x="879567" y="1647669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647669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1953151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بذور عجيبة"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5673" y="3830599"/>
            <a:ext cx="7375439" cy="890781"/>
            <a:chOff x="1329577" y="195147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195147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2083" y="223464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بذور عجيبة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كراساتكم، الصفحة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94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74ED25-7417-6653-33C6-11C20A42B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601" y="1584000"/>
            <a:ext cx="3403600" cy="508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5D53C9-9872-2549-D28A-42E4F891D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62" y="1541007"/>
            <a:ext cx="3367012" cy="51645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010" y="5573679"/>
            <a:ext cx="3398716" cy="5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4ACDA4-F854-9D63-049E-EFE4943F7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11" y="2735520"/>
            <a:ext cx="7845250" cy="193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506823" y="2781016"/>
            <a:ext cx="7875755" cy="2308324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يُفَكِّرْ بِرَوِيَّةٍ يَبْتَكِرْ حُلولاً فَعّالَةً وَيُحَقِّقْ أَهْدافَهُ بِثَباتٍ وَنَجاحٍ.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ٱلْغِذاءُ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مُتاحاً لِلْجَميعِ بِشَكْلٍ عادِلٍ.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1E23A9-681A-EA14-653E-DE2A5887C2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62" y="1541007"/>
            <a:ext cx="3367012" cy="5164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5A3AE9-63E8-4355-EBD0-2D4DB5DD1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048" y="2172551"/>
            <a:ext cx="2834640" cy="322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FB3841-FBB7-00F0-CAC8-6ADDF30C41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644840"/>
            <a:ext cx="3398716" cy="52131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4E5F5C-3145-5EF0-13AD-9957EFDB1C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467" y="2270760"/>
            <a:ext cx="3398716" cy="250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E2DBB1-BB99-0B4E-E27E-621C97693C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644840"/>
            <a:ext cx="3398716" cy="50606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924D18-B348-AF3E-145C-B80B7308BB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6466" y="2213402"/>
            <a:ext cx="3398716" cy="243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كراساتكم.( بالنسبة للسؤال السادس كل مقترح مبرر مقبول.)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106F74-5D7A-5449-811F-03E69C2A99C2}"/>
              </a:ext>
            </a:extLst>
          </p:cNvPr>
          <p:cNvSpPr txBox="1"/>
          <p:nvPr/>
        </p:nvSpPr>
        <p:spPr>
          <a:xfrm>
            <a:off x="423167" y="1909469"/>
            <a:ext cx="8043068" cy="470898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اَلْغِذاءُ، اَلْمَحاصيلُ، اَلْبُذورُ، اَلْعَناصِرُ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ٱلْغِذائِيَّةُ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اَلسَّمادُ، اَلْأَمْنُ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ٱلْغِذائِيُّ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اَلاِحْتِياجاتُ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ٱلْغِذائِيَّةُ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  <a:p>
            <a:pPr marL="514350" indent="-514350" algn="just" rtl="1">
              <a:buAutoNum type="arabicPeriod"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يَنْهارُ # يَنْمو/ يَقومُ/ يَسْمو/ يَتَطَوَّرُ...   - مُشَكِّكاً # واثِقاً/ مُؤْمِناً/ مُقْتَنِعاً...</a:t>
            </a:r>
          </a:p>
          <a:p>
            <a:pPr marL="514350" indent="-514350" algn="just" rtl="1">
              <a:buAutoNum type="arabicPeriod"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تَزايُدُ عَدَدِ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اِسْتِنْزافُ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 بِشَكْلٍ مُسْتَمِرٍّ...</a:t>
            </a:r>
          </a:p>
          <a:p>
            <a:pPr marL="514350" indent="-514350" algn="just" rtl="1">
              <a:buAutoNum type="arabicPeriod"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طَوَّرَ أَيُّورْ "بُذوراً ذَكِيَّةً" لا تَحْتاجُ إِلى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ٱلتُّرْبَةِ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لِتَنْموَ، بَلْ تَمْتَصُّ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ٱلْعَناصِرَ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ٱلْغِذائِيَّةَ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وَتَصْلُحُ لِأَيِّ بِيئَةٍ كانَتْ.</a:t>
            </a:r>
          </a:p>
          <a:p>
            <a:pPr marL="514350" indent="-514350" algn="just" rtl="1">
              <a:buAutoNum type="arabicPeriod"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أَسَّسَ أَيُّورْ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بِٱلتَّعاوُنِ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عُلَماءَ مِنْ مُخْتَلِفِ أَنْحاءِ ٱلْعالَمِ نِظاماً عالَمِيّاً وَمَجّانِيّاً لتوزيع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ٱلذَّكِيَّةِ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مانِعاً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ٱحْتِكارَها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قِبَلِ أَيِّ جِهَةٍ.</a:t>
            </a:r>
          </a:p>
          <a:p>
            <a:pPr marL="514350" indent="-514350" algn="just" rtl="1">
              <a:buAutoNum type="arabicPeriod"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أَنَّ ذلِكَ مُمْكِنٌ مُسْتَقْبَلاً، لِأَنَّ ٱلْعِلْمَ يَتَطَوَّرُ بِسُرْعَةٍ كَبيرَةٍ، وَقَدْ أَثْبَتَ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ٱلْعُلَماءُ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قُدْرَتَهُمْ عَلى تَحْقيقِ ما كانَ يَبْدو مُسْتَحيلاً في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السؤالين 5 و6.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7F04F8-D81F-87FC-975D-766AEA3155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644840"/>
            <a:ext cx="3398716" cy="50606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202E97-0F98-417D-A735-3620B5817F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466" y="4683760"/>
            <a:ext cx="3398716" cy="117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B06D2D-2D5A-C7F3-DF60-387A0ED01B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261" y="2155313"/>
            <a:ext cx="7548880" cy="4112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9A256C-BA9E-5ECF-7258-12D0CB760B80}"/>
              </a:ext>
            </a:extLst>
          </p:cNvPr>
          <p:cNvSpPr txBox="1"/>
          <p:nvPr/>
        </p:nvSpPr>
        <p:spPr>
          <a:xfrm>
            <a:off x="832512" y="1909469"/>
            <a:ext cx="7582679" cy="4585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 تُفَكِّرا بِرَوِيَّةٍ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تَبْتَكِرا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حُلولاً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إِنْ تُفَكِّروا بِرَوِيَّةٍ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تَبْتَكِروا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حُلولاً.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 - إِنْ: حَرْفُ / أَداةُ جَزْمٍ.</a:t>
            </a:r>
          </a:p>
          <a:p>
            <a:pPr marL="450850" indent="-450850"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- تَجْتَهِدْ: فِعْلٌ مُضارِعٌ مَجْزومٌ (فِعْلُ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ٱلشَّرْطِ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)، وَعَلامَةُ جَزْمِهِ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ٱلسُّكونُ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وَٱلْفاعِلُ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ضَميرٌ مُسْتَتِرٌ تَقْديرُهُ أَنْتَ .</a:t>
            </a:r>
          </a:p>
          <a:p>
            <a:pPr marL="450850" indent="-177800" algn="just" rtl="1">
              <a:tabLst>
                <a:tab pos="182563" algn="l"/>
                <a:tab pos="6270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-تَبْلُغْ: فِعْلٌ مُضارِعٌ مَجْزومٌ (جَوابُ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ٱلشَّرْطِ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)، وَعَلامَةُ جَزْمِهِ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ٱلسُّكونُ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وَٱلْفاعِلُ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ضَميرٌ مُسْتَتِرٌ تَقْديرُهُ أَنْتَ.</a:t>
            </a:r>
          </a:p>
          <a:p>
            <a:pPr marL="450850" indent="-177800"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هَدَفَكَ: مَفْعولٌ بِهِ مَنْصوبٌ وَعَلامَةُ نَصْبِهِ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وَٱلْكافُ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ضَميرٌ مُتَّصِلٌ مَبْنِيٌّ في مَحَلِّ جَرٍّ مُضافٌ إِلَيْهِ.</a:t>
            </a: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بخطوات صياغة ملخص نص معلوماتي 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D8D2C9-BD41-54C7-4BDC-1B56647F72F4}"/>
              </a:ext>
            </a:extLst>
          </p:cNvPr>
          <p:cNvSpPr txBox="1"/>
          <p:nvPr/>
        </p:nvSpPr>
        <p:spPr>
          <a:xfrm>
            <a:off x="1259840" y="3288337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أَصوغُ مُلَخَّصَ نَصٍّ مَعْلوماتِيٍّ؟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84951-8348-399B-CF79-9DE8F746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568A6-BFBE-E947-BE4A-7AA87F3B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0E3B39-9472-FA54-B21C-E067AFCBDAD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E7B43-DDC8-521E-D8DC-45CC83EE446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61B2D-0B9C-983B-8D1C-6F76422E362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82D10E-73AD-C69E-B020-D3553AEAB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85C3B3-C520-F62E-F2DA-F96046A1D9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C61FF1-EA74-FF97-9540-C1650344A7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1E315F-8711-CA3E-3908-A922D98A99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289B0D-6534-F6EB-CCB2-6D8738DFD38B}"/>
              </a:ext>
            </a:extLst>
          </p:cNvPr>
          <p:cNvSpPr txBox="1"/>
          <p:nvPr/>
        </p:nvSpPr>
        <p:spPr>
          <a:xfrm>
            <a:off x="873760" y="2424737"/>
            <a:ext cx="7752080" cy="30816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	أُحَدِّدُ ٱلْفِكْرَةَ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لِكُلِّ فِقْرَةٍ أَوْ جُزْءٍ.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أُحَدِّدُ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لِلنَّصِّ. 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	أَكْتُبُ فِقْرَةً بِٱسْتِعْمالِ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لِلنَّصِّ.</a:t>
            </a:r>
          </a:p>
        </p:txBody>
      </p:sp>
    </p:spTree>
    <p:extLst>
      <p:ext uri="{BB962C8B-B14F-4D97-AF65-F5344CB8AC3E}">
        <p14:creationId xmlns:p14="http://schemas.microsoft.com/office/powerpoint/2010/main" val="21310436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لصياغة ملخص النص، نحتاج إلى تحديد أفكاره. من يذكرنا بخطوات تحديد الفكرة الرئيسة 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4FD79-CDE5-6A6C-0333-AD03E3330497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648510" y="2204108"/>
            <a:ext cx="7682690" cy="34346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الأفكار الرئيسة للنص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أفكار) 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7E76BCA-B137-8030-5575-72E70A482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2" y="1367999"/>
            <a:ext cx="900000" cy="10354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020DFE-BC7A-C11E-6720-33FF5B007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62" y="1541007"/>
            <a:ext cx="3367012" cy="51645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2B9F37-3F11-AC09-08CE-2C6CA0581C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2048" y="2172551"/>
            <a:ext cx="2834640" cy="322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الكلمات المفاتيح للفقرة الأولى ثم يقرأ فكرتها؟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(الانتقال إلى الفقرة الموالية بعد مناقشة الأفكار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B0C667-F3ED-F302-A09F-48A6B5ECF234}"/>
              </a:ext>
            </a:extLst>
          </p:cNvPr>
          <p:cNvSpPr txBox="1"/>
          <p:nvPr/>
        </p:nvSpPr>
        <p:spPr>
          <a:xfrm>
            <a:off x="1045618" y="3429000"/>
            <a:ext cx="6468154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في تَحْديدِ أَفْكارِ ٱلنَّصِّ.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2BBA4-4FD8-91A8-6D60-BE358519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E1F0A-3AAC-3754-38C8-6D34219B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09B9D-11A2-ECC9-3603-FEE4C13A58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C9B2E-E8FD-69ED-BF52-6FAB43B1D80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A2AE6-1731-1DE0-4527-727F8ABD82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4164AA-1756-0622-AE1E-56C6069CA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DECD62-EC5A-3292-83B8-8789CA551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48B00-CD70-A059-B089-8792A6BAA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9C024-CB97-960C-AA93-7CCFDBCCF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8792D81-8946-1770-BE6F-46203AC63735}"/>
              </a:ext>
            </a:extLst>
          </p:cNvPr>
          <p:cNvSpPr/>
          <p:nvPr/>
        </p:nvSpPr>
        <p:spPr>
          <a:xfrm>
            <a:off x="3629862" y="3464358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بُذورٌ عَجيبَةٌ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6CCAF3C0-6973-AC24-F9F1-CB2DC114E18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98266" y="3057302"/>
            <a:ext cx="802058" cy="22115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772ACC19-F959-E31A-9F9A-97619F7AD6B6}"/>
              </a:ext>
            </a:extLst>
          </p:cNvPr>
          <p:cNvSpPr/>
          <p:nvPr/>
        </p:nvSpPr>
        <p:spPr>
          <a:xfrm>
            <a:off x="791570" y="1318265"/>
            <a:ext cx="3830407" cy="1297754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تَزايُدُ عَدَدِ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وَٱسْتِنْزافُ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 أَدّيا إِلى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ٱنْهِيارِ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ٱلْأَمْنِ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ٱلْغِذائِيِّ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CAB6D87-CD6A-3939-FF1E-0B384FC71D4C}"/>
              </a:ext>
            </a:extLst>
          </p:cNvPr>
          <p:cNvSpPr/>
          <p:nvPr/>
        </p:nvSpPr>
        <p:spPr>
          <a:xfrm>
            <a:off x="5296648" y="2244667"/>
            <a:ext cx="3470564" cy="1324242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ٱلْعالَمُ يَنْعَمُ بِأَمْنٍ غِذائِيٍّ جَعَلَ ٱلشُّعوبَ تَعيشُ في وَفْرَةٍ وَسَلامٍ وَمَحَبَّةٍ.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380535D0-5EF6-622F-E5BE-60475F45B2EF}"/>
              </a:ext>
            </a:extLst>
          </p:cNvPr>
          <p:cNvSpPr/>
          <p:nvPr/>
        </p:nvSpPr>
        <p:spPr>
          <a:xfrm>
            <a:off x="376788" y="3077046"/>
            <a:ext cx="3144438" cy="2052662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ٱبْتَكَرَ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أَيُّورْ بُذوراً ذَكِيَّةً تَمْتَصُّ عَناصِرَها مِنَ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وَتَنْمو في أَيِّ بيئَةٍ كانَتْ.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24162EE-4576-B8EC-4F4B-2E036D8402FC}"/>
              </a:ext>
            </a:extLst>
          </p:cNvPr>
          <p:cNvSpPr/>
          <p:nvPr/>
        </p:nvSpPr>
        <p:spPr>
          <a:xfrm>
            <a:off x="7070368" y="1795970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C0D2731-6D29-A730-0D52-B359C86F4C0C}"/>
              </a:ext>
            </a:extLst>
          </p:cNvPr>
          <p:cNvSpPr/>
          <p:nvPr/>
        </p:nvSpPr>
        <p:spPr>
          <a:xfrm>
            <a:off x="4727938" y="1686963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B46F1EA-B364-43FF-54EA-491799449D02}"/>
              </a:ext>
            </a:extLst>
          </p:cNvPr>
          <p:cNvSpPr/>
          <p:nvPr/>
        </p:nvSpPr>
        <p:spPr>
          <a:xfrm>
            <a:off x="1837514" y="261601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cxnSp>
        <p:nvCxnSpPr>
          <p:cNvPr id="20" name="Connecteur : en arc 19">
            <a:extLst>
              <a:ext uri="{FF2B5EF4-FFF2-40B4-BE49-F238E27FC236}">
                <a16:creationId xmlns:a16="http://schemas.microsoft.com/office/drawing/2014/main" id="{B779EBB5-4101-29C5-6A68-F5B7210A25DA}"/>
              </a:ext>
            </a:extLst>
          </p:cNvPr>
          <p:cNvCxnSpPr>
            <a:cxnSpLocks/>
          </p:cNvCxnSpPr>
          <p:nvPr/>
        </p:nvCxnSpPr>
        <p:spPr>
          <a:xfrm flipV="1">
            <a:off x="4493236" y="2918681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rc 21">
            <a:extLst>
              <a:ext uri="{FF2B5EF4-FFF2-40B4-BE49-F238E27FC236}">
                <a16:creationId xmlns:a16="http://schemas.microsoft.com/office/drawing/2014/main" id="{942F195F-24AF-B853-3CB9-21C3B3511EBC}"/>
              </a:ext>
            </a:extLst>
          </p:cNvPr>
          <p:cNvCxnSpPr>
            <a:cxnSpLocks/>
            <a:endCxn id="17" idx="3"/>
          </p:cNvCxnSpPr>
          <p:nvPr/>
        </p:nvCxnSpPr>
        <p:spPr>
          <a:xfrm rot="10800000">
            <a:off x="3521226" y="4103378"/>
            <a:ext cx="187258" cy="15796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A090FCA9-22F2-FB20-4234-8CAE4F8C9052}"/>
              </a:ext>
            </a:extLst>
          </p:cNvPr>
          <p:cNvSpPr/>
          <p:nvPr/>
        </p:nvSpPr>
        <p:spPr>
          <a:xfrm>
            <a:off x="1559808" y="5287675"/>
            <a:ext cx="4657818" cy="1290621"/>
          </a:xfrm>
          <a:prstGeom prst="wedgeRoundRectCallout">
            <a:avLst>
              <a:gd name="adj1" fmla="val 28408"/>
              <a:gd name="adj2" fmla="val -46096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نَجَحَتِ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بيئَةٍ صَعْبَةٍ، فَأَسَّسَ أَيُّورْ نِظاماً عالَمِيّاً وَمَجّانِيّاً لِضَمانِ وُصولِ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58542FE-5FC9-8C48-B3E3-C936F2079E7F}"/>
              </a:ext>
            </a:extLst>
          </p:cNvPr>
          <p:cNvSpPr/>
          <p:nvPr/>
        </p:nvSpPr>
        <p:spPr>
          <a:xfrm>
            <a:off x="6364698" y="5736007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cxnSp>
        <p:nvCxnSpPr>
          <p:cNvPr id="28" name="Connecteur : en arc 27">
            <a:extLst>
              <a:ext uri="{FF2B5EF4-FFF2-40B4-BE49-F238E27FC236}">
                <a16:creationId xmlns:a16="http://schemas.microsoft.com/office/drawing/2014/main" id="{7E5D8D31-0DA6-A87B-798D-9631EEFF09CE}"/>
              </a:ext>
            </a:extLst>
          </p:cNvPr>
          <p:cNvCxnSpPr>
            <a:cxnSpLocks/>
            <a:stCxn id="4" idx="4"/>
            <a:endCxn id="25" idx="0"/>
          </p:cNvCxnSpPr>
          <p:nvPr/>
        </p:nvCxnSpPr>
        <p:spPr>
          <a:xfrm rot="5400000">
            <a:off x="3734039" y="4738709"/>
            <a:ext cx="703644" cy="39428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rc 31">
            <a:extLst>
              <a:ext uri="{FF2B5EF4-FFF2-40B4-BE49-F238E27FC236}">
                <a16:creationId xmlns:a16="http://schemas.microsoft.com/office/drawing/2014/main" id="{30A7FEFE-4415-36F3-4251-93E471510B9E}"/>
              </a:ext>
            </a:extLst>
          </p:cNvPr>
          <p:cNvCxnSpPr>
            <a:cxnSpLocks/>
          </p:cNvCxnSpPr>
          <p:nvPr/>
        </p:nvCxnSpPr>
        <p:spPr>
          <a:xfrm>
            <a:off x="4861453" y="4270309"/>
            <a:ext cx="538297" cy="164362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058939DB-8ECF-C482-1FDF-B94984A8AAB8}"/>
              </a:ext>
            </a:extLst>
          </p:cNvPr>
          <p:cNvSpPr/>
          <p:nvPr/>
        </p:nvSpPr>
        <p:spPr>
          <a:xfrm>
            <a:off x="5399750" y="3681122"/>
            <a:ext cx="3043553" cy="1448586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ٱلْأَمْنُ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ٱلْغِذائِيُّ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لِلْبَشَرِيَّةِ وَأَدْرَكَتْ أَنَّ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ٱلتَّعاوُنَ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ٱلْعالَمِيَّ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حَقٌّ لِلْجَميعِ.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AC45EF8-924B-BA8A-0E19-EF8F719D8B06}"/>
              </a:ext>
            </a:extLst>
          </p:cNvPr>
          <p:cNvSpPr/>
          <p:nvPr/>
        </p:nvSpPr>
        <p:spPr>
          <a:xfrm>
            <a:off x="8435803" y="4161774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121156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525F6-1046-89ED-95E7-807899B64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AB038-2FA3-849B-B49C-4CA494B69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دفاتركم ملخص النص باستعمال أفكاره الرئيسة.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D1AC5F-237F-21D4-661B-87FE383C4DA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2E23E-CD56-B587-81C4-E1A36B2D1FB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5AD3B-47E8-4EE9-8405-BE813CE675B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34482B-E817-617B-A7D9-7A6D82F9C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AD6FB4-8B1F-5789-FB07-9A19011385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9A13E0-7278-6D2A-EBB0-9331815E4E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378D82-C6EC-F869-13C4-AB4059942A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DBD964F-8A46-149A-92AA-5F8907776520}"/>
              </a:ext>
            </a:extLst>
          </p:cNvPr>
          <p:cNvSpPr/>
          <p:nvPr/>
        </p:nvSpPr>
        <p:spPr>
          <a:xfrm>
            <a:off x="3629862" y="3464358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بُذورٌ عَجيبَةٌ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24E6C677-95CB-E8EA-8E68-896C8CD32AC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98266" y="3057302"/>
            <a:ext cx="802058" cy="22115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7B4B8D56-B631-95DB-3A48-C1EAC13C7646}"/>
              </a:ext>
            </a:extLst>
          </p:cNvPr>
          <p:cNvSpPr/>
          <p:nvPr/>
        </p:nvSpPr>
        <p:spPr>
          <a:xfrm>
            <a:off x="791570" y="1318265"/>
            <a:ext cx="3830407" cy="1297754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تَزايُدُ عَدَدِ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وَٱسْتِنْزافُ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 أَدّيا إِلى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ٱنْهِيارِ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ٱلْأَمْنِ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ٱلْغِذائِيِّ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F97B5753-1012-B603-6F98-5D0B0845720B}"/>
              </a:ext>
            </a:extLst>
          </p:cNvPr>
          <p:cNvSpPr/>
          <p:nvPr/>
        </p:nvSpPr>
        <p:spPr>
          <a:xfrm>
            <a:off x="5296648" y="2244667"/>
            <a:ext cx="3470564" cy="1324242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ٱلْعالَمُ يَنْعَمُ بِأَمْنٍ غِذائِيٍّ جَعَلَ ٱلشُّعوبَ تَعيشُ في وَفْرَةٍ وَسَلامٍ وَمَحَبَّةٍ.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C2DA27F4-A2A4-5958-FD39-B3707A753B92}"/>
              </a:ext>
            </a:extLst>
          </p:cNvPr>
          <p:cNvSpPr/>
          <p:nvPr/>
        </p:nvSpPr>
        <p:spPr>
          <a:xfrm>
            <a:off x="376788" y="3077046"/>
            <a:ext cx="3144438" cy="2052662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ٱبْتَكَرَ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أَيُّورْ بُذوراً ذَكِيَّةً تَمْتَصُّ عَناصِرَها مِنَ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وَتَنْمو في أَيِّ بيئَةٍ كانَتْ.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919916C-9866-517A-FE1B-2C2AF926642A}"/>
              </a:ext>
            </a:extLst>
          </p:cNvPr>
          <p:cNvSpPr/>
          <p:nvPr/>
        </p:nvSpPr>
        <p:spPr>
          <a:xfrm>
            <a:off x="7070368" y="1795970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6105E00-9D43-E707-E50F-F20E7A89DB10}"/>
              </a:ext>
            </a:extLst>
          </p:cNvPr>
          <p:cNvSpPr/>
          <p:nvPr/>
        </p:nvSpPr>
        <p:spPr>
          <a:xfrm>
            <a:off x="4727938" y="1686963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3182BA7-9BF5-A75F-0876-BD7F839438F8}"/>
              </a:ext>
            </a:extLst>
          </p:cNvPr>
          <p:cNvSpPr/>
          <p:nvPr/>
        </p:nvSpPr>
        <p:spPr>
          <a:xfrm>
            <a:off x="1837514" y="261601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cxnSp>
        <p:nvCxnSpPr>
          <p:cNvPr id="20" name="Connecteur : en arc 19">
            <a:extLst>
              <a:ext uri="{FF2B5EF4-FFF2-40B4-BE49-F238E27FC236}">
                <a16:creationId xmlns:a16="http://schemas.microsoft.com/office/drawing/2014/main" id="{470D75BD-8B65-A752-68C5-F1DCC2A07DF5}"/>
              </a:ext>
            </a:extLst>
          </p:cNvPr>
          <p:cNvCxnSpPr>
            <a:cxnSpLocks/>
          </p:cNvCxnSpPr>
          <p:nvPr/>
        </p:nvCxnSpPr>
        <p:spPr>
          <a:xfrm flipV="1">
            <a:off x="4493236" y="2918681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rc 21">
            <a:extLst>
              <a:ext uri="{FF2B5EF4-FFF2-40B4-BE49-F238E27FC236}">
                <a16:creationId xmlns:a16="http://schemas.microsoft.com/office/drawing/2014/main" id="{1D6DB5A3-95D4-9EA4-7032-393FF26D9A0D}"/>
              </a:ext>
            </a:extLst>
          </p:cNvPr>
          <p:cNvCxnSpPr>
            <a:cxnSpLocks/>
            <a:endCxn id="17" idx="3"/>
          </p:cNvCxnSpPr>
          <p:nvPr/>
        </p:nvCxnSpPr>
        <p:spPr>
          <a:xfrm rot="10800000">
            <a:off x="3521226" y="4103378"/>
            <a:ext cx="187258" cy="15796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D9530068-2638-6056-D899-D2A6040BEC29}"/>
              </a:ext>
            </a:extLst>
          </p:cNvPr>
          <p:cNvSpPr/>
          <p:nvPr/>
        </p:nvSpPr>
        <p:spPr>
          <a:xfrm>
            <a:off x="1559808" y="5287675"/>
            <a:ext cx="4657818" cy="1290621"/>
          </a:xfrm>
          <a:prstGeom prst="wedgeRoundRectCallout">
            <a:avLst>
              <a:gd name="adj1" fmla="val 28408"/>
              <a:gd name="adj2" fmla="val -46096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نَجَحَتِ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بيئَةٍ صَعْبَةٍ، فَأَسَّسَ أَيُّورْ نِظاماً عالَمِيّاً وَمَجّانِيّاً لِضَمانِ وُصولِ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9ACF44F-9C8E-D915-586A-7FF5583C2C25}"/>
              </a:ext>
            </a:extLst>
          </p:cNvPr>
          <p:cNvSpPr/>
          <p:nvPr/>
        </p:nvSpPr>
        <p:spPr>
          <a:xfrm>
            <a:off x="6364698" y="5736007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cxnSp>
        <p:nvCxnSpPr>
          <p:cNvPr id="28" name="Connecteur : en arc 27">
            <a:extLst>
              <a:ext uri="{FF2B5EF4-FFF2-40B4-BE49-F238E27FC236}">
                <a16:creationId xmlns:a16="http://schemas.microsoft.com/office/drawing/2014/main" id="{4D41AD16-EBC1-585E-5952-8E0FBD228888}"/>
              </a:ext>
            </a:extLst>
          </p:cNvPr>
          <p:cNvCxnSpPr>
            <a:cxnSpLocks/>
            <a:stCxn id="4" idx="4"/>
            <a:endCxn id="25" idx="0"/>
          </p:cNvCxnSpPr>
          <p:nvPr/>
        </p:nvCxnSpPr>
        <p:spPr>
          <a:xfrm rot="5400000">
            <a:off x="3734039" y="4738709"/>
            <a:ext cx="703644" cy="39428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rc 31">
            <a:extLst>
              <a:ext uri="{FF2B5EF4-FFF2-40B4-BE49-F238E27FC236}">
                <a16:creationId xmlns:a16="http://schemas.microsoft.com/office/drawing/2014/main" id="{9B06235B-2F60-6C9D-52B6-4FF1A7A10C27}"/>
              </a:ext>
            </a:extLst>
          </p:cNvPr>
          <p:cNvCxnSpPr>
            <a:cxnSpLocks/>
          </p:cNvCxnSpPr>
          <p:nvPr/>
        </p:nvCxnSpPr>
        <p:spPr>
          <a:xfrm>
            <a:off x="4861453" y="4270309"/>
            <a:ext cx="538297" cy="164362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83263440-EBF3-AD35-50A8-45CCA1FD343B}"/>
              </a:ext>
            </a:extLst>
          </p:cNvPr>
          <p:cNvSpPr/>
          <p:nvPr/>
        </p:nvSpPr>
        <p:spPr>
          <a:xfrm>
            <a:off x="5399750" y="3681122"/>
            <a:ext cx="3043553" cy="1448586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ٱلْأَمْنُ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ٱلْغِذائِيُّ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لِلْبَشَرِيَّةِ وَأَدْرَكَتْ أَنَّ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ٱلتَّعاوُنَ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ٱلْعالَمِيَّ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حَقٌّ لِلْجَميعِ.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45FC37E-9C9D-D029-5266-8A6F14EDC914}"/>
              </a:ext>
            </a:extLst>
          </p:cNvPr>
          <p:cNvSpPr/>
          <p:nvPr/>
        </p:nvSpPr>
        <p:spPr>
          <a:xfrm>
            <a:off x="8435803" y="4161774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00416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4FD27-AC58-2F58-1D9A-1A923FBA0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C6015-66A7-15A4-BBFD-FB0106784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الملخص الذي قام بتحريره؟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B3B210-EC11-B6EF-73F5-FD6BE803396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D6D549-5579-A2CA-9ED8-ED103B80EB5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3E596D-01A2-F051-944B-503ECF45C7B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C6221B-2D46-A678-AD2E-CA9CB06C5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333BA5-B1BB-BD1B-ADE4-BD142EB6A6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4FA593-0905-C6FD-26B6-CEF92B80A7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236F8C-7D6B-FF07-C844-CC23F2C50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3DA35A-45A2-492B-5BB7-42E08481D16D}"/>
              </a:ext>
            </a:extLst>
          </p:cNvPr>
          <p:cNvSpPr txBox="1"/>
          <p:nvPr/>
        </p:nvSpPr>
        <p:spPr>
          <a:xfrm>
            <a:off x="1880602" y="3429000"/>
            <a:ext cx="5064356" cy="1328023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7200" dirty="0"/>
              <a:t>أَقْرَأُ إِنْتاجي.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31236527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70830B-820C-6023-0D97-F4F5632DEDF6}"/>
              </a:ext>
            </a:extLst>
          </p:cNvPr>
          <p:cNvSpPr txBox="1"/>
          <p:nvPr/>
        </p:nvSpPr>
        <p:spPr>
          <a:xfrm>
            <a:off x="419183" y="1909469"/>
            <a:ext cx="8305634" cy="4392692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ar-MA" sz="3600" dirty="0"/>
              <a:t>      كانَ ٱلْعالَمُ يَنْعَمُ بِأَمْنٍ غِذائِيٍّ جَعَلَ ٱلشُّعوبَ تَعيشُ في وَفْرَةٍ وَسَلامٍ وَمَحَبَّةٍ، </a:t>
            </a:r>
            <a:r>
              <a:rPr lang="ar-MA" sz="3600" dirty="0">
                <a:solidFill>
                  <a:srgbClr val="C00000"/>
                </a:solidFill>
              </a:rPr>
              <a:t>غَيْرَ</a:t>
            </a:r>
            <a:r>
              <a:rPr lang="ar-MA" sz="3600" dirty="0"/>
              <a:t> أَنَّ تَزايُدَ عَدَدِ </a:t>
            </a:r>
            <a:r>
              <a:rPr lang="ar-MA" sz="3600" dirty="0" err="1"/>
              <a:t>ٱلسُّكّانِ</a:t>
            </a:r>
            <a:r>
              <a:rPr lang="ar-MA" sz="3600" dirty="0"/>
              <a:t> </a:t>
            </a:r>
            <a:r>
              <a:rPr lang="ar-MA" sz="3600" dirty="0" err="1"/>
              <a:t>وَٱسْتِنْزافَ</a:t>
            </a:r>
            <a:r>
              <a:rPr lang="ar-MA" sz="3600" dirty="0"/>
              <a:t> </a:t>
            </a:r>
            <a:r>
              <a:rPr lang="ar-MA" sz="3600" dirty="0" err="1"/>
              <a:t>ٱلْمَوارِدِ</a:t>
            </a:r>
            <a:r>
              <a:rPr lang="ar-MA" sz="3600" dirty="0"/>
              <a:t> ٱلطَّبيعِيَّةِ أَدّيا إِلى </a:t>
            </a:r>
            <a:r>
              <a:rPr lang="ar-MA" sz="3600" dirty="0" err="1"/>
              <a:t>ٱنْهِيارِ</a:t>
            </a:r>
            <a:r>
              <a:rPr lang="ar-MA" sz="3600" dirty="0"/>
              <a:t> </a:t>
            </a:r>
            <a:r>
              <a:rPr lang="ar-MA" sz="3600" dirty="0" err="1"/>
              <a:t>ٱلْأَمْنِ</a:t>
            </a:r>
            <a:r>
              <a:rPr lang="ar-MA" sz="3600" dirty="0"/>
              <a:t> </a:t>
            </a:r>
            <a:r>
              <a:rPr lang="ar-MA" sz="3600" dirty="0" err="1"/>
              <a:t>ٱلْغِذائِيِّ</a:t>
            </a:r>
            <a:r>
              <a:rPr lang="ar-MA" sz="3600" dirty="0"/>
              <a:t>. </a:t>
            </a:r>
            <a:r>
              <a:rPr lang="ar-MA" sz="3600" dirty="0">
                <a:solidFill>
                  <a:srgbClr val="C00000"/>
                </a:solidFill>
              </a:rPr>
              <a:t>وَأَمامَ هذا </a:t>
            </a:r>
            <a:r>
              <a:rPr lang="ar-MA" sz="3600" dirty="0" err="1">
                <a:solidFill>
                  <a:srgbClr val="C00000"/>
                </a:solidFill>
              </a:rPr>
              <a:t>ٱلْوَضْعِ</a:t>
            </a:r>
            <a:r>
              <a:rPr lang="ar-MA" sz="3600" dirty="0">
                <a:solidFill>
                  <a:srgbClr val="C00000"/>
                </a:solidFill>
              </a:rPr>
              <a:t> </a:t>
            </a:r>
            <a:r>
              <a:rPr lang="ar-MA" sz="3600" dirty="0" err="1">
                <a:solidFill>
                  <a:srgbClr val="C00000"/>
                </a:solidFill>
              </a:rPr>
              <a:t>ٱلْعَصيبِ</a:t>
            </a:r>
            <a:r>
              <a:rPr lang="ar-MA" sz="3600" dirty="0"/>
              <a:t>، </a:t>
            </a:r>
            <a:r>
              <a:rPr lang="ar-MA" sz="3600" dirty="0" err="1"/>
              <a:t>ٱبْتَكَرَ</a:t>
            </a:r>
            <a:r>
              <a:rPr lang="ar-MA" sz="3600" dirty="0"/>
              <a:t> أَيُّورْ بُذوراً ذَكِيَّةً تَمْتَصُّ عَناصِرَها </a:t>
            </a:r>
            <a:r>
              <a:rPr lang="ar-MA" sz="3600" dirty="0" err="1"/>
              <a:t>ٱلْغِذائِيَّةَ</a:t>
            </a:r>
            <a:r>
              <a:rPr lang="ar-MA" sz="3600" dirty="0"/>
              <a:t> مِنَ </a:t>
            </a:r>
            <a:r>
              <a:rPr lang="ar-MA" sz="3600" dirty="0" err="1"/>
              <a:t>ٱلْهَواءِ</a:t>
            </a:r>
            <a:r>
              <a:rPr lang="ar-MA" sz="3600" dirty="0"/>
              <a:t> وَتَنْمو في أَيِّ بيئَةٍ كانَتْ. </a:t>
            </a:r>
            <a:r>
              <a:rPr lang="ar-MA" sz="3600" dirty="0">
                <a:solidFill>
                  <a:srgbClr val="C00000"/>
                </a:solidFill>
              </a:rPr>
              <a:t>وَلَمّا</a:t>
            </a:r>
            <a:r>
              <a:rPr lang="ar-MA" sz="3600" dirty="0"/>
              <a:t> نَجَحَتِ </a:t>
            </a:r>
            <a:r>
              <a:rPr lang="ar-MA" sz="3600" dirty="0" err="1"/>
              <a:t>ٱلْبَذْرَةُ</a:t>
            </a:r>
            <a:r>
              <a:rPr lang="ar-MA" sz="3600" dirty="0"/>
              <a:t> في بيئَةٍ صَعْبَةٍ، أَسَّسَ أَيُّورْ نِظاماً عالَمِيّاً وَمَجّانِيّاً لِضَمانِ وُصولِ </a:t>
            </a:r>
            <a:r>
              <a:rPr lang="ar-MA" sz="3600" dirty="0" err="1"/>
              <a:t>ٱلْبُذورِ</a:t>
            </a:r>
            <a:r>
              <a:rPr lang="ar-MA" sz="3600" dirty="0"/>
              <a:t> إِلى </a:t>
            </a:r>
            <a:r>
              <a:rPr lang="ar-MA" sz="3600" dirty="0" err="1"/>
              <a:t>ٱلْجَميعِ</a:t>
            </a:r>
            <a:r>
              <a:rPr lang="ar-MA" sz="3600" dirty="0"/>
              <a:t>. </a:t>
            </a:r>
            <a:r>
              <a:rPr lang="ar-MA" sz="3600" dirty="0">
                <a:solidFill>
                  <a:srgbClr val="FF0000"/>
                </a:solidFill>
              </a:rPr>
              <a:t>وَهكَذا</a:t>
            </a:r>
            <a:r>
              <a:rPr lang="ar-MA" sz="3600" dirty="0"/>
              <a:t> عادَ </a:t>
            </a:r>
            <a:r>
              <a:rPr lang="ar-MA" sz="3600" dirty="0" err="1"/>
              <a:t>ٱلْأَمْنُ</a:t>
            </a:r>
            <a:r>
              <a:rPr lang="ar-MA" sz="3600" dirty="0"/>
              <a:t> </a:t>
            </a:r>
            <a:r>
              <a:rPr lang="ar-MA" sz="3600" dirty="0" err="1"/>
              <a:t>ٱلْغِذائِيُّ</a:t>
            </a:r>
            <a:r>
              <a:rPr lang="ar-MA" sz="3600" dirty="0"/>
              <a:t> لِلْبَشَرِيَّةِ وَأَدْرَكَتْ أَنَّ </a:t>
            </a:r>
            <a:r>
              <a:rPr lang="ar-MA" sz="3600" dirty="0" err="1"/>
              <a:t>ٱلتَّعاوُنَ</a:t>
            </a:r>
            <a:r>
              <a:rPr lang="ar-MA" sz="3600" dirty="0"/>
              <a:t> </a:t>
            </a:r>
            <a:r>
              <a:rPr lang="ar-MA" sz="3600" dirty="0" err="1"/>
              <a:t>ٱلْعالَمِيَّ</a:t>
            </a:r>
            <a:r>
              <a:rPr lang="ar-MA" sz="3600" dirty="0"/>
              <a:t> حَقٌّ لِلْجَميعِ.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939BA-109C-DF56-8C41-A5692968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F3785-359E-8775-1274-00F14A65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الجملة الشرطية. ما عناصر الجملة الشرطية؟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5CEC0E-3059-F35C-3B75-E7678A7486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ED140A-44FA-0713-F3D5-7DD00D7337F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4AC9FF-86A8-E285-7148-95402C277BC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A18D5B-2063-D5D3-F089-46CD95EB8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7BE445-345A-D552-8181-1E0E2F53FD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61D784-2F10-33CB-BC1B-8B00CD7DD0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27E0AF-E247-0FA4-7DF6-B716A2A71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06F714-4EE8-49AB-8E94-BF7C57E31B1F}"/>
              </a:ext>
            </a:extLst>
          </p:cNvPr>
          <p:cNvSpPr txBox="1"/>
          <p:nvPr/>
        </p:nvSpPr>
        <p:spPr>
          <a:xfrm>
            <a:off x="1408043" y="3248470"/>
            <a:ext cx="6591036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ٱلْجُمْلَةِ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7710259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E7D9-F22D-6365-E3EE-FCA01A4C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7A948-588C-002C-B58F-555025F6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65EA6-2D3E-1973-2094-8C9EB0BA28A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5B4E7-0848-926C-5487-9596C970826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C932E-4FAB-F6B7-09A1-67C4329AC3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8CADB4-CB77-75E7-7A38-E0B2B7FB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ED35F1-AAE8-7B46-85BB-EA7277058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6A7EC4-47EE-8FFF-3222-2DA08585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EBFC6-DEE7-5D42-C901-346A632A33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87FD60-FEFC-E786-CB00-16F67496216D}"/>
              </a:ext>
            </a:extLst>
          </p:cNvPr>
          <p:cNvSpPr txBox="1"/>
          <p:nvPr/>
        </p:nvSpPr>
        <p:spPr>
          <a:xfrm>
            <a:off x="865376" y="1988630"/>
            <a:ext cx="7413247" cy="37797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تَتَكَوَّنُ ٱلْجُمْلَةُ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مِنْ: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أَداةِ شَرْطٍ تَجْزِمُ فِعْلَيْنِ مُضارِعَيْنِ؛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(فِعْلٌ مُضارِعٌ مَجْزومٌ)؛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جَوابِ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(فِعْلٌ مُضارِعٌ مَجْزومٌ).</a:t>
            </a:r>
          </a:p>
        </p:txBody>
      </p:sp>
    </p:spTree>
    <p:extLst>
      <p:ext uri="{BB962C8B-B14F-4D97-AF65-F5344CB8AC3E}">
        <p14:creationId xmlns:p14="http://schemas.microsoft.com/office/powerpoint/2010/main" val="352068837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أدوات الجزم التي تجزم فعلين مضارعين في الجملة نفسها.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F19E14-8613-07E3-23D8-84D7C54BB9EC}"/>
              </a:ext>
            </a:extLst>
          </p:cNvPr>
          <p:cNvSpPr txBox="1"/>
          <p:nvPr/>
        </p:nvSpPr>
        <p:spPr>
          <a:xfrm>
            <a:off x="961002" y="328911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أَدَواتُ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ٱلْجَزْمِ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تَجْزِمُ فِعْلَيْنِ مُضارِعَيْنِ في ٱلْجُمْلَةِ نَفْسِها؟</a:t>
            </a: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0F0A-BA8E-B459-0DF0-9C23C253E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82D9-F894-FD8B-4179-2FBEAAD7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6A1ADE0-29E4-F976-BBAE-580CE892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092F3A-90BE-67D1-AF5B-B652BFFB4B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F60B6-56C2-103A-0823-2B09663547E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839D9-E3AA-0F26-9249-73B4A96822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E2BDB-94D8-45CA-A8A7-3C97EF421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929C77-24E3-FA93-3179-3F4FCB10D3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114480-21BE-0152-AC88-1DA58C02B6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A00A490-9076-DEAA-757B-FF72AE7610E9}"/>
              </a:ext>
            </a:extLst>
          </p:cNvPr>
          <p:cNvSpPr/>
          <p:nvPr/>
        </p:nvSpPr>
        <p:spPr>
          <a:xfrm>
            <a:off x="1095058" y="3037290"/>
            <a:ext cx="695388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فِعْلَيْنِ مُضارِعَيْنِ هِيَ: إِنْ – مَنْ – ما – أَيْنَما – مَهْما – حَيْثُما.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598374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D43C-93DB-3691-0A7C-D9755710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5C41B-86AA-F9BD-FCAE-6FDDB25B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البحث . أدخلوا أداة جزم مناسبة مكان النقط.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519FBB-BDBF-86DC-826D-6CE8D9A15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5182E-BCA8-B4FA-A498-6F530091E38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4C8F9-AAF5-3A32-FB39-9A72779A0F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9BF3-D19C-6EB5-87D6-6F293595026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9EA96C-0DF8-E252-0A28-983DE037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EBC1DA-2E58-7C94-ACE3-2FD6CD848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CBCA0-5098-96C2-A5B7-6C15D609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AF4F12-49CA-434F-C45F-2F9478F480CC}"/>
              </a:ext>
            </a:extLst>
          </p:cNvPr>
          <p:cNvSpPr txBox="1"/>
          <p:nvPr/>
        </p:nvSpPr>
        <p:spPr>
          <a:xfrm>
            <a:off x="484130" y="3423920"/>
            <a:ext cx="8175739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...تُحافِظونَ عَلى </a:t>
            </a:r>
            <a:r>
              <a:rPr lang="ar-MA" sz="5400" dirty="0" err="1"/>
              <a:t>ٱلْبيئَةِ</a:t>
            </a:r>
            <a:r>
              <a:rPr lang="ar-MA" sz="5400" dirty="0"/>
              <a:t> تَنْعَمونَ بِهَواءٍ نَقِيٍّ. 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408720806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1CA1-E276-A276-1684-E5D975FFC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88855-8EC8-AD0C-86F4-65FCE8E4A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( التذكير بعلامة جزم الأفعال الخمسة.)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61FD2CA-7128-EF31-19FA-D6C6A6AA3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339D62-309E-60BA-ABAD-F1E4F491294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BB8FF-AD06-996A-7962-F15BB70E8752}"/>
              </a:ext>
            </a:extLst>
          </p:cNvPr>
          <p:cNvSpPr>
            <a:spLocks/>
          </p:cNvSpPr>
          <p:nvPr/>
        </p:nvSpPr>
        <p:spPr>
          <a:xfrm>
            <a:off x="1785444" y="286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A90573-8C5C-71FD-255C-62B96003CFD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32D956-12D9-53F6-3CD0-BAA458F1D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1B4ECF-BB4D-E9F1-5D5D-61688B4AC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8454BE-A32E-1E8E-58EB-8538E16A3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BBDA831-38E2-D4CB-EB03-54093786B62B}"/>
              </a:ext>
            </a:extLst>
          </p:cNvPr>
          <p:cNvSpPr txBox="1"/>
          <p:nvPr/>
        </p:nvSpPr>
        <p:spPr>
          <a:xfrm>
            <a:off x="577390" y="3429000"/>
            <a:ext cx="8175739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rgbClr val="C00000"/>
                </a:solidFill>
              </a:rPr>
              <a:t>إِنْ</a:t>
            </a:r>
            <a:r>
              <a:rPr lang="ar-MA" sz="5400" dirty="0"/>
              <a:t> </a:t>
            </a:r>
            <a:r>
              <a:rPr lang="ar-MA" sz="5400" dirty="0">
                <a:solidFill>
                  <a:srgbClr val="00B050"/>
                </a:solidFill>
              </a:rPr>
              <a:t>تُحافِظوا</a:t>
            </a:r>
            <a:r>
              <a:rPr lang="ar-MA" sz="5400" dirty="0"/>
              <a:t> عَلى </a:t>
            </a:r>
            <a:r>
              <a:rPr lang="ar-MA" sz="5400" dirty="0" err="1"/>
              <a:t>ٱلْبيئَةِ</a:t>
            </a:r>
            <a:r>
              <a:rPr lang="ar-MA" sz="5400" dirty="0"/>
              <a:t> </a:t>
            </a:r>
            <a:r>
              <a:rPr lang="ar-MA" sz="5400" dirty="0">
                <a:solidFill>
                  <a:srgbClr val="00B050"/>
                </a:solidFill>
              </a:rPr>
              <a:t>تَنْعَموا</a:t>
            </a:r>
            <a:r>
              <a:rPr lang="ar-MA" sz="5400" dirty="0"/>
              <a:t> بِهَواءٍ نَقِيٍّ. 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06803391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1C3C4-FF9E-DCC6-3013-192079BD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81B05-5385-5DC4-09A4-06521EC7A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أدخلوا أداة جزم مناسبة مكان النقط.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DB5B0F-554E-DAB2-2902-09E02ADE9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CB77D5-D400-B5B6-9E90-8FE634411C7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6D835-0B4D-A69F-2267-D06FAF07BFF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F7DF74-68A8-9911-2007-8D369797FD0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E7C27E-7EF0-49BC-CE91-C04E1789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9BD529-2D83-7F48-D813-E2D0B273A8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8FF8FE-F2FA-4F88-8AA7-E80FA588B0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0835E46-69E0-E759-91BF-D7C620891E46}"/>
              </a:ext>
            </a:extLst>
          </p:cNvPr>
          <p:cNvSpPr txBox="1"/>
          <p:nvPr/>
        </p:nvSpPr>
        <p:spPr>
          <a:xfrm>
            <a:off x="791339" y="3332480"/>
            <a:ext cx="7582910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... يَتَعاوَنُ مَعَ زُمَلائهِ يُنْجِزُ عَمَلَهُ بِسُرْعَةٍ.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397831827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3B181-23EE-CD3B-7081-FBD51C5C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8ECE16-1CE0-38D6-87A8-2BC156A6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( التذكير بعلامة جزم الفعلين المضارعين .)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A5DC682-DDDC-7E4E-5DC8-2141D90A84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B3D4BC-75A8-779A-9DAD-C0A9F438BC4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C7BBEF-CE92-1163-E0D7-E064F0F2BA2B}"/>
              </a:ext>
            </a:extLst>
          </p:cNvPr>
          <p:cNvSpPr>
            <a:spLocks/>
          </p:cNvSpPr>
          <p:nvPr/>
        </p:nvSpPr>
        <p:spPr>
          <a:xfrm>
            <a:off x="1785444" y="286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68B446-9AB1-7B0D-B740-F641FF6A2C8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415589-03E6-DCB6-DE70-B1A28D28D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6A9B97-CCB9-545A-C592-C4083E560E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50F7EC-54BE-A1C2-CA13-BC0F1C5EC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9BBA48-4897-0DBE-B133-7F36E577F2EC}"/>
              </a:ext>
            </a:extLst>
          </p:cNvPr>
          <p:cNvSpPr txBox="1"/>
          <p:nvPr/>
        </p:nvSpPr>
        <p:spPr>
          <a:xfrm>
            <a:off x="791339" y="3332480"/>
            <a:ext cx="7582910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olidFill>
                  <a:srgbClr val="FF0000"/>
                </a:solidFill>
              </a:rPr>
              <a:t>مَنْ</a:t>
            </a:r>
            <a:r>
              <a:rPr lang="ar-MA" sz="5400" dirty="0"/>
              <a:t> </a:t>
            </a:r>
            <a:r>
              <a:rPr lang="ar-MA" sz="5400" dirty="0">
                <a:solidFill>
                  <a:srgbClr val="00B050"/>
                </a:solidFill>
              </a:rPr>
              <a:t>يَتَعاوَنْ</a:t>
            </a:r>
            <a:r>
              <a:rPr lang="ar-MA" sz="5400" dirty="0"/>
              <a:t> مَعَ زُمَلائهِ </a:t>
            </a:r>
            <a:r>
              <a:rPr lang="ar-MA" sz="5400" dirty="0">
                <a:solidFill>
                  <a:srgbClr val="00B050"/>
                </a:solidFill>
              </a:rPr>
              <a:t>يُنْجِزْ</a:t>
            </a:r>
            <a:r>
              <a:rPr lang="ar-MA" sz="5400" dirty="0"/>
              <a:t> عَمَلَهُ بِسُرْعَةٍ.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280506223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7345-FFE9-DEF7-35A2-D7831D7F5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CE6058-E537-2CAE-9686-FFDFD8871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أدخلوا أداة جزم مناسبة مكان النقط.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1627AF0-BB6B-1472-E1DD-5D452347E0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884FE6-4975-09AC-EF4B-91BFC6BC39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3CC407-429A-E90F-94EF-9F85743503E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1A6FB5-4658-7420-6C54-B7EB5DC35EC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FBDD60-7293-67D9-B6B3-3D0135C5C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853E71-FE5F-DEB5-008A-0EF59FE01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12DD5-F4C2-125A-078C-A5492B970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DD77A1E-BA25-7E33-1839-F8F90B14A0D9}"/>
              </a:ext>
            </a:extLst>
          </p:cNvPr>
          <p:cNvSpPr txBox="1"/>
          <p:nvPr/>
        </p:nvSpPr>
        <p:spPr>
          <a:xfrm>
            <a:off x="791338" y="3332480"/>
            <a:ext cx="7814181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...يَنْتَشِرُ ٱلْعِلْمُ يَتَراجَعُ </a:t>
            </a:r>
            <a:r>
              <a:rPr lang="ar-MA" sz="5400" dirty="0" err="1"/>
              <a:t>ٱلْجَهْلُ</a:t>
            </a:r>
            <a:r>
              <a:rPr lang="ar-MA" sz="5400" dirty="0"/>
              <a:t> وَتَتَقَدَّمُ </a:t>
            </a:r>
            <a:r>
              <a:rPr lang="ar-MA" sz="5400" dirty="0" err="1"/>
              <a:t>ٱلْأُمَمُ</a:t>
            </a:r>
            <a:r>
              <a:rPr lang="ar-MA" sz="5400" dirty="0"/>
              <a:t>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86881908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68159-5340-8B4A-062A-17A67A37E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23880-7854-B135-DF9D-50ECB856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( التنبيه إلى سبب استبدال السكون بالكسرة.)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A121468-E6A1-D1BE-30E9-332EE90BE5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6F47B4-6FB6-7258-B4BF-4DA063759D0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84A03-4747-63B3-20CA-280A46148344}"/>
              </a:ext>
            </a:extLst>
          </p:cNvPr>
          <p:cNvSpPr>
            <a:spLocks/>
          </p:cNvSpPr>
          <p:nvPr/>
        </p:nvSpPr>
        <p:spPr>
          <a:xfrm>
            <a:off x="1785444" y="286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25BED1-1C73-056F-723C-16C7E42F221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86A0D5-090D-191F-24B4-35EBADEB3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479B7A-6AAA-9F70-B3C6-E75A11E678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6FC599-22F0-A154-179D-2C92C32784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BAAB4D-B534-75DC-3971-0E5B262CEED9}"/>
              </a:ext>
            </a:extLst>
          </p:cNvPr>
          <p:cNvSpPr txBox="1"/>
          <p:nvPr/>
        </p:nvSpPr>
        <p:spPr>
          <a:xfrm>
            <a:off x="497840" y="3439160"/>
            <a:ext cx="8148320" cy="91940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FF0000"/>
                </a:solidFill>
              </a:rPr>
              <a:t>حَيْثُما/إِنْ</a:t>
            </a:r>
            <a:r>
              <a:rPr lang="ar-MA" sz="4800" dirty="0"/>
              <a:t> </a:t>
            </a:r>
            <a:r>
              <a:rPr lang="ar-MA" sz="4800" dirty="0">
                <a:solidFill>
                  <a:srgbClr val="00B050"/>
                </a:solidFill>
              </a:rPr>
              <a:t>يَنْتَشِرِ</a:t>
            </a:r>
            <a:r>
              <a:rPr lang="ar-MA" sz="4800" dirty="0"/>
              <a:t> ٱلْعِلْمُ </a:t>
            </a:r>
            <a:r>
              <a:rPr lang="ar-MA" sz="4800" dirty="0">
                <a:solidFill>
                  <a:srgbClr val="00B050"/>
                </a:solidFill>
              </a:rPr>
              <a:t>يَتَراجَعِ</a:t>
            </a:r>
            <a:r>
              <a:rPr lang="ar-MA" sz="4800" dirty="0"/>
              <a:t> </a:t>
            </a:r>
            <a:r>
              <a:rPr lang="ar-MA" sz="4800" dirty="0" err="1"/>
              <a:t>ٱلْجَهْلُ</a:t>
            </a:r>
            <a:r>
              <a:rPr lang="ar-MA" sz="4800" dirty="0"/>
              <a:t> وَ</a:t>
            </a:r>
            <a:r>
              <a:rPr lang="ar-MA" sz="4800" dirty="0">
                <a:solidFill>
                  <a:srgbClr val="00B050"/>
                </a:solidFill>
              </a:rPr>
              <a:t>تَتَقَدَّمِ</a:t>
            </a:r>
            <a:r>
              <a:rPr lang="ar-MA" sz="4800" dirty="0"/>
              <a:t> </a:t>
            </a:r>
            <a:r>
              <a:rPr lang="ar-MA" sz="4800" dirty="0" err="1"/>
              <a:t>ٱلْأُمَمُ</a:t>
            </a:r>
            <a:r>
              <a:rPr lang="ar-MA" sz="4800" dirty="0"/>
              <a:t>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75232522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درس الإملاء.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3F2E024-248F-5C40-D65B-5C94095B737E}"/>
              </a:ext>
            </a:extLst>
          </p:cNvPr>
          <p:cNvSpPr txBox="1"/>
          <p:nvPr/>
        </p:nvSpPr>
        <p:spPr>
          <a:xfrm>
            <a:off x="559121" y="1698711"/>
            <a:ext cx="77711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يَحْكي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صَديقَتَيْنِ وَفِيَّتَيْنِ تُدْعى إِحْداهُما "نورُ"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وَٱلْأُخْرى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"مَرْيَمُ". مُنْذُ نُعومَةِ أَظْفارِهِما، وَهُما تَتَقاسَمانِ أَفْراحَهُما وَأَحْزانَهُما، وَلا تَتَوانَيانِ عَنْ مَدِّ يَدِ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لِكُلِّ مَنْ تَحْتاجُهُ مِنْ زَميلاتِهِما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ٱللَّواتي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يُعانينَ في فَهْمِ دُروسِهِنَّ.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جَلَسَتا مَعاً وَتَعاهَدَتا عَلى أَلّا تَتَراجَعا أَمامَ أَيِّ عَقَبَةٍ، وَأَنْ تُواصِلا مَسيرَتَهُما بِعَزْمٍ وَثَباتٍ. وَكانَتِا تَحْمِلانِها في قَلْبَيْهِما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ٱلْحِكْمَةَ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ٱلتّالِيَةَ: "مَهْما يَطُلِ ٱللَّيْلُ فَلا بُدَّ أَنْ يَطْلُعَ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ٱلْفَجْرُ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كَما تُؤْمِنانِ أَنَّهُ حَيْثُما يَسُدِ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وَٱلصِّدْقُ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يَنْتَصِرِ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يَخْفَ أَمْرُهُما عَلى ٱلْأُسْتاذَةِ ٱلَّتي طالَما أَشادَتْ بِهِما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فَأَصْبَحَتا مِثالاً يُحْتَذى بِهِ، لِأَنَّهُما لَمْ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تَكْتَنِزا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ٱلْعِلْمَ لِنَفْسَيْهِما، بَلْ جَعَلَتا مِنْهُ جِسْراً يَصِلُهُما بِغَيْرِهِما.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9049DE-411B-A450-D87C-49759EBD41F5}"/>
              </a:ext>
            </a:extLst>
          </p:cNvPr>
          <p:cNvSpPr txBox="1"/>
          <p:nvPr/>
        </p:nvSpPr>
        <p:spPr>
          <a:xfrm>
            <a:off x="559121" y="1698711"/>
            <a:ext cx="77711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يَحْكي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صَديقَتَيْنِ وَفِيَّتَيْنِ تُدْعى إِحْداهُما "نورُ"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وَٱلْأُخْرى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"مَرْيَمُ". مُنْذُ نُعومَةِ أَظْفارِهِما، وَهُما تَتَقاسَمانِ أَفْراحَهُما وَأَحْزانَهُما، وَلا تَتَوانَيانِ عَنْ مَدِّ يَدِ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لِكُلِّ مَنْ تَحْتاجُهُ مِنْ زَميلاتِهِما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ٱللَّواتي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يُعانينَ في فَهْمِ دُروسِهِنَّ.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جَلَسَتا مَعاً وَتَعاهَدَتا عَلى أَلّا تَتَراجَعا أَمامَ أَيِّ عَقَبَةٍ، وَأَنْ تُواصِلا مَسيرَتَهُما بِعَزْمٍ وَثَباتٍ. وَكانَتِا تَحْمِلانِها في قَلْبَيْهِما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ٱلْحِكْمَةَ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ٱلتّالِيَةَ: "مَهْما يَطُلِ ٱللَّيْلُ فَلا بُدَّ أَنْ يَطْلُعَ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ٱلْفَجْرُ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كَما تُؤْمِنانِ أَنَّهُ حَيْثُما يَسُدِ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وَٱلصِّدْقُ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يَنْتَصِرِ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يَخْفَ أَمْرُهُما عَلى ٱلْأُسْتاذَةِ ٱلَّتي طالَما أَشادَتْ بِهِما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فَأَصْبَحَتا مِثالاً يُحْتَذى بِهِ، لِأَنَّهُما لَمْ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تَكْتَنِزا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ٱلْعِلْمَ لِنَفْسَيْهِما، بَلْ جَعَلَتا مِنْهُ جِسْراً يَصِلُهُما بِغَيْرِهِما.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كلمة يخالف رسمها نطقها في النص مع تبرير جوابه؟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9F1D9E-0D40-A724-5D6D-74E5FA1469B9}"/>
              </a:ext>
            </a:extLst>
          </p:cNvPr>
          <p:cNvSpPr txBox="1"/>
          <p:nvPr/>
        </p:nvSpPr>
        <p:spPr>
          <a:xfrm>
            <a:off x="559121" y="1698711"/>
            <a:ext cx="77711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يَحْكي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صَديقَتَيْنِ وَفِيَّتَيْنِ تُدْعى إِحْداهُما "نورُ"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وَٱلْأُخْرى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"مَرْيَمُ". مُنْذُ نُعومَةِ أَظْفارِهِما، وَهُما تَتَقاسَمانِ أَفْراحَهُما وَأَحْزانَهُما، وَلا تَتَوانَيانِ عَنْ مَدِّ يَدِ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لِكُلِّ مَنْ تَحْتاجُهُ مِنْ زَميلاتِهِما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ٱللَّواتي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يُعانينَ في فَهْمِ دُروسِهِنَّ.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جَلَسَتا مَعاً وَتَعاهَدَتا عَلى أَلّا تَتَراجَعا أَمامَ أَيِّ عَقَبَةٍ، وَأَنْ تُواصِلا مَسيرَتَهُما بِعَزْمٍ وَثَباتٍ. وَكانَتِا تَحْمِلانِها في قَلْبَيْهِما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ٱلْحِكْمَةَ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ٱلتّالِيَةَ: "مَهْما يَطُلِ ٱللَّيْلُ فَلا بُدَّ أَنْ يَطْلُعَ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ٱلْفَجْرُ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كَما تُؤْمِنانِ أَنَّهُ حَيْثُما يَسُدِ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وَٱلصِّدْقُ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يَنْتَصِرِ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يَخْفَ أَمْرُهُما عَلى ٱلْأُسْتاذَةِ ٱلَّتي طالَما أَشادَتْ بِهِما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فَأَصْبَحَتا مِثالاً يُحْتَذى بِهِ، لِأَنَّهُما لَمْ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تَكْتَنِزا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ٱلْعِلْمَ لِنَفْسَيْهِما، بَلْ جَعَلَتا مِنْهُ جِسْراً يَصِلُهُما بِغَيْرِهِما.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F0316-7A13-D47D-B084-54F8A6D6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8C380-9617-F999-A903-248E40B6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"صديقتين"؟ وآخر يعرب كلمة " وفيتين" ثم آخر يعرب كلمة " يسد"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4B36DB-F0BD-098E-843A-B8BC425759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E75F5A-5F6F-0C5A-B2A4-1B574C45CA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D1566-C766-89CB-65A1-810CA13CBA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E596DF-1C8F-4511-4ABD-0EE460E7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A1334F-9A96-9ADC-DB24-5B54A34F8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052A18-110E-4508-D358-9117F223E6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34805C-8AC7-B259-50A5-C75F53E4C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660A33-493B-C502-DD74-2D09893C04E4}"/>
              </a:ext>
            </a:extLst>
          </p:cNvPr>
          <p:cNvSpPr txBox="1"/>
          <p:nvPr/>
        </p:nvSpPr>
        <p:spPr>
          <a:xfrm>
            <a:off x="559121" y="1698711"/>
            <a:ext cx="77711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يَحْكي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صَديقَتَيْنِ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وَفِيَّتَيْنِ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تُدْعى إِحْداهُما "نورُ"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وَٱلْأُخْرى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"مَرْيَمُ". مُنْذُ نُعومَةِ أَظْفارِهِما، وَهُما تَتَقاسَمانِ أَفْراحَهُما وَأَحْزانَهُما، وَلا تَتَوانَيانِ عَنْ مَدِّ يَدِ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لِكُلِّ مَنْ تَحْتاجُهُ مِنْ زَميلاتِهِما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ٱللَّواتي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يُعانينَ في فَهْمِ دُروسِهِنَّ.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جَلَسَتا مَعاً وَتَعاهَدَتا عَلى أَلّا تَتَراجَعا أَمامَ أَيِّ عَقَبَةٍ، وَأَنْ تُواصِلا مَسيرَتَهُما بِعَزْمٍ وَثَباتٍ. وَكانَتِا تَحْمِلانِها في قَلْبَيْهِما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ٱلْحِكْمَةَ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ٱلتّالِيَةَ: "مَهْما يَطُلِ ٱللَّيْلُ فَلا بُدَّ أَنْ يَطْلُعَ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ٱلْفَجْرُ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كَما تُؤْمِنانِ أَنَّهُ حَيْثُما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يَسُدِ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وَٱلصِّدْقُ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يَنْتَصِرِ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يَخْفَ أَمْرُهُما عَلى ٱلْأُسْتاذَةِ ٱلَّتي طالَما أَشادَتْ بِهِما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فَأَصْبَحَتا مِثالاً يُحْتَذى بِهِ، لِأَنَّهُما لَمْ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تَكْتَنِزا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ٱلْعِلْمَ لِنَفْسَيْهِما، بَلْ جَعَلَتا مِنْهُ جِسْراً يَصِلُهُما بِغَيْرِهِما.</a:t>
            </a:r>
          </a:p>
        </p:txBody>
      </p:sp>
    </p:spTree>
    <p:extLst>
      <p:ext uri="{BB962C8B-B14F-4D97-AF65-F5344CB8AC3E}">
        <p14:creationId xmlns:p14="http://schemas.microsoft.com/office/powerpoint/2010/main" val="311286403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B3CA5-A98E-768E-CDB1-4E5DBE72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6029"/>
            <a:ext cx="7886700" cy="720000"/>
          </a:xfrm>
        </p:spPr>
        <p:txBody>
          <a:bodyPr/>
          <a:lstStyle/>
          <a:p>
            <a:r>
              <a:rPr lang="ar-MA" dirty="0"/>
              <a:t>توجيه</a:t>
            </a:r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2BCBC9A-A1D9-4748-5C79-9B19CBC4B805}"/>
              </a:ext>
            </a:extLst>
          </p:cNvPr>
          <p:cNvSpPr txBox="1">
            <a:spLocks/>
          </p:cNvSpPr>
          <p:nvPr/>
        </p:nvSpPr>
        <p:spPr>
          <a:xfrm>
            <a:off x="341194" y="2183642"/>
            <a:ext cx="8367499" cy="3862316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التلاميذ على كتيب نصوصي القرائية، يواصل الأستاذ الاشتغال على دعم </a:t>
            </a:r>
            <a:r>
              <a:rPr lang="ar-MA" sz="6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التعلمات</a:t>
            </a:r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 بتقديم أنشطة إضافية. 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638829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قراءة إثرائية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420" y="2637045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قراءة الأقصوصة وتلخيص مضامينها 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35832" y="1777877"/>
            <a:ext cx="163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حديث شجرة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AC2C-9518-3AAF-791C-4FE20683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37D4B-D6BC-709B-8DBE-7A4EF117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نصوصي القرائية. ستواصلون قراءة أقصوصة حديث شجرة"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0FDDE-029A-9999-4902-6AF610343CD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706C9A-025B-D9B3-EB93-8642D7E87F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43B4C-FD1F-4330-7FB3-67E8D12285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5AE15B-DB4B-14BD-4DDE-D35EB529F1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7686A5-5D9F-83C8-F00B-9FFDF774E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B69E4A-7348-E806-DA59-73AEAAAA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D03D2-E29B-8B24-CBC6-49E0F71A1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0AB93EAA-438F-1A05-A98A-DDD6C96C4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293680-A7AE-F722-C41C-CB86DC054D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2960" y="2221782"/>
            <a:ext cx="2627151" cy="37555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8F83C4-2543-3CF5-B18A-69A6BEACD0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658" y="2540000"/>
            <a:ext cx="2650022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9748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5E0D-D0C3-BA29-421A-8F4FEC29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5A0C2-4768-EFD9-691E-5EDAD8CB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لنتذكر أحداث الحكاية.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B37C3-2F09-C22E-6BC6-EB553EE7268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279C1-5913-81F8-B0DD-BA5F09D7AA3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DC8AC3-EBD4-BA8A-CF0A-91C91C23ED0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C19C5A-2D81-A02D-B2D3-91BE66A5A2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C54FE2-7654-0A9E-F229-BEEC9AF69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FB2F05-3C6A-E77C-7506-67DDEFC7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67C86-91A1-A905-6FE4-26AD393BD2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B389AD-0346-CE06-877B-982518625080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410033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7FF64-3E82-3C5E-F0E7-F9CAF338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D5ED1-7D1C-FFC2-F092-63ECA206D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B1AAB7-BEE0-3B3E-F4F7-E766DF65F41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E73E44-4FA4-DD76-C99D-B206F6C06FB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923841-5CA9-8A55-8386-464EF547E4F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B0C0FE-9AB0-2F5D-A3C0-8CC58A1CCE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F672B4-EED3-CD53-DCEE-8C973DE3C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8B5F5-D231-9591-1A19-308FEC5D80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590251-B97B-EED7-654A-DC0F5419F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6146069-3645-15FC-88BB-4B7B60412014}"/>
              </a:ext>
            </a:extLst>
          </p:cNvPr>
          <p:cNvSpPr txBox="1"/>
          <p:nvPr/>
        </p:nvSpPr>
        <p:spPr>
          <a:xfrm>
            <a:off x="1024701" y="3109272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ٱخْتارَ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ٱلْكاتِبُ عِبارَةَ "حَديثُ شَجَرَةٍ" عُنْواناً لِلْحِكايَةِ؟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139760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7E664-AA24-188E-9780-35EA8A921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3BAF5-33AA-A3F0-418C-85A7A4E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38293F-33EC-DFE3-BFA6-8DEB206499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1EC9D-4F53-62D8-D812-BF021FDD955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A1C0A5-9EE5-D72E-ABA5-46032FC1A9C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8A450-E5F3-DF4D-B15E-0A4E510508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DBA239-FE6C-876C-647C-09949264B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FBAFDC-3881-678D-4E4B-F6FBC84A87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03CCA8-C9DF-B5EC-6779-D5BC09C482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36E469-8ED4-2ABE-1F54-9302B05187F3}"/>
              </a:ext>
            </a:extLst>
          </p:cNvPr>
          <p:cNvSpPr txBox="1"/>
          <p:nvPr/>
        </p:nvSpPr>
        <p:spPr>
          <a:xfrm>
            <a:off x="1152000" y="3429000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يُعيدُ سَرْدَ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بِأُسْلوبِهِ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078229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15BF-FE2C-8EC4-A5EB-A9FF2AFE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4EAD7-5E75-D6AC-2063-32BCE385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03" y="828203"/>
            <a:ext cx="7041470" cy="612000"/>
          </a:xfrm>
        </p:spPr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قراءة الأقصوصة. من يقرأ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توزيع أجزاء الأقصوصة على عينة من التلاميذ.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5E835D-EAF7-C368-E68C-373833E8CA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2CB23-C130-0619-F31A-110D53EDDD1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2CAA0-853D-9C30-FC5E-1448E88E1C9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80C83E-B2B6-4467-35EC-0DF1F9FB8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E2DA68-D3F9-C25D-A7D4-BFF4CC800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7927F9-ADF9-49AF-9BBF-B06713F923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6F999-A42D-2481-6F1C-575CF5551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86466BF7-8619-A76F-731A-6005EDAB4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447" y="1889243"/>
            <a:ext cx="2440951" cy="37555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1A26AA-5E57-5850-AE5D-FB2766670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8484" y="2274245"/>
            <a:ext cx="2627151" cy="375555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6E740B-B632-E7D5-5E39-8385C91E08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714" y="2526352"/>
            <a:ext cx="2650022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770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8A144-1641-C496-3364-7009214A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456C49-2BFF-3119-15D9-01A3AA37EA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68B75D-0D90-1C5A-E559-33B09E72087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FAF58-EC37-8DB0-19D8-4A13AC10CBA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93B0A3-19A2-1F0E-2790-D77A1217D2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3232E0-8780-EC7E-F4A4-67A5392FE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F19D39-706B-C423-81EA-0A39B459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71BFD7-2584-8341-F040-0EF4F60C4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7DC09DF2-07FC-4880-D1EE-9EDF7188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في الحصة السابقة إعداد أسئلة حول الأقصوصة. ستلعبون لعبة الأسئلة.</a:t>
            </a:r>
            <a:endParaRPr lang="fr-FR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4B764F-0285-4DEE-1B29-18C760328601}"/>
              </a:ext>
            </a:extLst>
          </p:cNvPr>
          <p:cNvSpPr txBox="1"/>
          <p:nvPr/>
        </p:nvSpPr>
        <p:spPr>
          <a:xfrm>
            <a:off x="2081177" y="3260004"/>
            <a:ext cx="4999310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ٱلْأَسْئِلَةِ</a:t>
            </a:r>
          </a:p>
        </p:txBody>
      </p:sp>
    </p:spTree>
    <p:extLst>
      <p:ext uri="{BB962C8B-B14F-4D97-AF65-F5344CB8AC3E}">
        <p14:creationId xmlns:p14="http://schemas.microsoft.com/office/powerpoint/2010/main" val="247348207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AC84B-99C2-60FF-899A-A2B67B112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سأنادي على فريقين مكونين من 4 تلاميذ. يتبادلون طرح الأسئلة حول الأقصوصة. الفريق الفائز من استطاع الإجابة عن جميع الأسئلة المطروحة عليه . ( إعادة المسابقة بعد تعيين تلاميذ آخرين).</a:t>
            </a:r>
            <a:endParaRPr lang="fr-FR" sz="2000" dirty="0"/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800B59C-FE70-5591-D585-5EE2AEF16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68ADAA-6E63-DD10-3B19-F27EA103F46D}"/>
              </a:ext>
            </a:extLst>
          </p:cNvPr>
          <p:cNvSpPr txBox="1"/>
          <p:nvPr/>
        </p:nvSpPr>
        <p:spPr>
          <a:xfrm>
            <a:off x="2125400" y="3296549"/>
            <a:ext cx="4893200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ٱلْأَسْئِلَةِ</a:t>
            </a:r>
            <a:endParaRPr lang="fr-FR" sz="8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89936B14-9C92-0A7B-0CFE-6127A9870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1" y="1584000"/>
            <a:ext cx="887904" cy="10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362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4980-6528-C47B-5E1C-F2E8B531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24BCA-432A-97E0-1ABB-FAC666B0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سجلوا عليها الأحداث الرئيسة للأقصوصة.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E14088-3760-E5DC-1706-D1B51BBDB1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481DD-5548-52E0-7E78-1146B4E8D42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C6CF6-69D7-7884-CEA8-8CB185B9F25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9B1B00-ADB4-776B-CB13-35FEF5CF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7337D-0ECD-D464-FE56-653D7FBC8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501EBB-68D3-D6ED-B7C0-CD02FD25C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0DDB40-75FE-D480-E93D-3CFA2B203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4511A1-F670-71F1-F61F-B698245FA80A}"/>
              </a:ext>
            </a:extLst>
          </p:cNvPr>
          <p:cNvSpPr txBox="1"/>
          <p:nvPr/>
        </p:nvSpPr>
        <p:spPr>
          <a:xfrm>
            <a:off x="655021" y="1980000"/>
            <a:ext cx="7579359" cy="439269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</a:t>
            </a:r>
            <a:endParaRPr lang="fr-FR" sz="3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45CA0F8F-31CE-7B67-24AC-064CA82CC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1368000"/>
            <a:ext cx="887904" cy="10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7098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9E6D-8B38-9F45-31FC-9D346F9D5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9E8EF5-E8C1-E944-4C17-0A311E68A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الأحداث الرئيسة التي سجلها على دفتره؟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2895C8-84DE-7092-C148-293BF9AEB2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8B75C-3B9C-E236-6879-1A2A5745676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0E836C-AAF6-ACA1-1F18-DD4A2BC924F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94CAC8-6255-32A8-E11D-E03971E5E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ABC6DA-989E-3E24-224E-23314465C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36D938-6B9D-CDF2-32EC-1285DC6C7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0CFD34-0835-1AD7-8128-B245B35C2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831A52-C5B6-FD8A-B52F-C2C680857630}"/>
              </a:ext>
            </a:extLst>
          </p:cNvPr>
          <p:cNvSpPr txBox="1"/>
          <p:nvPr/>
        </p:nvSpPr>
        <p:spPr>
          <a:xfrm>
            <a:off x="655021" y="1781308"/>
            <a:ext cx="7579359" cy="439269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</a:t>
            </a:r>
            <a:endParaRPr lang="fr-FR" sz="3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50315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AA96-A21A-0DB7-701C-E46DC3B0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ACF59-0D36-D18E-4444-C19CEBF9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استعينوا بالأحداث الرئيسة واكتبوا ملخص الأقصوصة.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AF76E0-E182-7671-EF75-5A593339A16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10F8AF-A904-03F9-5AD6-3AA492DDB87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CEDE3-FF7D-F833-4F2A-91D613486BB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58522C-B3EF-34B2-9173-3BD8534F3A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9535D8-3CA8-E4E0-F623-785F47502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328D23-985D-4221-20AA-7778537F95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30A911-BD43-DB89-5A99-94078895E3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A8C709-4D6D-761E-0F43-246B590E4564}"/>
              </a:ext>
            </a:extLst>
          </p:cNvPr>
          <p:cNvSpPr txBox="1"/>
          <p:nvPr/>
        </p:nvSpPr>
        <p:spPr>
          <a:xfrm>
            <a:off x="786094" y="2937680"/>
            <a:ext cx="7588155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بِٱلْأَحْداثِ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وَأَكْتُبُ مُلَخَّصَ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386046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54520-00A9-1A87-283F-29E0070A3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536A2-78D5-B623-D31A-3C53A694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ملخص الأقصوصة؟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E1DF81-AEF7-42DB-DB75-1ABA3CD00A5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3DC11-14C0-DD87-5CF1-24A75CA1E4E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A035E7-CC27-57E7-F0DA-691FD9AA03F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CD303F-6F4F-31F3-73DA-C014CCB81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C55D65-A7AB-7CD5-075C-6E9448A23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7C70B4-13DB-77C3-A6C5-0C99E5F56A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067EE4-55BF-AB39-BB52-98E020FE71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DFC762-3AC2-E37D-98E4-BD5169EC8BFC}"/>
              </a:ext>
            </a:extLst>
          </p:cNvPr>
          <p:cNvSpPr txBox="1"/>
          <p:nvPr/>
        </p:nvSpPr>
        <p:spPr>
          <a:xfrm>
            <a:off x="2341307" y="3145700"/>
            <a:ext cx="446138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مُلَخَّصَ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377551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الأقصوصة وحاولوا كتابة أقصوصة أخرى مشابهة لها.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9C1E24-0964-403D-19FA-F6EB4F85EB00}"/>
              </a:ext>
            </a:extLst>
          </p:cNvPr>
          <p:cNvSpPr txBox="1"/>
          <p:nvPr/>
        </p:nvSpPr>
        <p:spPr>
          <a:xfrm>
            <a:off x="1152000" y="2877320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وَأُحاوِلُ كِتابَةَ أُقْصوصَةٍ مُشابِهَةٍ لَها.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19382</TotalTime>
  <Words>2364</Words>
  <Application>Microsoft Office PowerPoint</Application>
  <PresentationFormat>Affichage à l'écran (4:3)</PresentationFormat>
  <Paragraphs>364</Paragraphs>
  <Slides>65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65</vt:i4>
      </vt:variant>
    </vt:vector>
  </HeadingPairs>
  <TitlesOfParts>
    <vt:vector size="86" baseType="lpstr">
      <vt:lpstr>Arial</vt:lpstr>
      <vt:lpstr>Microsoft Uighur</vt:lpstr>
      <vt:lpstr>Calibri</vt:lpstr>
      <vt:lpstr>Aptos Display</vt:lpstr>
      <vt:lpstr>Wingdings</vt:lpstr>
      <vt:lpstr>Aptos</vt:lpstr>
      <vt:lpstr>Dosis ExtraBold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كراساتكم، الصفحة 94.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النص.</vt:lpstr>
      <vt:lpstr>نصحح. من يجيب عن السؤال الأول؟ (الانتقال إلى السؤال الموالي بعد مناقشة الأجوبة المقترحة.)</vt:lpstr>
      <vt:lpstr>صححوا على كراساتكم.( بالنسبة للسؤال السادس كل مقترح مبرر مقبول.) </vt:lpstr>
      <vt:lpstr>ننتقل إلى أسئلة استثمار الظواهر اللغوية. أجيبوا عن السؤالين 5 و6.</vt:lpstr>
      <vt:lpstr>نصحح جماعة. </vt:lpstr>
      <vt:lpstr>صححوا على كراساتكم.</vt:lpstr>
      <vt:lpstr>توجيه</vt:lpstr>
      <vt:lpstr>من يذكرنا بخطوات صياغة ملخص نص معلوماتي ؟ </vt:lpstr>
      <vt:lpstr>نتذكر جماعة. من يقرأ؟ </vt:lpstr>
      <vt:lpstr>لصياغة ملخص النص، نحتاج إلى تحديد أفكاره. من يذكرنا بخطوات تحديد الفكرة الرئيسة لفقرة؟ </vt:lpstr>
      <vt:lpstr>نتذكر جماعة. من يقرأ؟ </vt:lpstr>
      <vt:lpstr>خذوا دفاتر القسم. وسجلوا تاريخ اليوم.</vt:lpstr>
      <vt:lpstr>سجلوا على دفاتركم الأفكار الرئيسة للنص (5أفكار) . </vt:lpstr>
      <vt:lpstr>من يحدد الكلمات المفاتيح للفقرة الأولى ثم يقرأ فكرتها؟  (الانتقال إلى الفقرة الموالية بعد مناقشة الأفكار المقترحة.)</vt:lpstr>
      <vt:lpstr>هذه مقترحات أخرى. من يقرأ؟ </vt:lpstr>
      <vt:lpstr>اكتبوا على دفاتركم ملخص النص باستعمال أفكاره الرئيسة.</vt:lpstr>
      <vt:lpstr>من يقرأ الملخص الذي قام بتحريره؟ </vt:lpstr>
      <vt:lpstr>هذا مقترح آخر. من يقرأ؟ </vt:lpstr>
      <vt:lpstr>ننتقل إلى درس الجملة الشرطية. ما عناصر الجملة الشرطية؟ </vt:lpstr>
      <vt:lpstr>نتذكر جماعة. من يقرأ؟ </vt:lpstr>
      <vt:lpstr>ما أدوات الجزم التي تجزم فعلين مضارعين في الجملة نفسها. </vt:lpstr>
      <vt:lpstr>من يقرأ؟ </vt:lpstr>
      <vt:lpstr>خذوا دفاتر البحث . أدخلوا أداة جزم مناسبة مكان النقط.</vt:lpstr>
      <vt:lpstr>نصحح. ( التذكير بعلامة جزم الأفعال الخمسة.)</vt:lpstr>
      <vt:lpstr>أدخلوا أداة جزم مناسبة مكان النقط.</vt:lpstr>
      <vt:lpstr>نصحح. ( التذكير بعلامة جزم الفعلين المضارعين .)</vt:lpstr>
      <vt:lpstr>أدخلوا أداة جزم مناسبة مكان النقط.</vt:lpstr>
      <vt:lpstr>نصحح. ( التنبيه إلى سبب استبدال السكون بالكسرة.)</vt:lpstr>
      <vt:lpstr> ننتقل إلى درس الإملاء. خذوا دفاتر القسم. سأملي عليكم فقرة. </vt:lpstr>
      <vt:lpstr>يفصل الأستاذ الحاسوب عن الشاشة ثم يسمع الفقرة قبل أن يمليها جملة جملة.</vt:lpstr>
      <vt:lpstr>من يقرأ؟ (مطالبة التلاميذ بعد ذلك بالتصحيح الفردي على دفاترهم.)</vt:lpstr>
      <vt:lpstr>من يحدد كلمة يخالف رسمها نطقها في النص مع تبرير جوابه؟</vt:lpstr>
      <vt:lpstr>من يعرب كلمة "صديقتين"؟ وآخر يعرب كلمة " وفيتين" ثم آخر يعرب كلمة " يسد" </vt:lpstr>
      <vt:lpstr>توجيه</vt:lpstr>
      <vt:lpstr> قراءة إثرائية</vt:lpstr>
      <vt:lpstr>خذوا كتيبات نصوصي القرائية. ستواصلون قراءة أقصوصة حديث شجرة"</vt:lpstr>
      <vt:lpstr>في البداية لنتذكر أحداث الحكاية. من يجيب عن السؤال التالي:</vt:lpstr>
      <vt:lpstr>Présentation PowerPoint</vt:lpstr>
      <vt:lpstr>Présentation PowerPoint</vt:lpstr>
      <vt:lpstr>نعيد قراءة الأقصوصة. من يقرأ ؟ توزيع أجزاء الأقصوصة على عينة من التلاميذ. </vt:lpstr>
      <vt:lpstr>طلبت منكم في الحصة السابقة إعداد أسئلة حول الأقصوصة. ستلعبون لعبة الأسئلة.</vt:lpstr>
      <vt:lpstr>سأنادي على فريقين مكونين من 4 تلاميذ. يتبادلون طرح الأسئلة حول الأقصوصة. الفريق الفائز من استطاع الإجابة عن جميع الأسئلة المطروحة عليه . ( إعادة المسابقة بعد تعيين تلاميذ آخرين).</vt:lpstr>
      <vt:lpstr>خذوا دفاتر القسم. سجلوا عليها الأحداث الرئيسة للأقصوصة. </vt:lpstr>
      <vt:lpstr>من يقرأ الأحداث الرئيسة التي سجلها على دفتره؟</vt:lpstr>
      <vt:lpstr> استعينوا بالأحداث الرئيسة واكتبوا ملخص الأقصوصة.</vt:lpstr>
      <vt:lpstr>من يقرأ ملخص الأقصوصة؟</vt:lpstr>
      <vt:lpstr>اختتام الحصة</vt:lpstr>
      <vt:lpstr>أعيدوا قراءة الأقصوصة وحاولوا كتابة أقصوصة أخرى مشابهة لها.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254</cp:revision>
  <dcterms:created xsi:type="dcterms:W3CDTF">2023-09-20T21:35:22Z</dcterms:created>
  <dcterms:modified xsi:type="dcterms:W3CDTF">2026-03-30T10:23:16Z</dcterms:modified>
</cp:coreProperties>
</file>