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5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77"/>
  </p:notesMasterIdLst>
  <p:handoutMasterIdLst>
    <p:handoutMasterId r:id="rId78"/>
  </p:handoutMasterIdLst>
  <p:sldIdLst>
    <p:sldId id="2147482667" r:id="rId19"/>
    <p:sldId id="2147482483" r:id="rId20"/>
    <p:sldId id="2147482470" r:id="rId21"/>
    <p:sldId id="2147482669" r:id="rId22"/>
    <p:sldId id="2147482616" r:id="rId23"/>
    <p:sldId id="2147482691" r:id="rId24"/>
    <p:sldId id="2147482628" r:id="rId25"/>
    <p:sldId id="2147482681" r:id="rId26"/>
    <p:sldId id="2147482629" r:id="rId27"/>
    <p:sldId id="2147482775" r:id="rId28"/>
    <p:sldId id="2147482636" r:id="rId29"/>
    <p:sldId id="2147482638" r:id="rId30"/>
    <p:sldId id="2147482776" r:id="rId31"/>
    <p:sldId id="2147482637" r:id="rId32"/>
    <p:sldId id="2147482694" r:id="rId33"/>
    <p:sldId id="2147482673" r:id="rId34"/>
    <p:sldId id="2147482630" r:id="rId35"/>
    <p:sldId id="2147482725" r:id="rId36"/>
    <p:sldId id="2147482706" r:id="rId37"/>
    <p:sldId id="2147482726" r:id="rId38"/>
    <p:sldId id="2147482777" r:id="rId39"/>
    <p:sldId id="2147482727" r:id="rId40"/>
    <p:sldId id="2147482728" r:id="rId41"/>
    <p:sldId id="2147482729" r:id="rId42"/>
    <p:sldId id="2147482778" r:id="rId43"/>
    <p:sldId id="2147482760" r:id="rId44"/>
    <p:sldId id="2147482780" r:id="rId45"/>
    <p:sldId id="2147482761" r:id="rId46"/>
    <p:sldId id="2147482782" r:id="rId47"/>
    <p:sldId id="2147482783" r:id="rId48"/>
    <p:sldId id="2147482785" r:id="rId49"/>
    <p:sldId id="2147482786" r:id="rId50"/>
    <p:sldId id="2147482655" r:id="rId51"/>
    <p:sldId id="2147482762" r:id="rId52"/>
    <p:sldId id="2147482763" r:id="rId53"/>
    <p:sldId id="2147482764" r:id="rId54"/>
    <p:sldId id="2147482765" r:id="rId55"/>
    <p:sldId id="2147482766" r:id="rId56"/>
    <p:sldId id="2147482696" r:id="rId57"/>
    <p:sldId id="2147482631" r:id="rId58"/>
    <p:sldId id="2147482741" r:id="rId59"/>
    <p:sldId id="2147482755" r:id="rId60"/>
    <p:sldId id="2147482787" r:id="rId61"/>
    <p:sldId id="2147482788" r:id="rId62"/>
    <p:sldId id="2147482789" r:id="rId63"/>
    <p:sldId id="2147482790" r:id="rId64"/>
    <p:sldId id="2147482791" r:id="rId65"/>
    <p:sldId id="2147482792" r:id="rId66"/>
    <p:sldId id="2147482793" r:id="rId67"/>
    <p:sldId id="2147482794" r:id="rId68"/>
    <p:sldId id="2147482795" r:id="rId69"/>
    <p:sldId id="2147482704" r:id="rId70"/>
    <p:sldId id="2147482632" r:id="rId71"/>
    <p:sldId id="2147482796" r:id="rId72"/>
    <p:sldId id="2147482797" r:id="rId73"/>
    <p:sldId id="2147482634" r:id="rId74"/>
    <p:sldId id="2147482680" r:id="rId75"/>
    <p:sldId id="2147482671" r:id="rId76"/>
  </p:sldIdLst>
  <p:sldSz cx="9144000" cy="6858000" type="screen4x3"/>
  <p:notesSz cx="6858000" cy="9144000"/>
  <p:embeddedFontLst>
    <p:embeddedFont>
      <p:font typeface="Dosis ExtraBold" pitchFamily="2" charset="0"/>
      <p:bold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Sakkal Majalla" panose="02000000000000000000" pitchFamily="2" charset="-78"/>
      <p:regular r:id="rId82"/>
      <p:bold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5171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226" userDrawn="1">
          <p15:clr>
            <a:srgbClr val="A4A3A4"/>
          </p15:clr>
        </p15:guide>
        <p15:guide id="6" pos="4649" userDrawn="1">
          <p15:clr>
            <a:srgbClr val="A4A3A4"/>
          </p15:clr>
        </p15:guide>
        <p15:guide id="7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F2EDEF"/>
    <a:srgbClr val="56B64A"/>
    <a:srgbClr val="48B2DC"/>
    <a:srgbClr val="B1EDEA"/>
    <a:srgbClr val="565F88"/>
    <a:srgbClr val="CC0000"/>
    <a:srgbClr val="B5EEF2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9" autoAdjust="0"/>
    <p:restoredTop sz="94674"/>
  </p:normalViewPr>
  <p:slideViewPr>
    <p:cSldViewPr snapToGrid="0">
      <p:cViewPr varScale="1">
        <p:scale>
          <a:sx n="71" d="100"/>
          <a:sy n="71" d="100"/>
        </p:scale>
        <p:origin x="1254" y="28"/>
      </p:cViewPr>
      <p:guideLst>
        <p:guide pos="4581"/>
        <p:guide orient="horz" pos="709"/>
        <p:guide pos="5171"/>
        <p:guide orient="horz" pos="1911"/>
        <p:guide orient="horz" pos="3226"/>
        <p:guide pos="4649"/>
        <p:guide pos="10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2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tableStyles" Target="tableStyles.xml"/><Relationship Id="rId61" Type="http://schemas.openxmlformats.org/officeDocument/2006/relationships/slide" Target="slides/slide43.xml"/><Relationship Id="rId8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3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39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9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9.png"/><Relationship Id="rId7" Type="http://schemas.openxmlformats.org/officeDocument/2006/relationships/image" Target="../media/image4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B69675-B478-0874-1542-6831FC06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والتحدث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(20)د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الحصة3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مقطعي العقدة والحل لحكاية خيالية.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مقطع نهاية حكاية خيالية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523970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3697919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515290" y="3152812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مقطعي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العقدة والحل لحكاية خيالية.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A79FA1F-67F6-B1F5-2E5A-513A9AFEBFAD}"/>
              </a:ext>
            </a:extLst>
          </p:cNvPr>
          <p:cNvGrpSpPr/>
          <p:nvPr/>
        </p:nvGrpSpPr>
        <p:grpSpPr>
          <a:xfrm>
            <a:off x="628649" y="5142674"/>
            <a:ext cx="7375439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51CC1FE-9AE9-0007-56AD-20531E3A9B4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E2ABC3-FDC3-A304-F21F-80F3C60F0EF3}"/>
                </a:ext>
              </a:extLst>
            </p:cNvPr>
            <p:cNvSpPr/>
            <p:nvPr/>
          </p:nvSpPr>
          <p:spPr>
            <a:xfrm>
              <a:off x="1515290" y="3152812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نهاية حكاية خيالية.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122463" y="1850008"/>
            <a:ext cx="8194990" cy="450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8B5D4-85DE-1806-9E6B-61F2CAB2EE8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65E9FE-09D9-0B5F-C30B-6EAD1BF0B6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27E2-0650-F404-63CD-C38A3FD8B6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9FF0FF-F25B-0668-61DA-55410DC94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CFC7B6-EB52-447C-C2AE-88525C4C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276C2-1D96-D5C2-B6BD-26CA98245E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98AC4-94FC-013E-3675-66C1F7030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53F7AE-EBB5-61FD-C146-91245D34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AC06BA28-B58A-8953-DF3E-6AB268A91AED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1" name="Image 1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4511FD-12A6-DA66-FE2D-B1D13D7E5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55862A-9769-6F65-202E-8584A2B8E1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222F032E-9750-21A4-3DC7-90A765B542F2}"/>
              </a:ext>
            </a:extLst>
          </p:cNvPr>
          <p:cNvSpPr/>
          <p:nvPr/>
        </p:nvSpPr>
        <p:spPr>
          <a:xfrm>
            <a:off x="6729000" y="2105901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B4A7A4-9ED7-B21D-FE60-056110C14A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57" y="2141113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4E3E6D-24E6-D8C3-3269-8FBABEB569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616" y="2183248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229838A-4698-BD09-3C57-7790145FCC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00" y="2098144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147CC5E2-C04D-7F16-3363-2C259BE5A12A}"/>
              </a:ext>
            </a:extLst>
          </p:cNvPr>
          <p:cNvSpPr txBox="1">
            <a:spLocks/>
          </p:cNvSpPr>
          <p:nvPr/>
        </p:nvSpPr>
        <p:spPr>
          <a:xfrm>
            <a:off x="1612027" y="4530020"/>
            <a:ext cx="4698960" cy="6325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</a:p>
        </p:txBody>
      </p:sp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AD1B4-C09C-73C6-E9F4-79F219D39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9624-745E-90F8-46E7-AB456DF0C3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E6D9A-41EF-34F7-D8D1-25022425723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63C0E5-687F-EFEA-5288-D5FEDE1A5C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91EB1E-CBC3-57F4-E6B8-1577896FC89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E175F-C908-3815-8A15-910D3694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B3B17E-17A4-CDFF-26E1-626D5F1C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B3CA1F-5F3B-76A3-5395-190BE0CF3C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D1FC51-067C-7772-EE6B-F441930729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1A5C2B-46CD-3016-7ED4-468848F39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A38DF7-80C5-7EF7-7ED7-AB0FE08E2CE8}"/>
              </a:ext>
            </a:extLst>
          </p:cNvPr>
          <p:cNvSpPr/>
          <p:nvPr/>
        </p:nvSpPr>
        <p:spPr>
          <a:xfrm>
            <a:off x="557194" y="1784630"/>
            <a:ext cx="7782128" cy="3643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نشاط الطلاقة على التلاميذ المتعثرين من فئتي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مع مطالبة بقية التلاميذ بالقراءة الصامتة للنص المقترح، والإجابة عن أسئلة الفهم الواردة في الشريحة الموالية للنص بعد تسجيلها على السبورة.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60AC-1306-76FD-4B42-F17623D0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46C58CB-BB36-53D8-20B2-16B27A32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من يقرأ؟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EDEC1D-0CB9-00ED-2835-24FE4B76B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766ED0-96E4-CB2A-E22C-91AD9E1B2E0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C0F507-6D39-8D81-31AB-75000E6930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AFB576-A94A-3AF8-5B28-3F53ACFA678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7EF220-D425-E123-CCC5-D815B4852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FE251D-E4DD-B533-85CF-713E2570C6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1EA6C2-BB16-47F4-1EB6-801E15FFC2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2ABD2-C940-1CB5-0D40-D752054DC4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EEA9E6-F780-C53E-4525-70DCF96EFF89}"/>
              </a:ext>
            </a:extLst>
          </p:cNvPr>
          <p:cNvSpPr txBox="1"/>
          <p:nvPr/>
        </p:nvSpPr>
        <p:spPr>
          <a:xfrm>
            <a:off x="612008" y="1749296"/>
            <a:ext cx="7762241" cy="470898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اَلْجَمْعِيّاتُ تَنْظيماتٌ مُجْتَمَعِيَّةٌ تَضُمُّ أَفْراداً يَلْتَقونَ حَوْلَ هَدَفٍ مُشْتَرَكٍ، وَيَعْمَلونَ بِروحٍ تَطَوُّعِيَّةٍ لِخِدْمَةِ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ٱلصّالِحِ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وَتَسْعى هذِهِ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ٱلتَّنْظيماتُ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نَشْرِ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ٱلْوَعْيِ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وَتَقْديمِ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ٱلدَّعْمِ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لِلْمُحْتاجينَ،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وَٱلْمُساهَمَةِ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تَحْسينِ أَوْضاعِ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يَجْعَلُها رَكيزَةً أَساسِيَّةً في تَعْزيزِ قِيَمِ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ٱلتَّضامُنِ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وَٱلتَّآزُرِ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يُساهِمُ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ٱلِانْخِراطُ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ٱلْجَمْعَوِيِّ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تَنْميَةِ شَخْصِيَّةِ ٱلْفَرْدِ، إِذْ يُنَمِّي لَدَيْهِ حِسَّ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ٱلْمَسْؤولِيَّةِ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وَيُقَوِّي قُدْرَتَهُ عَلى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وَٱلتَّواصُلِ. كَما يُكْسِبُهُ مَهاراتٍ عَمَلِيَّةً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كَٱلتَّنْظيمِ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وَٱلتَّخْطيطِ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وَيُعَزِّزُ روحَ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ٱلْمُبادَرَةِ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وَٱلِانْخِراطِ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ٱلإِيجابِيِّ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قَضايا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تَتَنَوَّعُ مَجالاتُ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ٱلْجَمْعَوِيِّ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فَتَشْمَلُ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ٱلتَّعْليمَ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خِلالِ دَعْمِ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وَٱلصِّحَّةَ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حَمَلاتِ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ٱلتَّوْعِيَةِ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وَٱلْبِيئَةَ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بِٱلْمُحافَظَةِ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عَلَيْها، إِضافَةً إِلى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ٱلْمَجالَيْنِ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وَٱلرِّياضِيِّ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تُساهِمُ هذِهِ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ٱلْمَجالاتُ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مُجْتَمِعَةً في دَفْعِ عَجَلَةِ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ٱلتَّنْمِيَةِ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وَتَحْقيقِ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ٱلتَّقَدُّمِ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F72CF2-3A26-A8C0-57E0-95F43AB1B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594489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BDA-7D86-5FC7-9CBA-F3537571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481D8D-8468-A6A7-0B69-19D7D69F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41" y="769685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3EE880D-C926-49A0-D6F6-B95469C51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AA88C1-8A74-C011-DE56-300F8A03D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62415" cy="76241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5DB663-6344-3DAC-7E4D-912B3B20DBF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1FE4D-2972-5EBF-8A49-DACF23EEF18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E47F38-E7C4-E3D2-805F-CEB4A3B2CB7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CAB5D-2FCE-17D8-9C6B-615B3C9F554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30B3DE-4401-6E0D-5D08-0DA1E169E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2090B-20BC-8137-5D6C-9315005A7C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987EC-F666-7C1B-A03D-7AB44FD011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96D3EC-B5E1-F41D-6DE7-4DB3648702A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FDB922-11E1-E5E1-5E22-2AE29C1BF8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1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3FA57-DC3E-CE66-2247-E3765F93A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197ADA8-AA27-7FAD-FE67-8CE5B955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سؤالا الفهم (يتم تسجيلهما على السبورة. 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F84B2C-A1AA-0BCF-145B-CB73A6B5F7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D7EC11-C37C-0BBB-C8B4-7654AD44E19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1FDD48-69F1-1475-7F02-B2DE0181F1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0C899-163E-5121-2A1F-B7BD03D8BE5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D6CB01D-DD44-5DF4-CB7C-8BC49B6CB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F00A1F-8517-3DD3-2C1D-1A5B57CB36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40CAC8-B7C5-C795-8401-2474CEF8E4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28D00A-8EB9-D95F-FA13-3ECD12991C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C16AF5-86D0-ACA8-4E5C-78DBEF156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459952B-8C41-F246-B5E8-B1F26BC6DA54}"/>
              </a:ext>
            </a:extLst>
          </p:cNvPr>
          <p:cNvSpPr txBox="1"/>
          <p:nvPr/>
        </p:nvSpPr>
        <p:spPr>
          <a:xfrm>
            <a:off x="573932" y="2348997"/>
            <a:ext cx="7996136" cy="278374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شَكْلُ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يَتَحَدَّثُ عَنْهُ ٱلنَّصُّ؟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ٱلْمَهاراتُ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وَٱلْقِيَمُ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يَكْتَسِبُها ٱلْفَرْدُ مِنْ خِلالِ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ٱنْخِراطِهِ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ٱلْجَمْعِيّاتِ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809405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1CB7-45B6-EFD7-5096-AE1E25CED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202782-5BD7-5536-4B49-52AADF3B6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2BB73B-3582-8A56-55E3-E7AA50C91F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1A8CBD-1446-3E1D-D5CA-292F59B066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4CCF5C-A02C-E419-FFC4-31B33213330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C65759-1D1C-3AC8-E70B-65B1B3F0C36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76B81D5-3E64-2933-6C04-BF134DB78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25208C8-247E-C157-C04A-572A09132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4F23C-1101-916B-CE83-1F9471543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1C0776-04D4-3E34-299F-60E0F3394D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BC6BC72F-67DB-0529-4F47-A3327BFAB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الجوابين التاليين؟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7A28B6-8E55-61CD-7693-E1FCCFACA658}"/>
              </a:ext>
            </a:extLst>
          </p:cNvPr>
          <p:cNvSpPr txBox="1"/>
          <p:nvPr/>
        </p:nvSpPr>
        <p:spPr>
          <a:xfrm>
            <a:off x="573932" y="2270094"/>
            <a:ext cx="7996136" cy="35073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742950" indent="-742950" algn="just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يَتَحَدَّثُ ٱلنَّصُّ عَنِ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ٱلْجَمْعِيّاتِ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بِوَصْفِها شَكْلاً مِنْ أَشْكالِ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يَكْتَسِبُ ٱلْفَرْدُ مِنْ خِلالِ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ٱنْخِراطِهِ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ٱلْجَمْعِيّاتِ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مَهاراتٍ مِثْلَ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ٱلتَّنْظيمِ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وَٱلتَّخْطيطِ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وَٱلتَّواصُلِ، كَما يَتَعَلَّمُ قِيَماً مِثْلَ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ٱلْمَسْؤُولِيَّةِ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وَٱلتَّعاوُنِ وَرُوحِ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ٱلْمُبادَرَةِ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وَٱلتَّضامُنِ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83386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</a:t>
            </a:r>
            <a:r>
              <a:rPr lang="ar-MA" dirty="0">
                <a:solidFill>
                  <a:srgbClr val="424D7B"/>
                </a:solidFill>
              </a:rPr>
              <a:t>إنتاج كتابي (ح3)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مقطعي العقدة والحل لحكاية خيالية 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25" y="828000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ستتدربون على كتابة مقطعي العقدة والحل لحكاية خيالية.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9D09EB-4EE0-042A-F2F6-118A9C9B44E9}"/>
              </a:ext>
            </a:extLst>
          </p:cNvPr>
          <p:cNvSpPr txBox="1"/>
          <p:nvPr/>
        </p:nvSpPr>
        <p:spPr>
          <a:xfrm>
            <a:off x="853017" y="2816643"/>
            <a:ext cx="7541048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أَتَعَلَّمُ كَيْفَ أَكْتُبُ مَقْطَعَيِ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ٱلْعُقْدَةِ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وَٱلْحَلِّ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لِحِكايَةٍ خَيالِيَّةٍ.</a:t>
            </a:r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2" y="760475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الحكاية الخيالية؟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35CE6B-093E-1538-CD7C-187BD640A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02A339-596A-6B10-4FB9-6946512BA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25EB-FC26-F17A-3C67-14FD16961C0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AAEC0E-BF2A-EC9D-0972-93A013938B2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76D06-0D91-D75F-8E93-D10D6633C4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6C254D-F949-FC25-AE1B-2F8BDAA99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C42941-1500-C4A7-BC19-1605E7CF2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7F897-FB57-C44F-A555-3AAA8294B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126FE8-DDE1-3327-86B8-C90CDEF05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D7286AE-F25A-AF65-044E-756370C12DC6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0F70-A6FD-7298-5084-06BDBAE26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6D66980-6CE7-0596-58E3-67A6D3A1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E244A9-7E14-B1D9-E96E-A14D1987C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F39538-CB93-FE62-A2D7-09DBA5218EC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2C139-6432-8A42-3365-704AA528260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91C788-E36C-EBE8-E0C0-0843008FFA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842F1-0393-DCCD-B06F-B73F1DB76FB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D19A4B-9BEF-60F8-2933-1C07891D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2CCBEA-C628-A11F-ABBA-68DEDBF14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87679E-65EA-C6F6-DC60-F560ABB6B9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1EF523-E27B-431E-BF9B-3748783B79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D227A88-801E-BED7-2A37-A493111E165C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اَلْحِكايَةُ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ٱلْخَيالِيَّةُ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قِصَّةٌ تَدورُ أَحْداثُها بَيْنَ شَخْصِيّاتٍ غَيْرِ حَقيقِيَّةٍ، أَوْ في أَمْكِنَةٍ أَوْ أَزْمِنَةٍ غَيْرِ حَقيقِيَّةٍ.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78281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8723-0D6F-9510-CBDD-E2CB4224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D30347-E6F3-1CD4-AD8B-D3303CAB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CBAA1E-E9F3-81D7-CC40-6F74E2FBAD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7079-BFE6-3F4B-C75E-2A3CCD5E14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329CC-5618-A67C-C4EC-40AAC88141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E8BD60-9964-5090-CD13-EA2E336CE1D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1AF1D2-176B-01C1-47CF-B47142F7C5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14F4E38-2A19-98A8-1790-C7DBEE9F7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D79F9B-2744-6949-D09C-739B36685C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8700EE-49BB-7AE6-E6E9-D525CB6A9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EDEAE7-2D30-A23F-FDE5-A19483ACEE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400EFA-EE65-3DF7-4E62-F787D012DC94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393169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B0C70-0213-C39C-A152-C75065BC3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F32BA36-1CB3-5B2D-8C00-323042DE7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616293-B1DF-C9BE-5A3D-EC03DB56E7F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B40FA-6B48-BE95-82A6-AA93F0A5EE7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AE33AB-71C0-A21A-34CC-10FC1CD8B9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84A00B-C1FE-9BEE-F139-44C83C7E6AD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A918406-A81F-2A96-5A20-361FA4E65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40274-9ED5-7005-6432-20969EE64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0B5CA9-3031-F368-9422-B9761D47F1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234C88-44D9-64E5-6B57-C62F8176A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02673-63FD-B0B1-1A09-B43E7D72F2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A238EC-BDF2-3781-18EF-F158AB51F2F3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80C3A1-6546-E3F7-C0EA-88AB61921A6F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74C49-456D-1DF2-9142-DD1A150CB3AD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5B0C4F3-549B-8869-4C4F-D61223FA979C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384A93-4E3E-0731-B35F-B4AF25F84430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973837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AFF7C-5A21-EE07-8548-FD57A82B5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7EAD23E-4FF4-1DA4-EDC0-BC7194BE8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كتابة مقطعي العقدة والحل لحكاية خيالية. في البداية ما المقصود بالعقدة؟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783DD1-0ADD-0777-0FBA-0FFA61482F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690D6C-0067-7ECC-C6C6-5AED04FDC79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C3750C-273B-675D-54E0-70FAA8A01DC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AA6D7E-5CB8-1938-4F3A-B111F0F72B5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E02A8AE-77F7-ACE9-B6B1-E37248760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E217BB-C462-5CB8-BC23-9E19C4F24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21FC1E-737F-01F0-2FFC-26C6ED2847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66BF31-D5EB-C048-DB47-07BDAB7278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61EEF-AF57-6B2E-FAA9-EE64BF97D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179AAA7-E7C0-C5C2-8B45-6FBC11493241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11F777-1199-6306-EE89-96C9042ED088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361444-C31A-E3FD-4D75-5D0CB0CCC6DD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34375F-3932-22D6-E27F-3E8822BF7075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23E992-493D-14FE-57B7-344BB80F89A1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03955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081DC-A02F-40B3-4063-3E141498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009A1C5-6152-765F-9340-ECB1B670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2E49F7-AE2F-6AED-2098-54100D2305E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98DA70-E977-DE2B-B274-F9706698F52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002E07-AA72-3026-C293-99B47D782D5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DE9130-6F8D-0F21-74A1-D7A6AF4801F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F8ADB-1CE0-E2E1-8908-C185FD2C6A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262BCE-D724-43F0-4D2B-992C3A9A7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B9409BC-72FE-A555-6960-5A0CC81C9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9B7046-F0F9-CDC6-8E76-81ED54FB4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560445-9967-B613-C94A-CBC9D476D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8D344E-432D-3063-7473-3A3833966695}"/>
              </a:ext>
            </a:extLst>
          </p:cNvPr>
          <p:cNvSpPr txBox="1"/>
          <p:nvPr/>
        </p:nvSpPr>
        <p:spPr>
          <a:xfrm>
            <a:off x="431219" y="2907837"/>
            <a:ext cx="8171612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اَلْعُقْدَةُ: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ٱلْمُتَسَلْسِلَةِ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تَنْتَهي بِإيجادِ حَلٍّ لِلْحَدَثِ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979987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B5A97-D616-9AFA-36FE-70932A1A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AF2980C-C3F3-0572-43F9-47DB4981A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0" y="828000"/>
            <a:ext cx="724828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معي، سأكتب عقدة وحل حكاية " الأميرة والأقزام السبعة". أولا، أعيد قراءة وضعية البداية والحدث المربك.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EEF30-F965-E4A5-F03F-59D10C00216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3325B-D083-A909-2F3E-CA4BF0DD44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CF781F-D1D3-B2BF-43F9-3E031224F39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32C22B-1FC3-BEDA-CF1E-D1093940CE5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ECE4240-7999-28BD-5FCA-0AFFAD5377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7F767A-C70C-0BFC-230D-88FD8417F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9489E7-1822-B3FE-128A-069364935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A4B278-2EA3-8930-67FB-8F28F3CAB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987B2F-4B51-0EA3-67E6-33F163AD6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76FCB3-7B65-FF1F-9AAE-BDC817C5CE78}"/>
              </a:ext>
            </a:extLst>
          </p:cNvPr>
          <p:cNvSpPr txBox="1"/>
          <p:nvPr/>
        </p:nvSpPr>
        <p:spPr>
          <a:xfrm>
            <a:off x="562183" y="1936169"/>
            <a:ext cx="7824339" cy="2554545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زَمَنٍ بَعيدٍ، حيثُ كانَ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ٱلْعالَمَ، كانَتْ هُناكَ مَمْلَكَةٌ جَميلَةٌ تُحيطُ بِها غاباتٌ مُظْلِمَةٌ وَجِبالٌ شاهِقَةٌ، وَفي قَلْبِها قَصْرٌ فَخْمٌ تَسْكُنُهُ أَميرَةٌ صَغيرَةٌ جَميلَةٌ وَطَيِّبَةُ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وَٱلتَّجوالَ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يَعيشُ سَبْعَةُ أَقْزامٍ طَيِّبينَ. وَكانَتْ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بِٱلْقُرْبِ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ساحِرَةٌ شِرّيرَةٌ تَتَرَبَّصُ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بِٱلْأَميرَةِ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مُحاوَلَةٍ لِإيذائِها.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8BAB90-D4F5-AB20-CADA-CA2103557DEB}"/>
              </a:ext>
            </a:extLst>
          </p:cNvPr>
          <p:cNvSpPr txBox="1"/>
          <p:nvPr/>
        </p:nvSpPr>
        <p:spPr>
          <a:xfrm>
            <a:off x="519510" y="4690183"/>
            <a:ext cx="7909683" cy="1569660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تَتَجَوَّلُ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كَعادَتِها مُطْمَئِنَّةً. وَدونَ سابِقِ إِنْذارٍ، أَظْلَمَتِ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بِغُيومٍ سَوْداءَ كَثيفَةٍ، وَبَدَأَتِ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ٱلْأَمْطارُ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تَتَساقَطُ بِشَكْلٍ مُتَدَفِّقٍ لَمْ تَرَ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مِثْلَهُ قَطُّ، مِمّا جَعَلَها تَضِلُّ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ٱلطَّريقَ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623077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027E9-93F2-0CC5-537A-F16552BA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0B8C6E7-69A6-483D-72E6-A537B87B2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0" y="828000"/>
            <a:ext cx="724828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أقترح أحداثا متسلسلة للبحث عن حل للحدث المربك.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4CFAD5-1927-EB6B-D9F0-B5496CA5FB8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242AF2-6363-F18B-478B-F44BA11290F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4B8DF9-DF9D-C3C6-4434-2D5BE579616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F77305-6562-7CCB-8280-B9E2D19BE0C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4FD39E2-4800-8EE2-F9B7-AC622FEE76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405683-3D7B-961C-2E2C-3FC75BC67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E94F06-CB29-DBB6-EB7E-A1DBBDDB6F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ED562A-5333-92E7-BBF8-F7661FEA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39A614-1424-3340-45FC-B5E34A9A0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847066-F9DF-F82F-28E6-C64EC88B02A1}"/>
              </a:ext>
            </a:extLst>
          </p:cNvPr>
          <p:cNvSpPr txBox="1"/>
          <p:nvPr/>
        </p:nvSpPr>
        <p:spPr>
          <a:xfrm>
            <a:off x="367150" y="1987262"/>
            <a:ext cx="8144256" cy="500562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اِشْتَدَّتِ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ٱلْعاصِفَةُ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وَٱشْتَدَّ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مَعَها خَوْفُ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فَأَخَذَتْ تَرْكُضُ بَيْنَ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ظَهَرَتِ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مُتَخَفِّيَةً في هَيْئَةِ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طَيِّبَةٍ، وَحاوَلَتْ تَضْليلَ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وَجَّهَتْها نَحْوَ طَريقٍ خاطِئٍ.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صادَفَتِ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وَهِيَ تائِهَةٌ وَخائِفَةٌ، فَطَلَبَتْ مِنْهُمُ ٱلْمُساعَدَةَ، وَحَكَتْ لَهُمْ ما تَعَرَّضَتْ لَهُ مِنْ مَكيدَةِ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ٱلْغَريبَةِ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تَبادَلَ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أَخْبَروها أَنَّ تِلْكَ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وَأَنَّها حاوَلَتْ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خِداعَها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بِتَوْجيهِها نَحْوَ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ٱلْوادي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8DD7FF-50BC-FC54-F4A6-77B0D0475CB7}"/>
              </a:ext>
            </a:extLst>
          </p:cNvPr>
          <p:cNvSpPr txBox="1"/>
          <p:nvPr/>
        </p:nvSpPr>
        <p:spPr>
          <a:xfrm>
            <a:off x="3331507" y="1379460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اَلْعُقْدَةُ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496072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5B61A-66F7-5890-06C5-563025EE1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517C490-F2D3-D360-406F-FC0519071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أقترح حلا مناسبا للحدث المربك.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C04968-7D99-46BF-F19F-4AF61492D36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361197-3C61-409D-3DCD-B36750B9AFF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177895-6AC4-F9CA-4D48-DC6548EEA19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9A99FF-AC55-940F-3EA7-48D2F6E13B5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80CC16E-752C-097B-B5D4-9F6FB984EC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0E49D3-51B9-CB00-C091-0A9483918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CDE69-EB88-6694-ACAC-FEEB06E07D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A69C64-BAB4-4546-E923-A75CDD13D5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FDF6B0-CFCD-F97F-1AFE-DC77A6B7EC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39BE5E-79F0-A5FE-C369-ED8DDEE9221A}"/>
              </a:ext>
            </a:extLst>
          </p:cNvPr>
          <p:cNvSpPr txBox="1"/>
          <p:nvPr/>
        </p:nvSpPr>
        <p:spPr>
          <a:xfrm>
            <a:off x="576571" y="3242112"/>
            <a:ext cx="7802880" cy="194095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قَرَّرَ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مُرافَقَةَ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أَنْ طَمْأَنوها وَقَدَّموا لَها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ٱلطَّعامَ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99FECD-5CEA-939F-AD2A-FFFBBFB90C45}"/>
              </a:ext>
            </a:extLst>
          </p:cNvPr>
          <p:cNvSpPr txBox="1"/>
          <p:nvPr/>
        </p:nvSpPr>
        <p:spPr>
          <a:xfrm>
            <a:off x="3402627" y="1652236"/>
            <a:ext cx="1984205" cy="851297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اَلْحَلُّ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472001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E7F30-8B40-C5B0-FB19-3F984156F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F61AE98-8E2F-897B-F6A1-4E8C265BC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فقرة منسجمة تتضمن الأحداث متسلسلة، مستعملاً أساليب مناسبة.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52B45-B32D-F416-D74F-C1C32D3C66B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A6C13D-F48D-2496-531E-FAC9C9EC140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ECEF03-D50B-AC5A-9BBC-D7F8CD6E8A6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199EDC-F234-56B3-82FC-7B5BB2802A2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4416D1C-96AD-A4BC-1159-75A98519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4B4A359-1229-BAEC-A180-6B832675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1FBD68-9337-D9C1-D453-06989B9EB0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FA4A1D-B7DC-97A3-7EF3-7E460A3C58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AA769-1554-5905-BDAF-75B973E17E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28B4D1-DF54-7517-1EDF-F3645400CA9E}"/>
              </a:ext>
            </a:extLst>
          </p:cNvPr>
          <p:cNvSpPr txBox="1"/>
          <p:nvPr/>
        </p:nvSpPr>
        <p:spPr>
          <a:xfrm>
            <a:off x="319751" y="1584000"/>
            <a:ext cx="8379352" cy="473321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اِشْتَدَّتِ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ٱلْعاصِفَةُ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وَٱشْتَدَّ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مَعَها خَوْفُ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فَأَخَذَتْ تَرْكُضُ بَيْنَ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تِلْكَ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ٱللَّحْظَةِ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ٱلْعَصيبَةِ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ظَهَرَتِ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مُتَخَفِّيَةً في هَيْئَةِ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طَيِّبَةٍ، وَحاوَلَتْ تَضْليلَ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وَجَّهَتْها نَحْوَ طَريقٍ خاطِئٍ.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أَنَّ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ٱلْقَدَرَ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شاءَ أَنْ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تُصادِفَ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وَهِيَ تائِهَةٌ وَخائِفَةٌ، فَطَلَبَتْ مِنْهُمُ ٱلْمُساعَدَةَ، وَحَكَتْ لَهُمْ ما تَعَرَّضَتْ لَهُ مِنْ مَكيدَةِ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ٱلْغَريبَةِ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تَبادَلَ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ٱلنَّظَراتِ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أَخْبَروها أَنَّ تِلْكَ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وَأَنَّها حاوَلَتْ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خِداعَها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بِتَوْجيهِها نَحْوَ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ٱلْوادي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أَنِ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ٱطْمَأَنَّتِ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لِكَلامِهِمْ، قَدَّموا لَها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ٱلطَّعامَ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وَقَرَّروا مُرافَقَتَها إِلى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22370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4EF1F-4449-8559-0AC6-F8558492E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1839DB4-8788-F447-1009-5DB637995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33" y="707773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النص مع تغيير الأساليب المكتوبة بلون أحمر 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041319-7297-C17D-68DE-77E6DE302B9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29A124-D1F3-5D21-6D7C-EEBC89BC880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C61391-108F-7F21-2A00-11BB94E7A44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A7CFB1-E8AA-8AB3-6DA3-C8F9501387C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4A0ED69-FB62-25AB-6EB5-2A256F0A1E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A7E953-29E5-F081-C5A3-4DF61EEF5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45986D5-1713-9A21-1A04-261EA10372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8289B6A-0959-07EF-36DF-0319EBA509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982437-2720-E1A3-33C4-37013BA0A7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0F0291-467B-4021-202F-9A517597EAF8}"/>
              </a:ext>
            </a:extLst>
          </p:cNvPr>
          <p:cNvSpPr txBox="1"/>
          <p:nvPr/>
        </p:nvSpPr>
        <p:spPr>
          <a:xfrm>
            <a:off x="319751" y="1584000"/>
            <a:ext cx="8379352" cy="473321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اِشْتَدَّتِ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ٱلْعاصِفَةُ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وَٱشْتَدَّ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مَعَها خَوْفُ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فَأَخَذَتْ تَرْكُضُ بَيْنَ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تِلْكَ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ٱللَّحْظَةِ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ٱلْعَصيبَةِ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ظَهَرَتِ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مُتَخَفِّيَةً في هَيْئَةِ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طَيِّبَةٍ، وَحاوَلَتْ تَضْليلَ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وَجَّهَتْها نَحْوَ طَريقٍ خاطِئٍ.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أَنَّ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ٱلْقَدَرَ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شاءَ أَنْ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تُصادِفَ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وَهِيَ تائِهَةٌ وَخائِفَةٌ، فَطَلَبَتْ مِنْهُمُ ٱلْمُساعَدَةَ، وَحَكَتْ لَهُمْ ما تَعَرَّضَتْ لَهُ مِنْ مَكيدَةِ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ٱلْغَريبَةِ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تَبادَلَ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ٱلنَّظَراتِ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أَخْبَروها أَنَّ تِلْكَ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وَأَنَّها حاوَلَتْ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خِداعَها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بِتَوْجيهِها نَحْوَ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ٱلْوادي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أَنِ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ٱطْمَأَنَّتِ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لِكَلامِهِمْ، قَدَّموا لَها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ٱلطَّعامَ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وَقَرَّروا مُرافَقَتَها إِلى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199900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BD5F-D73E-5934-4632-3121140E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D7701B1-ACDF-BC44-AED2-295FBAD9E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لكتابة مقطعي العقدة والحل، أتبع الخطوات التالية: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F28E-FAE7-7CD3-C8DE-2A757A60579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091CD1-7734-2DC3-4A36-8C350142B80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4D4029-CD09-790D-EB3D-44741782E8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CE7594-35A1-48AC-0345-325A9CAC06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3EB3AC5-B090-DE3B-F976-7ABE1AA0E2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B06527-5E57-7505-8836-15AA6B7FA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7DC70C-F7B0-918C-F8A7-306FE70CC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41E69F-EE67-D486-9C5E-2ED6681CA8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781738-23E7-F892-1934-82B3F63802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C5300C4-1188-1F4C-5B10-99FD4F45E2FB}"/>
              </a:ext>
            </a:extLst>
          </p:cNvPr>
          <p:cNvSpPr txBox="1"/>
          <p:nvPr/>
        </p:nvSpPr>
        <p:spPr>
          <a:xfrm>
            <a:off x="1402075" y="4033496"/>
            <a:ext cx="6451348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ٱلْحَلَّ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DC3898D-519B-1699-230F-E852748782C3}"/>
              </a:ext>
            </a:extLst>
          </p:cNvPr>
          <p:cNvSpPr/>
          <p:nvPr/>
        </p:nvSpPr>
        <p:spPr>
          <a:xfrm>
            <a:off x="8067181" y="417033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5" name="Google Shape;2106;p52">
            <a:extLst>
              <a:ext uri="{FF2B5EF4-FFF2-40B4-BE49-F238E27FC236}">
                <a16:creationId xmlns:a16="http://schemas.microsoft.com/office/drawing/2014/main" id="{2D02D33D-C15F-D80B-6CF9-86AC89419D46}"/>
              </a:ext>
            </a:extLst>
          </p:cNvPr>
          <p:cNvSpPr txBox="1"/>
          <p:nvPr/>
        </p:nvSpPr>
        <p:spPr>
          <a:xfrm flipH="1">
            <a:off x="1402075" y="1867720"/>
            <a:ext cx="6450499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وَضْعِيَّةِ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وٱلْحَدَثِ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777458-B291-C5B2-892D-ADC835128D27}"/>
              </a:ext>
            </a:extLst>
          </p:cNvPr>
          <p:cNvSpPr txBox="1"/>
          <p:nvPr/>
        </p:nvSpPr>
        <p:spPr>
          <a:xfrm>
            <a:off x="1402080" y="2887947"/>
            <a:ext cx="6450497" cy="9565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أَحْداثَ </a:t>
            </a:r>
            <a:r>
              <a:rPr lang="ar-MA" sz="3600" dirty="0" err="1"/>
              <a:t>ٱلْبَحْثِ</a:t>
            </a:r>
            <a:r>
              <a:rPr lang="ar-MA" sz="3600" dirty="0"/>
              <a:t> عَنْ حَلٍّ لِلْحَدَثِ </a:t>
            </a:r>
            <a:r>
              <a:rPr lang="ar-MA" sz="3600" dirty="0" err="1"/>
              <a:t>ٱلْمُرْبِكِ</a:t>
            </a:r>
            <a:r>
              <a:rPr lang="ar-MA" sz="3600" dirty="0"/>
              <a:t>؛</a:t>
            </a:r>
            <a:endParaRPr lang="fr-FR" sz="36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683A8EE-07B9-E420-BFF2-C0F54CEC81E4}"/>
              </a:ext>
            </a:extLst>
          </p:cNvPr>
          <p:cNvSpPr/>
          <p:nvPr/>
        </p:nvSpPr>
        <p:spPr>
          <a:xfrm>
            <a:off x="8067181" y="205607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063391C-533B-0903-BD79-2EEACCB08E63}"/>
              </a:ext>
            </a:extLst>
          </p:cNvPr>
          <p:cNvSpPr/>
          <p:nvPr/>
        </p:nvSpPr>
        <p:spPr>
          <a:xfrm>
            <a:off x="8067181" y="31132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3ECE35-B0CD-F1A0-4589-D644291F8256}"/>
              </a:ext>
            </a:extLst>
          </p:cNvPr>
          <p:cNvSpPr txBox="1"/>
          <p:nvPr/>
        </p:nvSpPr>
        <p:spPr>
          <a:xfrm>
            <a:off x="495022" y="5012257"/>
            <a:ext cx="7467648" cy="14642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مُنْسَجِمَةً تَتَضَمَّنُ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مُتَسَلْسِلَةً، مُسْتَعْمِلاً أَساليبَ مُناسِبَةً.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641EB25-E768-D905-845C-14F8073E0D8C}"/>
              </a:ext>
            </a:extLst>
          </p:cNvPr>
          <p:cNvSpPr/>
          <p:nvPr/>
        </p:nvSpPr>
        <p:spPr>
          <a:xfrm>
            <a:off x="8066334" y="548961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53411166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EE355-7926-547A-6461-49D01AE0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84911F9-68A2-D4C7-D9D4-3628187DA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الخطوات؟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DD735E-3D8B-6227-4ADE-5F1C9805294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372D15-7358-6C84-6C6D-54DE86D3D67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C37B55-FB30-A456-FC7A-390AE6847BD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A57A48-258E-690F-79A9-BFC8A085F33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29C00ED-7EC9-0452-27C4-482A6D76A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AF32D0-BAE9-F6E4-30F5-F50C20E4B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81AAC6B-8F26-F771-D527-DE3F29112F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04F4899-A69C-FADA-79C6-8E1CC2261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AFB6AE-2B3E-F994-C02B-BC6AAB48E7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57FE253-A879-9A78-028F-958F573AD701}"/>
              </a:ext>
            </a:extLst>
          </p:cNvPr>
          <p:cNvSpPr txBox="1"/>
          <p:nvPr/>
        </p:nvSpPr>
        <p:spPr>
          <a:xfrm>
            <a:off x="1402075" y="4033496"/>
            <a:ext cx="6451348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ٱلْحَلَّ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12E7670-CF78-626B-9A84-460E4481D8E9}"/>
              </a:ext>
            </a:extLst>
          </p:cNvPr>
          <p:cNvSpPr/>
          <p:nvPr/>
        </p:nvSpPr>
        <p:spPr>
          <a:xfrm>
            <a:off x="8067181" y="417033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5" name="Google Shape;2106;p52">
            <a:extLst>
              <a:ext uri="{FF2B5EF4-FFF2-40B4-BE49-F238E27FC236}">
                <a16:creationId xmlns:a16="http://schemas.microsoft.com/office/drawing/2014/main" id="{ED2E330D-19AD-42C0-37C5-56984FC96FEA}"/>
              </a:ext>
            </a:extLst>
          </p:cNvPr>
          <p:cNvSpPr txBox="1"/>
          <p:nvPr/>
        </p:nvSpPr>
        <p:spPr>
          <a:xfrm flipH="1">
            <a:off x="1402075" y="1867720"/>
            <a:ext cx="6450499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وَضْعِيَّةِ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وٱلْحَدَثِ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A95872-D793-25CF-EF8E-9E0C7A95590E}"/>
              </a:ext>
            </a:extLst>
          </p:cNvPr>
          <p:cNvSpPr txBox="1"/>
          <p:nvPr/>
        </p:nvSpPr>
        <p:spPr>
          <a:xfrm>
            <a:off x="1402080" y="2887947"/>
            <a:ext cx="6450497" cy="9565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أَحْداثَ </a:t>
            </a:r>
            <a:r>
              <a:rPr lang="ar-MA" sz="3600" dirty="0" err="1"/>
              <a:t>ٱلْبَحْثِ</a:t>
            </a:r>
            <a:r>
              <a:rPr lang="ar-MA" sz="3600" dirty="0"/>
              <a:t> عَنْ حَلٍّ لِلْحَدَثِ </a:t>
            </a:r>
            <a:r>
              <a:rPr lang="ar-MA" sz="3600" dirty="0" err="1"/>
              <a:t>ٱلْمُرْبِكِ</a:t>
            </a:r>
            <a:r>
              <a:rPr lang="ar-MA" sz="3600" dirty="0"/>
              <a:t>؛</a:t>
            </a:r>
            <a:endParaRPr lang="fr-FR" sz="36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3F85EA0-1D06-FCB7-DA0B-F856BB1A2B61}"/>
              </a:ext>
            </a:extLst>
          </p:cNvPr>
          <p:cNvSpPr/>
          <p:nvPr/>
        </p:nvSpPr>
        <p:spPr>
          <a:xfrm>
            <a:off x="8067181" y="205607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1DA0034-62CE-60B4-D7FD-28D6FF775029}"/>
              </a:ext>
            </a:extLst>
          </p:cNvPr>
          <p:cNvSpPr/>
          <p:nvPr/>
        </p:nvSpPr>
        <p:spPr>
          <a:xfrm>
            <a:off x="8067181" y="31132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DEC088-7FD0-0ADA-A08B-3483D4EAF2FB}"/>
              </a:ext>
            </a:extLst>
          </p:cNvPr>
          <p:cNvSpPr txBox="1"/>
          <p:nvPr/>
        </p:nvSpPr>
        <p:spPr>
          <a:xfrm>
            <a:off x="495022" y="5012257"/>
            <a:ext cx="7467648" cy="14642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مُنْسَجِمَةً تَتَضَمَّنُ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مُتَسَلْسِلَةً، مُسْتَعْمِلاً أَساليبَ مُناسِبَةً.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9B5C060-B909-271B-D088-929429A94467}"/>
              </a:ext>
            </a:extLst>
          </p:cNvPr>
          <p:cNvSpPr/>
          <p:nvPr/>
        </p:nvSpPr>
        <p:spPr>
          <a:xfrm>
            <a:off x="8066334" y="548961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69820441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F937A-4CE6-A06A-1A76-493306D9F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A5C3662-6590-2ECA-149C-830708CC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الصفحة91-. أنجزوا بشكل فردي نشاط " أتدرب مع زملائي". من يقرأ التعليمة؟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D2BE43-1A76-51F3-438C-827D5B8A84D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8FDEBB-DFED-E83A-7B74-1B04E4A6C8F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97C258-8E1F-856E-21A0-F1BB036F35B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7DA497-14A6-7BDE-500C-E9FFBFC837F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E02B03A-6196-36C4-6405-16BBBB5A3A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887AA4-4A6A-8274-95CB-70E1CB7F2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82E1BB-BA41-D2FA-6BDD-B6E452F672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2B4875-8B39-CB4E-7D96-6790408B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21C2C1-4EFE-A2AF-0936-250BB06F75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3CCEFB-7EC8-53A0-5CCA-05785E90E7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932" y="1499023"/>
            <a:ext cx="3401323" cy="521715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F1EEF92-6B4A-7666-5B36-659E9C100A46}"/>
              </a:ext>
            </a:extLst>
          </p:cNvPr>
          <p:cNvSpPr/>
          <p:nvPr/>
        </p:nvSpPr>
        <p:spPr>
          <a:xfrm>
            <a:off x="2667232" y="3876040"/>
            <a:ext cx="3388023" cy="23012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Image 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893BE34-8959-953D-3237-43C49E0082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2" y="1270050"/>
            <a:ext cx="623398" cy="71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4563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F90DA-BF76-145B-DC1B-9CDBA4F40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359B4A3-7899-E21B-81DA-46B377B3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أحداث العقدة وحدث الحل؟ سنناقش اقتراحاتكم من حيث تسلسلها وسلامتها لغويا.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753F5-1FE9-AB50-FC07-380071DCC71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7F6F2C-3D59-E605-438E-AAB00DB6C41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5E1C67-65AD-2119-1517-ABAA18C70B0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7F8272-AB02-474D-83A0-5FBB5035C7A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406268E-D041-4520-D83C-9239F219CA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CB92E4-1B7E-4C95-CA1D-E85200B1B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55A308-F841-4A63-649F-ED34333582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9F41C34-1243-FEB4-AFAF-6F2214028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CB89E9-513A-0899-7C6A-4386210848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017A57-4860-0EDC-1AB2-A6B3D16043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909" y="2280946"/>
            <a:ext cx="7615432" cy="3749054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981294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794F2-ED15-872E-8B43-D63E20DAC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54EA8B8-EE56-AF23-DEDE-7FFDDD4F0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33" y="810719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الفقرة. من يقرأ إنتاجه؟ سنناقش اقتراحاتكم من حيث الانسجام والسلامة اللغوية.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635B15-5467-1430-6ADF-96374C12E00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A9D2CC-92E8-5FC1-8C72-02FB37321A8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509C4D-A042-A2C3-B40E-007743688AC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377D81-E565-9B21-6A37-3B57523BF72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9B16F2A-AC3F-DE5D-779B-EEAFFCF853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5FAB4A-8549-B4A8-BDF3-6E9C84338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71C8A9-D8BA-8F62-B0DF-BD9E5DB7EB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4FB7D73-563E-6432-615E-F9572A8195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D885C7-37CD-AA30-5CB8-944AD57BAD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302E8E-5ED9-868A-C129-30FC9E1863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080" y="2462469"/>
            <a:ext cx="7609840" cy="3205161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380549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A0A66-92DD-0110-B500-DDD251BDC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5C45B5-A38C-C84B-47FC-5AD4C3DA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نواصل. سنلعب لعبة المشاعر.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073A843-F31D-ADC8-532D-4BF24CFB4F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0F0366-5083-B700-EC61-CE1341798E3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F297C0-8EA7-102B-9542-26E47A7A02B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8F93B-8A4E-2451-E5ED-C4FE882C499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9383E4-046D-56D6-03FE-0C5A4B68214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B041FF-B59F-E02B-26E7-7AFDEE69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03B0C3-C795-0280-650A-D0594EE88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4179D8-0269-AB13-586E-BAD19C9F31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483157-031A-A064-5B75-EA41C474C6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B0B2AF-C1A2-2256-D2ED-3620ACE249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B7C8C5-ECC5-05C8-84F7-6BCDC8BE7C84}"/>
              </a:ext>
            </a:extLst>
          </p:cNvPr>
          <p:cNvSpPr txBox="1"/>
          <p:nvPr/>
        </p:nvSpPr>
        <p:spPr>
          <a:xfrm>
            <a:off x="1856011" y="3225800"/>
            <a:ext cx="5759421" cy="132802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ٱلْمَشاعِرِ</a:t>
            </a:r>
            <a:endParaRPr lang="fr-M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0972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A4B7A-4486-2D45-27BB-36CADB99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82EE2AE-382D-597A-2200-9610E097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الشعور الذي يعبر عنه الوجه التالي: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723304-D42A-1FA3-F060-BB3951A08FE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C3C859-5C94-D2E1-CCC7-6A4D1D54E45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156148-05F7-33DD-422B-838BB722AD6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FFA908-5BDF-F74D-FC9A-831A59A4174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449CD-D482-B669-FB50-3B42983E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54264B-F155-DF8A-189A-77D2FF3DA4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3CE9F8-178A-2E72-FF46-E14A25D393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E0E636-2CAA-69D9-4802-4ECC0A31D2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9278E9-5481-6D35-5294-26CD49A87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pic>
        <p:nvPicPr>
          <p:cNvPr id="2" name="Picture 2" descr="smiley vecteur content visage Jaune emoji 32403844 Art vectoriel chez  Vecteezy">
            <a:extLst>
              <a:ext uri="{FF2B5EF4-FFF2-40B4-BE49-F238E27FC236}">
                <a16:creationId xmlns:a16="http://schemas.microsoft.com/office/drawing/2014/main" id="{1786012C-9CBC-AFE5-B500-CA7269664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690" y="1713791"/>
            <a:ext cx="4824536" cy="447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162C6A-C533-7C9C-A5A0-24A0D9ACED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4672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58B68-9F7D-4054-0A65-6176BA3F4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5D30166-F210-D507-847A-D15161822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بتمثيل الشعور التالي باستعمال ملامح وجهه فقط؟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91EDBB-3778-7FBF-5B6D-A479FE569E6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59EEC2-86E6-B11E-B30B-3A63C972377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A9AA5A-9ABD-7071-AED0-C4F2657A2E2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132F92-D422-C941-3DF6-987B90312E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4027251-92D8-BFEF-5842-15CBCD5A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F2C780D-6DB1-1A6D-3C94-EAA7CB088A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18BF29-55B7-CD3E-26AD-96DC5393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F44E31-C79F-3A7F-BDA8-A68CE4F16F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3E06A8-8FEE-445A-D8CC-FAB3E3585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36B826-C23F-E96E-F43B-A5D2BB37CEC0}"/>
              </a:ext>
            </a:extLst>
          </p:cNvPr>
          <p:cNvSpPr txBox="1"/>
          <p:nvPr/>
        </p:nvSpPr>
        <p:spPr>
          <a:xfrm>
            <a:off x="2264000" y="2763520"/>
            <a:ext cx="4506049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rPr>
              <a:t>اَلتَّعَجُّبُ </a:t>
            </a:r>
            <a:endParaRPr lang="fr-MA" sz="80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F8DED5-76A3-9B31-3096-EC4914114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46813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C7DF0-6E67-1722-B9B7-7042AFF8A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DF85565-39A0-D7CA-504D-28661B6C1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يقوم بتمثيل الشعور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CE685D-D307-848C-1E63-7BE3FC23468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017EE5-C3EC-5944-9EAD-155FFC07503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EF2B0-3B90-7CCC-E4A3-A172F32DA8D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F3F4D-77CE-5F1A-80C5-0847E827396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2347037-1B5A-1C0F-D734-17B99BF36E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B1BAD-A49D-46B0-019E-F2A3F9AB2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70E2EF-1112-C89E-25AE-41B7125D88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38738E-15BF-053A-691C-41BA784374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64078E-2A50-53C7-E6A7-E2557F6EE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B3D7EB-2FCE-BB51-A9C7-02BECF7A6F92}"/>
              </a:ext>
            </a:extLst>
          </p:cNvPr>
          <p:cNvSpPr txBox="1"/>
          <p:nvPr/>
        </p:nvSpPr>
        <p:spPr>
          <a:xfrm>
            <a:off x="1870682" y="282025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اَلشُّعورُ </a:t>
            </a:r>
            <a:r>
              <a:rPr lang="ar-MA" dirty="0" err="1"/>
              <a:t>بِٱلنَّوْمِ</a:t>
            </a:r>
            <a:r>
              <a:rPr lang="ar-MA" dirty="0"/>
              <a:t> 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36EC18-A975-BBC9-3C1A-26945AC535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2419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49639-F9DB-C995-ED5D-B314A79EE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26DB5E6-23F1-F761-3579-907E58C82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يقوم بتمثيل الشعور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F10481-2B41-9B1D-FC65-DD89415D4BA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900D2-9D44-27E8-EDE8-F3F33052B6C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4C9BCF-F369-1CF8-9A66-B4F970EBB01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7AFB66-1254-C124-BF25-1726032CADB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3970BA-3F0E-035D-BD1B-F57C98AD00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F9C789-9AEF-8FCF-5266-1C8D67E7E8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9CAE00-5173-A764-ECD0-394E409F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CBF0D0-DAEF-78B2-4835-B546CC4FF8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C41C16F-ECB4-2EE1-8D37-29EB092C61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4BA1A7-1BD2-5EFF-BC20-37F4DDE967BA}"/>
              </a:ext>
            </a:extLst>
          </p:cNvPr>
          <p:cNvSpPr txBox="1"/>
          <p:nvPr/>
        </p:nvSpPr>
        <p:spPr>
          <a:xfrm>
            <a:off x="1647426" y="286089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اَلْغَضَبُ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F84BC-16DE-7F42-B294-3934CC0CB0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0325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8EC09-45B8-DEDA-37E4-8CBF71546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066FE8B-C428-F2CA-6830-7164D6820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يقوم بتمثيل الشعور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75AE5E-82CC-AC5E-FF7F-7E126C65447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A2E0D-FFF7-AAD4-8872-D82FD4E8DBF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D2A24-855E-2401-7D12-09D75D7A022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A9D18C-B3E6-A8BC-3AA8-19DB3C008D2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836DCE-6636-47C4-76D5-8C729AA407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E12AED-2DE1-E56F-3094-3D6F4420E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A01D594-EAD7-AA8C-DE91-909082DF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4D7BF8-C63B-86FB-4FB4-211210427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355E3C8-14F2-6A60-6723-A8A61BC4B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2E3C60-6644-4D63-7762-859712D47A4E}"/>
              </a:ext>
            </a:extLst>
          </p:cNvPr>
          <p:cNvSpPr txBox="1"/>
          <p:nvPr/>
        </p:nvSpPr>
        <p:spPr>
          <a:xfrm>
            <a:off x="1783684" y="290153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اَلسَّعادَةُ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DB17D2-E0DF-EFA7-FFAF-AE136E8201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1585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</a:t>
            </a:r>
            <a:r>
              <a:rPr lang="ar-MA" dirty="0">
                <a:solidFill>
                  <a:srgbClr val="424D7B"/>
                </a:solidFill>
              </a:rPr>
              <a:t>إنتاج كتابي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نهاية حكاية خيالية.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ستتعلمون المهارة الأخيرة من كتابة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كاية خيالية: كتابة النهاية.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99A3F-14CA-859C-97B0-E6C10CAC7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F22955C-8F6D-2540-93E1-EE57A3753971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733606-5FE1-760F-83A4-C5DD3E7A69ED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4C9125-D7BA-9EFF-F5D8-6F0FF58E1C6E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114EEC-7444-217E-464F-E4AAEB57C22B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D4C05E3-AA4A-3415-C02D-F48814E4ACD5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B19B-7EEF-D1C1-7D95-8A3EB0AAB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7DC5003-3B98-F6A3-892C-9D7C3E78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بوضعية النهاية 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F27D16-9F98-69B9-31A0-49429CFD0B0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932C18-090E-D02F-2B96-D7D1744402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515EB-6B39-F820-DF60-8FB94CEB0A2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0C01EB-FD68-1648-13D5-FB271D607A7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0891CB-27B4-C5DD-D7CD-2647398C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3B44E4-7795-4A2C-261E-17237777C3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807701-EE7E-140B-8284-F21EC8E6D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247BCF-52D6-4B84-1ABD-CE6D6C15E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8B8A734-151A-B074-BEE5-0BD2C8B154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33ECA0-7ADA-09E4-2F53-1ADDB6CDFB51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بوَضْعِيَّةِ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27087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A4F96-918D-383F-E6CE-99C02DFB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C889604-2518-2982-5063-69AAFBD2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9AEA05-563F-F6F3-E176-8AF48A1B91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F889E6-4688-7DA4-57C1-76974A61D57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952552-9E6B-9211-99CE-615DBB4279E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54C7E2-7A87-DBA8-3FBC-3FE414C7003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B17D8C-276E-70F6-4CC2-BA907D1971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1307E9-04F7-4AB0-9804-A0DA5EBAF6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35280C-953A-B39A-4C90-0FCCF7BA5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2E1029-17C8-5577-662F-897769F30D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626B77-4FA0-9D90-7D5E-ADF177E235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FF0B05-67F7-BD6C-3398-314AEF3A67CB}"/>
              </a:ext>
            </a:extLst>
          </p:cNvPr>
          <p:cNvSpPr txBox="1"/>
          <p:nvPr/>
        </p:nvSpPr>
        <p:spPr>
          <a:xfrm>
            <a:off x="619760" y="2520138"/>
            <a:ext cx="7904480" cy="255389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وَضْعِيَّةُ </a:t>
            </a:r>
            <a:r>
              <a:rPr lang="ar-MA" sz="48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فِقْرَةٌ يَتِمُّ فيها وَصْفُ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حالَةِ </a:t>
            </a:r>
            <a:r>
              <a:rPr lang="ar-MA" sz="48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ٱلْهُدوء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ٱلْجَديدَةِ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لِشَخْصِيّاتِ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حَلِّ </a:t>
            </a:r>
            <a:r>
              <a:rPr lang="ar-MA" sz="48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ٱلْمُشْكِلِ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قَدْ تَكونُ سَعيدَةً أَوْ حَزينَةً.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91855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4C429-B29F-EDC1-9635-4D28D83DC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2A7DA95-6CDC-B391-A819-E4E19DA64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760476"/>
            <a:ext cx="712775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كيف سأكتب نهاية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كاية " الأميرة والأقزام السبعة". أولا ، أعيد قراءة المقاطع التي قمت بكتابتها سابقاً.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F794E3-C5E0-189C-53D0-7D27910126A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F289A9-340C-D38F-30E6-B199204D519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3D6FA5-BD5F-A6D1-27B0-239ED9C77FD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0132E5-3518-4772-FFD4-F4DBE2382A3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B5F7D5-79BE-A040-D281-5A7F220C73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0888A5-B200-9F16-5CF8-81FEA0F813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37A99E-FAB3-D094-1D4C-2B3776F18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5ED3AF-3DE7-F6C3-FC15-41CDEF4F49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E210DC-D771-DFD4-8A0E-A795639E70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75AB43-438F-CA7E-1AAC-A20838069FF2}"/>
              </a:ext>
            </a:extLst>
          </p:cNvPr>
          <p:cNvSpPr txBox="1"/>
          <p:nvPr/>
        </p:nvSpPr>
        <p:spPr>
          <a:xfrm>
            <a:off x="659829" y="2860729"/>
            <a:ext cx="7824339" cy="2862322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زَمَنٍ بَعيدٍ، حيثُ كانَ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ٱلسِّحْرُ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يَمْلَأُ ٱلْعالَمَ، كانَتْ هُناكَ مَمْلَكَةٌ جَميلَةٌ تُحيطُ بِها غاباتٌ مُظْلِمَةٌ وَجِبالٌ شاهِقَةٌ، وَفي قَلْبِها قَصْرٌ فَخْمٌ تَسْكُنُهُ أَميرَةٌ صَغيرَةٌ جَميلَةٌ وَطَيِّبَةُ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تُحِبُّ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وَٱلتَّجوالَ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ٱلْمُجاوِرَةِ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حيثُ يَعيشُ سَبْعَةُ أَقْزامٍ طَيِّبينَ. وَكانَتْ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بِٱلْقُرْبِ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ساحِرَةٌ شِرّيرَةٌ تَتَرَبَّصُ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مُحاوَلَةٍ لِإيذائِها.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A71BCE-9183-329B-0429-E6F3C497C88C}"/>
              </a:ext>
            </a:extLst>
          </p:cNvPr>
          <p:cNvSpPr txBox="1"/>
          <p:nvPr/>
        </p:nvSpPr>
        <p:spPr>
          <a:xfrm>
            <a:off x="3537002" y="1677008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اَلْبِدايَةُ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678337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58BC8-9C1B-748D-2FEB-B3B31A85C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6702266-FDCF-475D-A22D-E492AF247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13C7EB-2798-0CEF-FB30-C096B254B1B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39816B-3214-2FCB-7EEA-1D6AEDBA319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59F7BC-D0FA-992F-1A1B-87E8BCBEB3C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658950-6329-4CE6-B35A-CA2D0229D5C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6C22C6-69AD-878E-A199-888663A5D0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52C4E7-BCE4-A53D-E539-6C63090D0E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F027F7-BA9B-BC01-7F72-AD646442F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E938FB-DE80-47CE-CDC7-C09738F6CF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7042BF-CFC4-D68B-08E6-D6C41D7405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0CEB3B8-1F69-ADB7-5BB8-B74979269D9F}"/>
              </a:ext>
            </a:extLst>
          </p:cNvPr>
          <p:cNvSpPr txBox="1"/>
          <p:nvPr/>
        </p:nvSpPr>
        <p:spPr>
          <a:xfrm>
            <a:off x="617158" y="3080049"/>
            <a:ext cx="7909683" cy="2308324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تَتَجَوَّلُ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كَعادَتِها مُطْمَئِنَّةً. وَدونَ سابِقِ إِنْذارٍ، أَظْلَمَتِ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ٱلسَّماءُ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بِغُيومٍ سَوْداءَ كَثيفَةٍ، وَبَدَأَتِ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ٱلْأَمْطارُ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تَتَساقَطُ بِشَكْلٍ مُتَدَفِّقٍ لَمْ تَرَ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مِثْلَهُ قَطُّ، مِمّا جَعَلَها تَضِلُّ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ٱلطَّريقَ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A3A58A-3EB0-8E0B-B438-D3DC54FCD383}"/>
              </a:ext>
            </a:extLst>
          </p:cNvPr>
          <p:cNvSpPr txBox="1"/>
          <p:nvPr/>
        </p:nvSpPr>
        <p:spPr>
          <a:xfrm>
            <a:off x="3331507" y="1614402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اَلْحَدَثُ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809670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AE1F0-F15D-068D-A709-CC5395AAB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4A5A437-9AAD-22C4-2684-BDCD93C13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5D8782-AFAB-35D3-3A35-F9C0C79890D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62B502-412B-54BF-A75F-8C972BDA761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C8D3BE-4A32-F0D6-A8DE-4A86E3B1D08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FC2B8C-CCFD-ACA5-631C-08C235E488D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B6EFCF-D285-80BF-A981-DBC7073881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AF800D-F182-ECC4-C78A-7C510B7168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6D1A53-EA9C-A3FE-A9C8-D42CCFF9B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E82CF-447E-19DC-C9AD-07AD02A668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178E16-3331-FCB6-F021-4F877AC6BA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430AA77-82EB-3DD5-D81C-C8F03A26B9D8}"/>
              </a:ext>
            </a:extLst>
          </p:cNvPr>
          <p:cNvSpPr txBox="1"/>
          <p:nvPr/>
        </p:nvSpPr>
        <p:spPr>
          <a:xfrm>
            <a:off x="3537004" y="1446665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اَلْعُقْدَةُ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415C07-30AA-97A9-AE55-D215D2B8D630}"/>
              </a:ext>
            </a:extLst>
          </p:cNvPr>
          <p:cNvSpPr txBox="1"/>
          <p:nvPr/>
        </p:nvSpPr>
        <p:spPr>
          <a:xfrm>
            <a:off x="327349" y="2002578"/>
            <a:ext cx="8379352" cy="473321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اِشْتَدَّتِ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ٱلْعاصِفَةُ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وَٱشْتَدَّ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مَعَها خَوْفُ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فَأَخَذَتْ تَرْكُضُ بَيْنَ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تِلْكَ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ٱللَّحْظَةِ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ٱلْعَصيبَةِ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ظَهَرَتِ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مُتَخَفِّيَةً في هَيْئَةِ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ٱمْرَأَةٍ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طَيِّبَةٍ، وَحاوَلَتْ تَضْليلَ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وَجَّهَتْها نَحْوَ طَريقٍ خاطِئٍ.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أَنَّ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ٱلْقَدَرَ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شاءَ أَنْ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تُصادِفَ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وَهِيَ تائِهَةٌ وَخائِفَةٌ، فَطَلَبَتْ مِنْهُمُ ٱلْمُساعَدَةَ، وَحَكَتْ لَهُمْ ما تَعَرَّضَتْ لَهُ مِنْ مَكيدَةِ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ٱلْغَريبَةِ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تَبادَلَ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ٱلنَّظَراتِ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أَخْبَروها أَنَّ تِلْكَ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ٱلْمَرْأَةَ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وَأَنَّها حاوَلَتْ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خِداعَها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بِتَوْجيهِها نَحْوَ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ٱلْوادي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أَنِ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ٱطْمَأَنَّتِ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لِكَلامِهِمْ، قَدَّموا لَها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ٱلطَّعامَ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وَقَرَّروا مُرافَقَتَها إِلى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74282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955FB-F2A9-9447-D0D5-7E407F0B3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4182746-36F5-5904-3BF5-292986181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فقرة أبرز فيها وضعية الهدوء الجديدة، مستعملاً أساليب مناسبة.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BFD6BB-D902-9FC9-F6CB-EED4FD2DA53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FACD08-08A0-5768-E4CB-2AB8DEDD68A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E1734C-121A-7E88-D15F-2F8FFAC1B61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13929D-FF41-CCAC-DF86-50015C6FB50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6EDF08-FCEC-6814-3844-B4FF09E5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7E885D-EE8D-AA01-BC23-E4F0DD42FC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1FFE22-CFE8-E57C-6593-9141D36B2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9F9F74-4F22-FA7A-2ADA-4CFE39D092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6277B-2C92-FB4C-313C-0262B299D3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C0F117-B3D6-D1D1-7EF4-53DF191646FB}"/>
              </a:ext>
            </a:extLst>
          </p:cNvPr>
          <p:cNvSpPr txBox="1"/>
          <p:nvPr/>
        </p:nvSpPr>
        <p:spPr>
          <a:xfrm>
            <a:off x="3482029" y="1708214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4BB5A4-15E6-33B8-5326-7C7028DB0D80}"/>
              </a:ext>
            </a:extLst>
          </p:cNvPr>
          <p:cNvSpPr txBox="1"/>
          <p:nvPr/>
        </p:nvSpPr>
        <p:spPr>
          <a:xfrm>
            <a:off x="609600" y="2983198"/>
            <a:ext cx="8087360" cy="194095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رِحْلَةٍ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مُضْنِيَةٍ،عادَتِ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سالِمَةً، فَفَرِحَ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ٱلْمَلِكُ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بِعَوْدَةِ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ٱبْنَتِهِ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وَشَكَرَ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وَفائِهِمْ، ثُمَّ أَقامَ حَفْلاً بَهيجاً عَلى شَرَفِهِمْ. كَما أَمَرَ جُنودَهُ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بِٱلْبَحْثِ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وَإِيداعِها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ٱلسِّجْنَ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695305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30F08-42A6-1223-D22E-7FA85455C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D80D01D-B654-AF1F-3EB8-E5D7EFC63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يقترح نهاية أخرى لحكاية " الأميرة والأقزام السبعة"؟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A98B3F-29D7-55ED-AAC3-5A6126939E1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200360-071C-D4E4-3115-66FA6DE536A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90C9AC-AB8C-46F9-9BA4-9094E2E20A1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14398B-E371-1969-596C-B2F3E32D11B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08DBFD-AC51-A440-2054-7C5F61DECF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DDCE12-50AB-5244-0F88-47E722942F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3D4C93-073A-2574-FD01-889CF0444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51B26E-6035-D2E4-2A32-8FDD4810A6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B902-2013-C876-938A-D8E939A95A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85E718-9FC1-9364-4D2D-DECE6EE4C77C}"/>
              </a:ext>
            </a:extLst>
          </p:cNvPr>
          <p:cNvSpPr txBox="1"/>
          <p:nvPr/>
        </p:nvSpPr>
        <p:spPr>
          <a:xfrm>
            <a:off x="3482029" y="1708214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106EDAE-7F8A-6948-3DA2-1C4FCEABDB00}"/>
              </a:ext>
            </a:extLst>
          </p:cNvPr>
          <p:cNvSpPr txBox="1"/>
          <p:nvPr/>
        </p:nvSpPr>
        <p:spPr>
          <a:xfrm>
            <a:off x="609600" y="2983198"/>
            <a:ext cx="8087360" cy="194095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وَبَعْدَ رِحْلَةٍ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مُضْنِيَةٍ،عادَتِ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سالِمَةً، فَفَرِحَ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ٱلْمَلِكُ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بِعَوْدَةِ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ٱبْنَتِهِ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وَشَكَرَ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ٱلْأَقْزامَ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ٱلسَّبْعَةَ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وَفائِهِمْ، ثُمَّ أَقامَ حَفْلاً بَهيجاً عَلى شَرَفِهِمْ. كَما أَمَرَ جُنودَهُ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بِٱلْبَحْثِ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ٱلشِّرّيرَةِ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وَإِيداعِها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ٱلسِّجْنَ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253453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6542F-5252-1DDB-8E7F-F14B603DE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715884A-1A05-56B8-2E27-6C41E4E29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نهاية لحكاية " عيد ميلاد دبدوب". من يقرؤها؟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4974A2-F85F-B644-3059-6D64385C653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04B9B0-0646-647B-E157-F833F9C996B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1917CB-909F-7DF6-1CD3-ED2265703C3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743D2-49E8-2CAA-8D42-1B3D9EEC320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E5540A-D578-F11C-8FC6-F04742BC15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6CD8F3-D3F5-B165-A314-D628E153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FFD810-A773-1751-E04E-B6764933F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382452-BAEE-E7A7-C45B-2304EF2F79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532794F-0DDD-8BF3-17C7-148541EBA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F57BCA-D5EC-576D-4F4B-DCACCD72D633}"/>
              </a:ext>
            </a:extLst>
          </p:cNvPr>
          <p:cNvSpPr txBox="1"/>
          <p:nvPr/>
        </p:nvSpPr>
        <p:spPr>
          <a:xfrm>
            <a:off x="3482029" y="1708214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ACEF921-E799-362A-6540-3D3FAE7AA905}"/>
              </a:ext>
            </a:extLst>
          </p:cNvPr>
          <p:cNvSpPr txBox="1"/>
          <p:nvPr/>
        </p:nvSpPr>
        <p:spPr>
          <a:xfrm>
            <a:off x="609600" y="3293960"/>
            <a:ext cx="8116966" cy="214526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نامَ دَبْدوبٌ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عَريضَةٍ عَلى وَجْهِهِ، بَعْدَ أَنْ شَكَرَ أُسْرَتَهُ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ٱلْحَنونَةَ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وَرِفاقَهُ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مُتَمَنِّياً أَنْ يَعيشَ كُلَّ أَيّامِهِ بِهذِهِ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وَٱلْمَحَبَّةِ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21767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A8105-A8AA-D23B-A478-6F08DE2A7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24938C8-15F9-8C35-1A4B-7A7F0D3D5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يقترح نهاية أخرى لحكاية " عيد ميلاد دبدوب"؟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96EDB7-7A6D-8523-88CB-BC37CFCD765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54F1E8-4E6C-D510-E685-0D4B227F232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791A2C-C528-BF6E-CD44-D25CE8900BA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BABFA0-96BF-DDD3-454E-4C35D08D396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AF2CF93-F9D5-3711-01F2-11801D6886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5367AE-6A87-CC88-F30B-7A7AA39F24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C0A7E0-9AB7-5836-A596-FC8ED6028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E2C027-3A6C-01B0-12F6-678B6870A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7EE1A9-FA9F-6392-ED3C-5A1193D7B9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3DCD6B-D898-FC37-05C3-C822D209F255}"/>
              </a:ext>
            </a:extLst>
          </p:cNvPr>
          <p:cNvSpPr txBox="1"/>
          <p:nvPr/>
        </p:nvSpPr>
        <p:spPr>
          <a:xfrm>
            <a:off x="3482029" y="1708214"/>
            <a:ext cx="2069991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495D1BC-46C7-1C72-76AC-F911B3969A15}"/>
              </a:ext>
            </a:extLst>
          </p:cNvPr>
          <p:cNvSpPr txBox="1"/>
          <p:nvPr/>
        </p:nvSpPr>
        <p:spPr>
          <a:xfrm>
            <a:off x="609600" y="3293960"/>
            <a:ext cx="8116966" cy="214526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indent="627063"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نامَ دَبْدوبٌ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ٱلصَّغيرُ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عَريضَةٍ عَلى وَجْهِهِ، بَعْدَ أَنْ شَكَرَ أُسْرَتَهُ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ٱلْحَنونَةَ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وَرِفاقَهُ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ٱلْأَوْفِياءَ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مُتَمَنِّياً أَنْ يَعيشَ كُلَّ أَيّامِهِ بِهذِهِ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وَٱلْمَحَبَّةِ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469011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FF484-EF22-EF53-2F37-95134781E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ED33E38-4016-834F-61AD-B0E47D25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الصفحة93-. أنجزوا بشكل فردي نشاط " أتدرب مع زملائي". من يقرأ التعليمة؟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9692B1-C3F8-A30D-7FD2-45C95CD00F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5ABF20-7D38-886A-0274-00513F8FDE6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D3D733-FA60-7811-4275-B72D05FF45B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3DAC3A-F0A9-6DA5-45B0-D803524387D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1E397C-3091-AB09-50E4-7DECF57E44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849106-A1B6-3857-3F3A-E2C9CC0DC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EA4C4F-0F11-0A33-4B04-EE7FFF4DB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7EC11-19B0-AEEC-1E07-622A95B242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81EF7D-8BCB-6712-B0B7-44277F1E96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2BFC71-4D49-B11E-2AE1-36109663A7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507" y="1518630"/>
            <a:ext cx="3401323" cy="5217159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F44855E-CCFF-84A0-4CE1-91B22CD11D10}"/>
              </a:ext>
            </a:extLst>
          </p:cNvPr>
          <p:cNvSpPr/>
          <p:nvPr/>
        </p:nvSpPr>
        <p:spPr>
          <a:xfrm>
            <a:off x="2667232" y="3876040"/>
            <a:ext cx="3388023" cy="12649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0178E16C-3DCF-AD0A-564E-03BE74F21E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4054"/>
            <a:ext cx="623398" cy="71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6917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64A3-CFE7-B8CE-5457-E9039FE7C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0EEC68E-0220-AED1-1107-1DAE2468D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الحكاية والنهاية التي قام بإنتاجها ؟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سنناقش اقتراحاتكم.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1699F5-67BC-9CEE-FD81-E2B9F363446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3BCEE7-AFE7-F0F8-1CB8-BE46C133B6F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6A5A81-CC2C-35AA-3654-79D2E9BB356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41A58A-A6CF-020C-963F-DC69E6BA538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65E9DE-7CF1-1531-2180-306F243BFD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708B90-6E6A-65C8-76CD-D582BE0375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D796C0-1FFB-2487-38F2-BB8EF12B3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787F3C-B121-07FE-1CC8-39B9FC47CB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EE77C5-B8C1-E92B-7393-D940E9CB21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A4A9AB-4263-C583-BAFE-D6D86E482D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196737"/>
            <a:ext cx="7764649" cy="3683725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115666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مقطعي العقدة والحل لحكاية خيالية؟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2745F0-3E8B-F503-046E-9B8FEE6728DF}"/>
              </a:ext>
            </a:extLst>
          </p:cNvPr>
          <p:cNvSpPr txBox="1"/>
          <p:nvPr/>
        </p:nvSpPr>
        <p:spPr>
          <a:xfrm>
            <a:off x="721302" y="3135586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ٱلخُطواتُ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نَسْلُكُها لِكِتابَةِ مَقْطَعَيِ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ٱلْعُقْدَةِ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2AD3AB-2EAC-E06B-DEE8-5BD14EDEF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A1B91-5F28-0499-2D5C-725DD87ED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724314F-8EA1-5842-4034-D9AE7D226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نصف في مقطع نهاية الحكاية؟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BC857A-21AD-307D-6E1F-1672D9B1A54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A0459C-8229-C89A-BF1C-B80D8B7F056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146414-04C5-C53E-B290-5359799660B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1D1E5F-D8DA-C0F4-A9AA-EC8CB0DAC47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C4BFD2-7996-2D74-0AC8-F2B900CF84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5128F7-CF8A-2744-6C86-21D682FA6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4A305A-7B8A-E35C-BAA4-D16008C012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C689C7-2885-3F49-DE12-989465FFB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E154C93-D3B7-818F-9251-FD9D40C94B53}"/>
              </a:ext>
            </a:extLst>
          </p:cNvPr>
          <p:cNvSpPr txBox="1"/>
          <p:nvPr/>
        </p:nvSpPr>
        <p:spPr>
          <a:xfrm>
            <a:off x="720155" y="3429000"/>
            <a:ext cx="7703689" cy="12258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نَصِفُ في نِهايَةِ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87D690-FBAF-624D-356F-9AB688A1F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164431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449F7-7EB8-8858-4372-85E9C15D5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37578BF-C757-FB52-BB6E-E44041BD8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في المنزل النشاطين الواردين في الصفحة رقم "92". سنصحح في الحصة المقبلة.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0D0C58-7EA5-3913-5577-1D77ED8A364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72B012-F500-B87B-CF83-D6DF94AE473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D3BFA6-184B-B95F-87CF-0B10A5133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6BFBE4-2D36-6E5E-4B13-2F089816803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CE9BA1-357C-695A-EAE6-7049C70536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318E93-9651-5BA6-FC2C-E88AA7359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366FA-B364-ECA6-1E01-834216DD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BFDA22-2148-AF59-A57D-878C10FE49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FE9B0B-9B53-DB9A-88EB-06A59CD759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F657A4-009D-C54C-F1A8-B661CF6764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338" y="1504103"/>
            <a:ext cx="3401323" cy="5217159"/>
          </a:xfrm>
          <a:prstGeom prst="rect">
            <a:avLst/>
          </a:prstGeom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213B1084-3370-8688-CE15-A627C8FBEA52}"/>
              </a:ext>
            </a:extLst>
          </p:cNvPr>
          <p:cNvSpPr/>
          <p:nvPr/>
        </p:nvSpPr>
        <p:spPr>
          <a:xfrm>
            <a:off x="6015858" y="2153920"/>
            <a:ext cx="375920" cy="26416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98DC28C0-8CEC-9E0E-D942-7C70B688FDA5}"/>
              </a:ext>
            </a:extLst>
          </p:cNvPr>
          <p:cNvSpPr/>
          <p:nvPr/>
        </p:nvSpPr>
        <p:spPr>
          <a:xfrm>
            <a:off x="6015858" y="3980602"/>
            <a:ext cx="375920" cy="26416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81960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75A41A-20E4-1F56-0F65-15291CB9B6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72E13-1CA8-0730-659A-C5E51517803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4115A-1225-0244-D802-45F8DAC61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C7EFF-8A08-994F-4B4B-DD6E2C2F671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3F4A1-1B52-FA74-2A33-6616703ED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464023-2ED8-56F3-2A26-0B846F57B2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A14AF-67D3-777F-4D43-2E51D67B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BDC49-9BEE-0CB0-FB51-319897E61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4D524A-4336-C602-1D0B-F0A6A7658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2A1278-AB98-A8CF-2BDA-8B260994A5B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F241-358B-C197-79A7-C3B9DDD975E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E78B8-EF2E-C9AA-1DB0-86FD85ADCF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616FF-87FF-E506-4375-92DFE5169A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25FC7C-2DA5-5EDA-A45D-950D7144C1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3E3B4-F7C1-750D-6714-4944289477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FD4D81-74C0-12B9-B23D-C8D3C7E5BC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836FAF-FF7B-2ABA-57B8-C4DFBAF5A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09492B-58EC-E953-28FB-4262C9133E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19414</TotalTime>
  <Words>2444</Words>
  <Application>Microsoft Office PowerPoint</Application>
  <PresentationFormat>Affichage à l'écran (4:3)</PresentationFormat>
  <Paragraphs>377</Paragraphs>
  <Slides>58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58</vt:i4>
      </vt:variant>
    </vt:vector>
  </HeadingPairs>
  <TitlesOfParts>
    <vt:vector size="84" baseType="lpstr">
      <vt:lpstr>Microsoft Uighur</vt:lpstr>
      <vt:lpstr>Arial</vt:lpstr>
      <vt:lpstr>Calibri</vt:lpstr>
      <vt:lpstr>Aptos Display</vt:lpstr>
      <vt:lpstr>Wingdings</vt:lpstr>
      <vt:lpstr>Aptos</vt:lpstr>
      <vt:lpstr>Dosis ExtraBold</vt:lpstr>
      <vt:lpstr>Sakkal Majalla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توجيه</vt:lpstr>
      <vt:lpstr>نبدأ حصتنا بنشاط الطلاقة. من يقرأ؟ </vt:lpstr>
      <vt:lpstr>الفائزون في هذه الحصة هم ........................................................................... </vt:lpstr>
      <vt:lpstr>سؤالا الفهم (يتم تسجيلهما على السبورة. )</vt:lpstr>
      <vt:lpstr>من يقرأ الجوابين التاليين؟ </vt:lpstr>
      <vt:lpstr>Présentation PowerPoint</vt:lpstr>
      <vt:lpstr>في حصة الإنتاج الكتابي ستتدربون على كتابة مقطعي العقدة والحل لحكاية خيالية. </vt:lpstr>
      <vt:lpstr>من يذكرنا بتعريف الحكاية الخيالية؟ </vt:lpstr>
      <vt:lpstr>نتذكر جماعة. من يقرأ؟ </vt:lpstr>
      <vt:lpstr>من يذكرنا بعناصر خطاطة النص السردي؟ </vt:lpstr>
      <vt:lpstr>نتذكر جماعة. من يقرأ؟ </vt:lpstr>
      <vt:lpstr>ستتعلمون كتابة مقطعي العقدة والحل لحكاية خيالية. في البداية ما المقصود بالعقدة؟ </vt:lpstr>
      <vt:lpstr>من يقرأ التعريف التالي؟</vt:lpstr>
      <vt:lpstr>انتبهوا معي، سأكتب عقدة وحل حكاية " الأميرة والأقزام السبعة". أولا، أعيد قراءة وضعية البداية والحدث المربك. </vt:lpstr>
      <vt:lpstr>ثانيا، أقترح أحداثا متسلسلة للبحث عن حل للحدث المربك.</vt:lpstr>
      <vt:lpstr>أقترح حلا مناسبا للحدث المربك.</vt:lpstr>
      <vt:lpstr>أكتب فقرة منسجمة تتضمن الأحداث متسلسلة، مستعملاً أساليب مناسبة.</vt:lpstr>
      <vt:lpstr>من يعيد قراءة النص مع تغيير الأساليب المكتوبة بلون أحمر ؟ </vt:lpstr>
      <vt:lpstr>لكتابة مقطعي العقدة والحل، أتبع الخطوات التالية: </vt:lpstr>
      <vt:lpstr>من يعيد قراءة الخطوات؟ </vt:lpstr>
      <vt:lpstr>خذوا كراساتكم، الصفحة91-. أنجزوا بشكل فردي نشاط " أتدرب مع زملائي". من يقرأ التعليمة؟</vt:lpstr>
      <vt:lpstr>من يقرأ أحداث العقدة وحدث الحل؟ سنناقش اقتراحاتكم من حيث تسلسلها وسلامتها لغويا. </vt:lpstr>
      <vt:lpstr>ننتقل إلى الفقرة. من يقرأ إنتاجه؟ سنناقش اقتراحاتكم من حيث الانسجام والسلامة اللغوية. </vt:lpstr>
      <vt:lpstr>قبل أن نواصل. سنلعب لعبة المشاعر. </vt:lpstr>
      <vt:lpstr>من يحدد الشعور الذي يعبر عنه الوجه التالي: </vt:lpstr>
      <vt:lpstr>من يقوم بتمثيل الشعور التالي باستعمال ملامح وجهه فقط؟</vt:lpstr>
      <vt:lpstr>آخر يقوم بتمثيل الشعور التالي؟</vt:lpstr>
      <vt:lpstr>آخر يقوم بتمثيل الشعور التالي؟</vt:lpstr>
      <vt:lpstr>آخر يقوم بتمثيل الشعور التالي؟</vt:lpstr>
      <vt:lpstr>Présentation PowerPoint</vt:lpstr>
      <vt:lpstr>في هذه الحصة، ستتعلمون المهارة الأخيرة من كتابة حكاية خيالية: كتابة النهاية.</vt:lpstr>
      <vt:lpstr>ما المقصود بوضعية النهاية ؟ </vt:lpstr>
      <vt:lpstr>من يقرأ التعريف التالي؟ </vt:lpstr>
      <vt:lpstr>انتبهوا، كيف سأكتب نهاية حكاية " الأميرة والأقزام السبعة". أولا ، أعيد قراءة المقاطع التي قمت بكتابتها سابقاً.</vt:lpstr>
      <vt:lpstr>Présentation PowerPoint</vt:lpstr>
      <vt:lpstr>Présentation PowerPoint</vt:lpstr>
      <vt:lpstr>أكتب فقرة أبرز فيها وضعية الهدوء الجديدة، مستعملاً أساليب مناسبة. </vt:lpstr>
      <vt:lpstr>من يقترح نهاية أخرى لحكاية " الأميرة والأقزام السبعة"؟</vt:lpstr>
      <vt:lpstr>هذه نهاية لحكاية " عيد ميلاد دبدوب". من يقرؤها؟ </vt:lpstr>
      <vt:lpstr>من يقترح نهاية أخرى لحكاية " عيد ميلاد دبدوب"؟ </vt:lpstr>
      <vt:lpstr>خذوا كراساتكم، الصفحة93-. أنجزوا بشكل فردي نشاط " أتدرب مع زملائي". من يقرأ التعليمة؟</vt:lpstr>
      <vt:lpstr>من يقرأ الحكاية والنهاية التي قام بإنتاجها ؟ سنناقش اقتراحاتكم. </vt:lpstr>
      <vt:lpstr>اختتام الحصة</vt:lpstr>
      <vt:lpstr>من يذكرنا بخطوات كتابة مقطعي العقدة والحل لحكاية خيالية؟</vt:lpstr>
      <vt:lpstr>ماذا نصف في مقطع نهاية الحكاية؟ </vt:lpstr>
      <vt:lpstr>أنجزوا في المنزل النشاطين الواردين في الصفحة رقم "92". سنصحح في الحصة المقبلة.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234</cp:revision>
  <dcterms:created xsi:type="dcterms:W3CDTF">2023-09-20T21:35:22Z</dcterms:created>
  <dcterms:modified xsi:type="dcterms:W3CDTF">2026-03-30T10:17:51Z</dcterms:modified>
</cp:coreProperties>
</file>