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91"/>
  </p:notesMasterIdLst>
  <p:handoutMasterIdLst>
    <p:handoutMasterId r:id="rId92"/>
  </p:handoutMasterIdLst>
  <p:sldIdLst>
    <p:sldId id="2147482627" r:id="rId20"/>
    <p:sldId id="2147482632" r:id="rId21"/>
    <p:sldId id="2147482762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79" r:id="rId30"/>
    <p:sldId id="2147482780" r:id="rId31"/>
    <p:sldId id="2147482781" r:id="rId32"/>
    <p:sldId id="2147482694" r:id="rId33"/>
    <p:sldId id="2147482551" r:id="rId34"/>
    <p:sldId id="2147482585" r:id="rId35"/>
    <p:sldId id="2147482586" r:id="rId36"/>
    <p:sldId id="2147482466" r:id="rId37"/>
    <p:sldId id="2147482707" r:id="rId38"/>
    <p:sldId id="2147482831" r:id="rId39"/>
    <p:sldId id="2147482751" r:id="rId40"/>
    <p:sldId id="2147482833" r:id="rId41"/>
    <p:sldId id="2147482810" r:id="rId42"/>
    <p:sldId id="2147482787" r:id="rId43"/>
    <p:sldId id="2147482788" r:id="rId44"/>
    <p:sldId id="2147482784" r:id="rId45"/>
    <p:sldId id="2147482552" r:id="rId46"/>
    <p:sldId id="2147482835" r:id="rId47"/>
    <p:sldId id="2147482834" r:id="rId48"/>
    <p:sldId id="2147482589" r:id="rId49"/>
    <p:sldId id="2147482724" r:id="rId50"/>
    <p:sldId id="2147482591" r:id="rId51"/>
    <p:sldId id="2147482837" r:id="rId52"/>
    <p:sldId id="2147482838" r:id="rId53"/>
    <p:sldId id="2147482836" r:id="rId54"/>
    <p:sldId id="2147482839" r:id="rId55"/>
    <p:sldId id="2147482840" r:id="rId56"/>
    <p:sldId id="2147482753" r:id="rId57"/>
    <p:sldId id="2147482695" r:id="rId58"/>
    <p:sldId id="2147482841" r:id="rId59"/>
    <p:sldId id="2147482763" r:id="rId60"/>
    <p:sldId id="2147482842" r:id="rId61"/>
    <p:sldId id="2147482843" r:id="rId62"/>
    <p:sldId id="2147482764" r:id="rId63"/>
    <p:sldId id="2147482844" r:id="rId64"/>
    <p:sldId id="2147482846" r:id="rId65"/>
    <p:sldId id="2147482845" r:id="rId66"/>
    <p:sldId id="2147482860" r:id="rId67"/>
    <p:sldId id="2147482847" r:id="rId68"/>
    <p:sldId id="2147482848" r:id="rId69"/>
    <p:sldId id="2147482850" r:id="rId70"/>
    <p:sldId id="2147482851" r:id="rId71"/>
    <p:sldId id="2147482852" r:id="rId72"/>
    <p:sldId id="2147482853" r:id="rId73"/>
    <p:sldId id="2147482854" r:id="rId74"/>
    <p:sldId id="2147482856" r:id="rId75"/>
    <p:sldId id="2147482855" r:id="rId76"/>
    <p:sldId id="2147482765" r:id="rId77"/>
    <p:sldId id="2147482858" r:id="rId78"/>
    <p:sldId id="2147482573" r:id="rId79"/>
    <p:sldId id="2147482739" r:id="rId80"/>
    <p:sldId id="2147482859" r:id="rId81"/>
    <p:sldId id="2147482825" r:id="rId82"/>
    <p:sldId id="2147482826" r:id="rId83"/>
    <p:sldId id="2147482704" r:id="rId84"/>
    <p:sldId id="2147482625" r:id="rId85"/>
    <p:sldId id="2147482580" r:id="rId86"/>
    <p:sldId id="2147482827" r:id="rId87"/>
    <p:sldId id="2147482705" r:id="rId88"/>
    <p:sldId id="2147482646" r:id="rId89"/>
    <p:sldId id="2147482634" r:id="rId90"/>
  </p:sldIdLst>
  <p:sldSz cx="9144000" cy="6858000" type="screen4x3"/>
  <p:notesSz cx="6858000" cy="9144000"/>
  <p:embeddedFontLs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Microsoft Uighur" panose="02000000000000000000" pitchFamily="2" charset="-78"/>
      <p:regular r:id="rId97"/>
      <p:bold r:id="rId98"/>
    </p:embeddedFont>
    <p:embeddedFont>
      <p:font typeface="Modern Love" panose="04090805081005020601" pitchFamily="82" charset="0"/>
      <p:regular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56B64A"/>
    <a:srgbClr val="B1EDEA"/>
    <a:srgbClr val="565F88"/>
    <a:srgbClr val="CC0000"/>
    <a:srgbClr val="B5EEF2"/>
    <a:srgbClr val="9CA3C0"/>
    <a:srgbClr val="94E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4" autoAdjust="0"/>
    <p:restoredTop sz="94694"/>
  </p:normalViewPr>
  <p:slideViewPr>
    <p:cSldViewPr snapToGrid="0">
      <p:cViewPr varScale="1">
        <p:scale>
          <a:sx n="71" d="100"/>
          <a:sy n="71" d="100"/>
        </p:scale>
        <p:origin x="89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font" Target="fonts/font3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103" Type="http://schemas.openxmlformats.org/officeDocument/2006/relationships/tableStyles" Target="tableStyles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5.png"/><Relationship Id="rId4" Type="http://schemas.openxmlformats.org/officeDocument/2006/relationships/image" Target="../media/image13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1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ED94619-1BAD-84E7-DAB1-9AD33326C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634611" y="3440369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/>
              <a:r>
                <a:rPr lang="ar-MA" b="1" dirty="0">
                  <a:solidFill>
                    <a:srgbClr val="424D7B"/>
                  </a:solidFill>
                  <a:latin typeface="Dosis ExtraBold" pitchFamily="2" charset="0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2 - </a:t>
              </a:r>
              <a:endPara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ـــ 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الأساليب. 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 (20)د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808403" y="38916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00" y="4993276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9642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الحصة-3-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تراكيب. 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5668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4F2DE2-DBFA-9DBD-88E5-4E7112F4C250}"/>
              </a:ext>
            </a:extLst>
          </p:cNvPr>
          <p:cNvSpPr txBox="1">
            <a:spLocks/>
          </p:cNvSpPr>
          <p:nvPr/>
        </p:nvSpPr>
        <p:spPr>
          <a:xfrm>
            <a:off x="4041393" y="77741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.</a:t>
            </a:r>
          </a:p>
        </p:txBody>
      </p:sp>
    </p:spTree>
    <p:extLst>
      <p:ext uri="{BB962C8B-B14F-4D97-AF65-F5344CB8AC3E}">
        <p14:creationId xmlns:p14="http://schemas.microsoft.com/office/powerpoint/2010/main" val="314020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تلخيص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760877" y="3380220"/>
            <a:ext cx="1846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 الألعاب الأولمبية(ح3).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الجملة الشرطية.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فقرة للتعبير عن أسباب ودوافع ظاهرة معينة.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تلخيص نص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" الألعاب الأولمبية".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جمل شرطية.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329721" y="3363917"/>
            <a:ext cx="5241728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329722" y="4226317"/>
            <a:ext cx="524172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 التعبير عن أسباب ودوافع  حدوث  ظاهرة اجتماعية.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DBA0DF4-62E8-3B32-AA83-9C4EBD11B0B6}"/>
              </a:ext>
            </a:extLst>
          </p:cNvPr>
          <p:cNvSpPr/>
          <p:nvPr/>
        </p:nvSpPr>
        <p:spPr>
          <a:xfrm>
            <a:off x="1056641" y="290576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حُدوثِ ظاهِرَةٍ.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5799-8A44-E9E9-E475-6BC03D87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8183-78CB-60E1-4B70-62E01E064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استعملتموها في الحصة السابقة.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(يمكن اقتراح أساليب أخرى. 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B6194A-E13D-830D-D23D-C3818381D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8FE87E-6875-FCD1-30DD-99F9D9E89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3C8710-E4D0-A1F2-73DE-DE89950C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6EDFB7-C7F6-B1D9-1B51-D3A8D899A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EC206B-98B1-42AE-6E15-8A5B3BED38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1D585-FB3E-3B15-6152-636BBFCA51A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701A6-E1DC-1947-F81C-E146AAAB770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2E90A0-8008-914F-C49E-7D859B062D0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C3E2A1-F454-460D-F0B4-96AB5E1E46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AA6EFE2-C8FE-2DDA-D47B-D2E2C4C4F952}"/>
              </a:ext>
            </a:extLst>
          </p:cNvPr>
          <p:cNvSpPr txBox="1"/>
          <p:nvPr/>
        </p:nvSpPr>
        <p:spPr>
          <a:xfrm>
            <a:off x="582280" y="313635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5884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3977E-903D-D4EB-B575-8A237BA5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5C388-8A84-AD6E-4DBF-60042BF6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 فقرة للتعبير عن دوافع وأسباب الظاهرة التالية. 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01B67-A1DB-58B0-381C-458E0C72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607DC9-E249-FB17-9476-F6DF7B5A01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8F2EDB-4FA6-7BD3-A5B6-4B5A38E5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6E4E9F-C156-A507-D15E-E6ABD4C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DA6545-83EE-FFC4-C3E9-8299F12A34A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A5303-C6AD-640D-9EAF-7868D5BED3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0DA52E-D847-2EF7-1EEB-74104379C5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A6DCB-0876-B733-D8E0-76DFFA76436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F96B6-4E43-CC34-1AF1-51B96E797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BA41546-A30E-DFA3-04B5-150A4D7DA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33730CC-75A8-E8C7-E62C-0F02EF7E80AE}"/>
              </a:ext>
            </a:extLst>
          </p:cNvPr>
          <p:cNvSpPr/>
          <p:nvPr/>
        </p:nvSpPr>
        <p:spPr>
          <a:xfrm>
            <a:off x="885542" y="2238321"/>
            <a:ext cx="7599644" cy="1916652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أَسْبابُ وَدَوافِعُ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ٱلسَّهَرِ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ساعاتٍ مُتَأَخِّرَةٍ مِنَ ٱللَّيْلِ.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F37F66-DC32-7904-8C5F-9F318CA0DBB6}"/>
              </a:ext>
            </a:extLst>
          </p:cNvPr>
          <p:cNvSpPr txBox="1"/>
          <p:nvPr/>
        </p:nvSpPr>
        <p:spPr>
          <a:xfrm>
            <a:off x="695644" y="466490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تَتَعَدَّدُ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دَوافِعُ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وَتَتَنَوَّعُ أَسْبابُها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ــ..............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بِٱلْإِضافَةِ إِلى ذلِكَ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846710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F2FB-AAAB-925A-3BF3-C13D52BB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A6CE-32B6-4BB8-98E8-4033F966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C04279-9F50-E06E-53E7-F449833A5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CAB7D4-F45C-DCFD-F20D-1490733FEE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CE829-8623-9DF6-D049-B5E609F3AD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05D715-58D5-B9A6-5057-A5469BFF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27FF6B-3727-4071-96C5-A1D7818D138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8F5D7-AC65-C03E-4DCC-FC9FA8688E2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48DC6-4561-F7A9-8170-829928418FA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96577B-DF63-0C38-F927-487DE154FA8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3A62C5-8841-D634-1D52-565F253896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8736761-FAE4-DAFC-F4C1-5469AEE6D9FD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68950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تلخيص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الألعاب الأولمبية(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0C5126-0AAB-CE4A-8737-9B3B0B6A4C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93" y="1561283"/>
            <a:ext cx="3229127" cy="514052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76535C1-B165-C443-BA46-9A825E317B87}"/>
              </a:ext>
            </a:extLst>
          </p:cNvPr>
          <p:cNvSpPr/>
          <p:nvPr/>
        </p:nvSpPr>
        <p:spPr>
          <a:xfrm>
            <a:off x="3058160" y="2082800"/>
            <a:ext cx="2712720" cy="82490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43" y="791393"/>
            <a:ext cx="731041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 فيها كلمة " أقطار"؟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2C2F09-7E9B-7D80-5ABE-8A3967336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93" y="1561283"/>
            <a:ext cx="3229127" cy="5140520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885706C-A776-B1FA-4A3A-2B893328DA42}"/>
              </a:ext>
            </a:extLst>
          </p:cNvPr>
          <p:cNvSpPr/>
          <p:nvPr/>
        </p:nvSpPr>
        <p:spPr>
          <a:xfrm>
            <a:off x="3058160" y="2082800"/>
            <a:ext cx="2712720" cy="82490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 الصفحة -84-.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083B4D-E4C0-73C5-ED88-9EB9BF1923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38" y="2022995"/>
            <a:ext cx="2634415" cy="39398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7BF9DA-3EA4-69CB-6B09-1DEF3F7690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35915"/>
            <a:ext cx="2682459" cy="40132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690578-A1E6-6EF4-ABC8-170BC34DA2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3" y="2235938"/>
            <a:ext cx="2700093" cy="393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858135" y="3142019"/>
            <a:ext cx="7427730" cy="919401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	لِمَ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وُصِفَتِ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ٱلْأَلْعابُ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ٱلْأولَمْبِيَّةُ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بِهذا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ECC17-77AE-906D-9359-B7B436B91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54E7B-2328-BE2A-4E44-7A5B0A1D2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93EEA2-F325-7456-CFF2-B93FEE5C67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07112F-DFEB-42C3-CB74-AF4B0021A0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5FE3DB-5E6A-E671-80EA-3CA8F4663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20FCB-B6C7-836E-10D3-EFF959B523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A99257-3D2A-E9A4-7EDE-2E0A2E7CC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2ABFF21-73A0-DD69-9703-C98CD0B081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3E3539-D1FE-84A6-C3EB-6D315E6F5EB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EB1C8D-ECC9-BB55-7148-C1DBE40B1E1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26E781-DA0E-173B-53A5-6D63EF126394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7D5550E-D44E-A58F-5524-62630A028110}"/>
              </a:ext>
            </a:extLst>
          </p:cNvPr>
          <p:cNvSpPr txBox="1"/>
          <p:nvPr/>
        </p:nvSpPr>
        <p:spPr>
          <a:xfrm>
            <a:off x="791288" y="2969299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 يُكَرَّمُ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ٱلْأَبْطالُ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ٱلْفائِزونَ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ٱلْأَلْعابِ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ٱلْأولَمْبِيَّةِ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ٱلْقَديمَةِ؟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600604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AB5824-7E8B-E7D5-7F61-781661B65EDA}"/>
              </a:ext>
            </a:extLst>
          </p:cNvPr>
          <p:cNvSpPr txBox="1"/>
          <p:nvPr/>
        </p:nvSpPr>
        <p:spPr>
          <a:xfrm>
            <a:off x="745656" y="2969299"/>
            <a:ext cx="7518994" cy="1940957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ما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ٱلرِّياضاتُ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تَنْدَرِجُ ضِمْنَ ٱلْأَلْعابِ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ٱلشَّتْوِيَّةِ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DDD7A-E44C-63A0-3097-32754944B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84D584-3EDC-11A9-F21A-5B9A2A29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B8846A-97A6-B61F-805B-56875BE115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2A8176-DCEE-A1B3-D474-9262E61E56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C908DA-5A09-620D-B124-661380088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194F9F-8C5F-123F-2CD3-CA8F8D510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F8BE96-6CCA-2D74-0B9C-0B7809C64B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FDED10-6369-79A9-5617-FF9B378AB6C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6BE3F0-B338-B3AA-13F8-4FE6D920085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990B90-A84D-6339-9337-65FC732C2CD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BB82A4-612D-08A7-DF18-916CE2026BA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70D34-78D3-77DE-8178-668644207F61}"/>
              </a:ext>
            </a:extLst>
          </p:cNvPr>
          <p:cNvSpPr txBox="1"/>
          <p:nvPr/>
        </p:nvSpPr>
        <p:spPr>
          <a:xfrm>
            <a:off x="791288" y="2969299"/>
            <a:ext cx="7518994" cy="1940957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وَفي أَيِّ سَنَةٍ نُظِّمَتْ أَوَّلُ دَوْرَةٍ أولَمْبِيَّةٍ في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ٱلْعَصْرِ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ٱلْحَديثِ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13335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02A8-A32D-1BB1-4E2C-E9BB3B8F8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3292-2EEB-CCBA-6610-64AE0EAB2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44727-F778-1833-6359-4F1BE9281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940DCC-2BCB-B123-6591-0BDD74ABB7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283B7D-E8F3-83E8-711D-33442134A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8B225C-1E6E-E7A1-2A59-E084203C0C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9B0F2D-2D10-13F7-C3D9-C4B3D1CF8A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6A00079-A652-1708-66B4-EF90FE447D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1001A7-435D-7B79-1F2C-546DB4A69EF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E32982-083B-28F9-A290-54045F82098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94CD7F-C370-AC4A-0622-93DC02E61A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D0B0AF-3F8B-EC06-2235-E3EC33AC022E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مَتى شارَكَتِ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ٱلْمَرْأَةُ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لِأَوَّلِ مَرَّةٍ في ٱلْأَلْعابِ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ٱلْأولَمْبِيَّةِ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746100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744F-3070-5BC9-45A1-4B9FA630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46BAD-F5F9-EF22-B544-562C6CF3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</a:t>
            </a:r>
            <a:endParaRPr lang="ar-MA" sz="2400" b="1" dirty="0"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AA94BE-4E6F-D496-FB98-9BC055B77A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0D161C-E56D-C056-0750-8DAAEEFFD4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F7EF8C-95DF-D1AB-9CB9-A54DE265D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C79438-AD64-545B-2D94-7F9AB1FF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079D65-873B-94E5-E4E6-0661D7D1AE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23E8FD-DB10-3C78-2039-19A9E541B4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DBC0D9-422C-A24B-0D56-E1242570249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CB2A62-50CD-85C0-AC1C-FF8B48D76B2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AACF4-22C2-ED01-B657-E41F12B4E5F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9D9D7E-201D-42BF-A84C-1E4E61BFFCD3}"/>
              </a:ext>
            </a:extLst>
          </p:cNvPr>
          <p:cNvSpPr txBox="1"/>
          <p:nvPr/>
        </p:nvSpPr>
        <p:spPr>
          <a:xfrm>
            <a:off x="2788028" y="2686821"/>
            <a:ext cx="3567944" cy="85129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 ما نَوْعِيَّةُ ٱلنَّصِّ؟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A2C560-232D-7C31-AF66-59992E2F3F25}"/>
              </a:ext>
            </a:extLst>
          </p:cNvPr>
          <p:cNvSpPr txBox="1"/>
          <p:nvPr/>
        </p:nvSpPr>
        <p:spPr>
          <a:xfrm>
            <a:off x="5564310" y="4154204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E6B104-23C4-AF94-0314-392A9931FF3F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21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7114D-01D1-3977-97B5-9C9F336B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E03E9-028D-E900-B4D1-F40FA3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نصحح من يقرأ؟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C19CB2-173C-9B52-5DB6-8D2D2242C7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39AB-DFB2-92A8-D3F1-48718441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39B08B-FECA-36CA-45DA-205A8314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FA6962-630F-1B47-2190-BB81D07620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4C58B8E-F3B0-F61C-7707-A12A1965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CE3B78-6ACB-4CDF-E88F-D502B032F1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1D51F-D856-DC3A-D7BA-31066ED95B7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24738-4120-E664-E29D-6C4E7D9BE7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D68C-300C-A573-9882-4EDA19EA46F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2CCD76-B158-B865-97BC-B23217B7411B}"/>
              </a:ext>
            </a:extLst>
          </p:cNvPr>
          <p:cNvSpPr txBox="1"/>
          <p:nvPr/>
        </p:nvSpPr>
        <p:spPr>
          <a:xfrm>
            <a:off x="2788028" y="2242563"/>
            <a:ext cx="3567944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 نَوْعِيَّةُ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00FB7A-01D0-6801-323A-3459598EFF64}"/>
              </a:ext>
            </a:extLst>
          </p:cNvPr>
          <p:cNvSpPr txBox="1"/>
          <p:nvPr/>
        </p:nvSpPr>
        <p:spPr>
          <a:xfrm>
            <a:off x="5703344" y="4156093"/>
            <a:ext cx="2464904" cy="85129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2866C4-B0C9-22AC-D997-C22421FAF06A}"/>
              </a:ext>
            </a:extLst>
          </p:cNvPr>
          <p:cNvSpPr txBox="1"/>
          <p:nvPr/>
        </p:nvSpPr>
        <p:spPr>
          <a:xfrm>
            <a:off x="761104" y="4129422"/>
            <a:ext cx="2464904" cy="8512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مَعْلوماتِيٌّ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F01A57E-99F8-0F35-CF1F-FA60BEE69E18}"/>
              </a:ext>
            </a:extLst>
          </p:cNvPr>
          <p:cNvCxnSpPr>
            <a:cxnSpLocks/>
          </p:cNvCxnSpPr>
          <p:nvPr/>
        </p:nvCxnSpPr>
        <p:spPr>
          <a:xfrm flipH="1">
            <a:off x="2182499" y="3047552"/>
            <a:ext cx="2396463" cy="104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A33F6B2-19A7-7F4F-376F-7F1018DC899A}"/>
              </a:ext>
            </a:extLst>
          </p:cNvPr>
          <p:cNvSpPr txBox="1"/>
          <p:nvPr/>
        </p:nvSpPr>
        <p:spPr>
          <a:xfrm>
            <a:off x="517903" y="5024227"/>
            <a:ext cx="8108193" cy="160043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اَلنَّصُّ مَعْلوماتِيٌّ لِأَنَّهُ  يُقَدِّمُ مَعْلوماتٍ وَحَقائِقَ مَوْضوعِيَّةً عَنِ ٱلْأَلْعابِ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ٱلْأولَمْبِيَّةِ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925054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9CEC-5A0A-87A3-8E99-7832AD80E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8DE717-D0F1-ADB8-672F-37C907BB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تلخيص النص.  من يذكرنا بخطوات صياغة ملخص نص معلوماتي؟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319817-5B9A-0374-4E09-D7B20185B4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72E436-F734-23DD-58B3-AFCF4D33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476F0-7548-A0A9-0F83-8B711F2DE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1C48D-79E1-25BA-2076-9A61799A79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1EFFF86-76A6-694C-E74B-F7ED0977D1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C901EEF-7B0A-8B4F-AB0F-F1789F4801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CC7CCC-8008-8E9E-0E63-8D62FA212C5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E3D5E7-9ECD-195D-6348-40D3D1695CB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27CB3C-691A-D32A-57A2-74D401F5629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7260D6-E9F0-5079-443E-494A04133F3C}"/>
              </a:ext>
            </a:extLst>
          </p:cNvPr>
          <p:cNvSpPr txBox="1"/>
          <p:nvPr/>
        </p:nvSpPr>
        <p:spPr>
          <a:xfrm>
            <a:off x="1259840" y="3288337"/>
            <a:ext cx="6441440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أَصوغُ مُلَخَّصَ نَصٍّ مَعْلوماتِيٍّ؟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46522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142236D-4568-2676-E3F2-F5DDE9ABC631}"/>
              </a:ext>
            </a:extLst>
          </p:cNvPr>
          <p:cNvSpPr txBox="1"/>
          <p:nvPr/>
        </p:nvSpPr>
        <p:spPr>
          <a:xfrm>
            <a:off x="662809" y="2424737"/>
            <a:ext cx="7752080" cy="30816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	أُحَدِّدُ ٱلْفِكْرَةَ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لِكُلِّ فِقْرَةٍ أَوْ جُزْءٍ.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	أُحَدِّدُ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لِلنَّصِّ. </a:t>
            </a:r>
          </a:p>
          <a:p>
            <a:pPr algn="r" rtl="1">
              <a:lnSpc>
                <a:spcPct val="150000"/>
              </a:lnSpc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	أَكْتُبُ فِقْرَةً بِٱسْتِعْمالِ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لِلنَّصِّ.</a:t>
            </a: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7C854-FE8E-F2D8-CC56-B76780CA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92BC48-A703-F7C1-F091-F8375F26D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لصياغة ملخص النص، نحتاج إلى تحديد أفكاره. من يذكرنا بخطوات تحديد الفكرة الرئيسة لفقرة؟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3671B6-C878-896A-6E0B-0E511EF2B0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EB9F73-7602-1CFA-2184-5FF2897217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142BDF4-FB94-08AE-E004-5D8E29341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40AC9B-E50C-72F1-F0D9-2F807E488D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C1FA25-92F3-FE8D-0E8F-245E8C8BF1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B5A468-D809-6AC3-0577-8C511BE6E52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10035F-5114-A899-63BC-A723A0234BF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2A747A-A348-68C1-C6A1-E56C407CEA7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92B222-E996-BC8A-F355-01D47834267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128EDD-9C00-3770-F25E-0BE5B304D6B5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197334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66469-861F-A2D3-7160-18D4B58C1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4705A-5155-9E9F-5BCA-73B8ABC04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674DB8-64BA-745A-E64C-B96B1CE840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638FCB-5052-055D-960A-945795AADF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5C43E2-CBEB-0184-A62C-22EF6EFDD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A94172-F56C-7603-89C3-292754B6E4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29AD85-489E-A2BD-E5D5-F9ECA68962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52F1846-FD72-AEF4-C81E-EDC52843360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E76F4A-BB23-281D-0EB3-0EDDBC11D7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DC38AD-97CA-2208-CB08-7AD2335FF74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E2BCE9-6D26-F54A-BC28-C69677695B7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32EF59-3DE2-E804-A3A0-CC097E702A81}"/>
              </a:ext>
            </a:extLst>
          </p:cNvPr>
          <p:cNvSpPr/>
          <p:nvPr/>
        </p:nvSpPr>
        <p:spPr>
          <a:xfrm>
            <a:off x="375313" y="2217756"/>
            <a:ext cx="8393373" cy="343469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</a:t>
            </a:r>
          </a:p>
        </p:txBody>
      </p:sp>
    </p:spTree>
    <p:extLst>
      <p:ext uri="{BB962C8B-B14F-4D97-AF65-F5344CB8AC3E}">
        <p14:creationId xmlns:p14="http://schemas.microsoft.com/office/powerpoint/2010/main" val="192464455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أجزاء النص لتحددوا أفكارها. ستشتغلون في ثنائيات.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FA64D2C-A781-A94F-9390-0B6CA3AC8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885878"/>
              </p:ext>
            </p:extLst>
          </p:nvPr>
        </p:nvGraphicFramePr>
        <p:xfrm>
          <a:off x="600975" y="1787200"/>
          <a:ext cx="7252218" cy="456565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694698">
                  <a:extLst>
                    <a:ext uri="{9D8B030D-6E8A-4147-A177-3AD203B41FA5}">
                      <a16:colId xmlns:a16="http://schemas.microsoft.com/office/drawing/2014/main" val="4015408042"/>
                    </a:ext>
                  </a:extLst>
                </a:gridCol>
                <a:gridCol w="5557520">
                  <a:extLst>
                    <a:ext uri="{9D8B030D-6E8A-4147-A177-3AD203B41FA5}">
                      <a16:colId xmlns:a16="http://schemas.microsoft.com/office/drawing/2014/main" val="412734579"/>
                    </a:ext>
                  </a:extLst>
                </a:gridCol>
              </a:tblGrid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مُقَدَّمَةُ ٱلنَّصِّ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9036322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ٱلَأَوَّلُ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9942081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ٱلثّاني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8888393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ٱلثّالِثُ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5370784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خاتِمَةُ ٱلنَّصِّ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2517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EA8E-7E10-0AB1-434C-3CEBB4C7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F0AE-A89A-5F4E-4E81-CD549071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16" y="767291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بالمقدمة. من يحدد فكرتها؟  (الانتقال إلى الجزء الموالي بعد مناقشة الفكرة المقترحة.)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85A90-4840-A605-E1AC-949F90F67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6C63DE-B8CA-88FE-C901-12D06586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4C454-D6DA-8669-B7BA-A8A3FF5A8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6DE12-9A15-EBCB-1F2B-4D578B32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CD5F51-C215-F0D1-BBBC-771A48BA0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E69930-11F5-935E-A95F-2310FE3A52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ABCDC-AC56-40BA-F615-2770D784C3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801234-BBA8-658B-5A56-9B281EFB46E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A75EF-2FA0-F9A9-98E4-9DAF994A78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D57D146-15A1-AA02-B88D-2D730CA29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129535"/>
              </p:ext>
            </p:extLst>
          </p:nvPr>
        </p:nvGraphicFramePr>
        <p:xfrm>
          <a:off x="600975" y="1787200"/>
          <a:ext cx="7252218" cy="456565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694698">
                  <a:extLst>
                    <a:ext uri="{9D8B030D-6E8A-4147-A177-3AD203B41FA5}">
                      <a16:colId xmlns:a16="http://schemas.microsoft.com/office/drawing/2014/main" val="4015408042"/>
                    </a:ext>
                  </a:extLst>
                </a:gridCol>
                <a:gridCol w="5557520">
                  <a:extLst>
                    <a:ext uri="{9D8B030D-6E8A-4147-A177-3AD203B41FA5}">
                      <a16:colId xmlns:a16="http://schemas.microsoft.com/office/drawing/2014/main" val="412734579"/>
                    </a:ext>
                  </a:extLst>
                </a:gridCol>
              </a:tblGrid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مُقَدَّمَةُ ٱلنَّصِّ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9036322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ٱلَأَوَّلُ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9942081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</a:t>
                      </a:r>
                      <a:r>
                        <a:rPr lang="ar-M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ٱلثّاني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8888393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اَلْجُزْءُ ٱلثّالِثُ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5370784"/>
                  </a:ext>
                </a:extLst>
              </a:tr>
              <a:tr h="5868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خاتِمَةُ ٱلنَّصِّ 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514337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.......................................................................................................................................................................................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2517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32591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604FB-B6F2-867E-7143-C7E21F0B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C3E69-0BC8-B7F4-40F4-D6E0F915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D60E0-8CB8-CEA2-36B3-47ED808804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75E0BC-7F91-4399-288E-EAF1FAEB50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B736B6-1591-2BEC-3387-EBED43EB0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52EBF-0C16-B095-4721-6BCED041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21A8CC-E235-267A-BCDA-7DC0D1695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F73F2-EBD9-F846-AB16-FB4F4DAA912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97AE3E-B23A-5CEA-2841-EACFBE47E3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2AF36C-AEEE-53FB-97E2-F2826A9CCA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3FE3E-57C7-773A-7A85-4543B4D1C42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41EE72D-99B5-DF19-D410-B3CD269E9C0A}"/>
              </a:ext>
            </a:extLst>
          </p:cNvPr>
          <p:cNvSpPr/>
          <p:nvPr/>
        </p:nvSpPr>
        <p:spPr>
          <a:xfrm>
            <a:off x="755355" y="1651154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يُقْبِلُ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بِشَغَفٍ عَلى مُتابَعَةِ ٱلْأَلْعابِ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لِمُشاهَدَةِ أَبْطالِ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يَتَنافَسونَ عَلى تَحْطيمِ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ٱلْأَرْقامِ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ٱلْقِياسِيَّةِ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D39521-5488-B0CC-A615-1C564A2A03F1}"/>
              </a:ext>
            </a:extLst>
          </p:cNvPr>
          <p:cNvSpPr/>
          <p:nvPr/>
        </p:nvSpPr>
        <p:spPr>
          <a:xfrm>
            <a:off x="703806" y="2606976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يَعودُ أَصْلُ تَسْمِيَةِ ٱلْأَلْعابِ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مَدينَةِ "أولَمْبيا"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ٱلْيونانِيَّةِ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كانَتْ تُنَظَّمُ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آلافِ ٱلسِّنينَ.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189CA6-E731-951A-B283-2E91B609E793}"/>
              </a:ext>
            </a:extLst>
          </p:cNvPr>
          <p:cNvSpPr/>
          <p:nvPr/>
        </p:nvSpPr>
        <p:spPr>
          <a:xfrm>
            <a:off x="703807" y="3551143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تَشْمَلُ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رِياضاتٍ مُتَنَوِّعَةً، تَنْقَسِمُ إِلى أَلْعابٍ شَتْوِيَّةٍ وَأُخْرى صَيْفِيَّةٍ.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91D58F6-BACA-AB30-6C0F-BB32C4A6EBC7}"/>
              </a:ext>
            </a:extLst>
          </p:cNvPr>
          <p:cNvSpPr/>
          <p:nvPr/>
        </p:nvSpPr>
        <p:spPr>
          <a:xfrm>
            <a:off x="696973" y="4529399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تُشْرِفُ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ٱللَّجْنَةُ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تَنْظيمِ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ٱلدَّوْراتِ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وَٱخْتِيارِ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ٱلْمُسْتَضيفِ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692482C-8C33-CB87-196B-E013A7F13D1E}"/>
              </a:ext>
            </a:extLst>
          </p:cNvPr>
          <p:cNvSpPr/>
          <p:nvPr/>
        </p:nvSpPr>
        <p:spPr>
          <a:xfrm>
            <a:off x="728505" y="5590377"/>
            <a:ext cx="6987611" cy="873988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تُجَسِّدُ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قِيَمَ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ٱلتَّعايُشِ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وَٱلتَّسامُحِ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وَٱلتَّنافُسِ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شُعوبِ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1C8DEDE-DDE5-99FF-FB9D-B6E4F9024DD9}"/>
              </a:ext>
            </a:extLst>
          </p:cNvPr>
          <p:cNvSpPr/>
          <p:nvPr/>
        </p:nvSpPr>
        <p:spPr>
          <a:xfrm>
            <a:off x="7751529" y="197935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A88BD0-BBC9-8A82-1FE9-DA2E58D9F630}"/>
              </a:ext>
            </a:extLst>
          </p:cNvPr>
          <p:cNvSpPr/>
          <p:nvPr/>
        </p:nvSpPr>
        <p:spPr>
          <a:xfrm>
            <a:off x="7751529" y="285707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F224648-4B19-FF1D-0896-2BE76ED91249}"/>
              </a:ext>
            </a:extLst>
          </p:cNvPr>
          <p:cNvSpPr/>
          <p:nvPr/>
        </p:nvSpPr>
        <p:spPr>
          <a:xfrm>
            <a:off x="7776845" y="382820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D44BE66-7961-C4BC-EEB4-52B0E141B706}"/>
              </a:ext>
            </a:extLst>
          </p:cNvPr>
          <p:cNvSpPr/>
          <p:nvPr/>
        </p:nvSpPr>
        <p:spPr>
          <a:xfrm>
            <a:off x="7751529" y="479009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A61E342-CFD6-2007-21E1-D509225D9714}"/>
              </a:ext>
            </a:extLst>
          </p:cNvPr>
          <p:cNvSpPr/>
          <p:nvPr/>
        </p:nvSpPr>
        <p:spPr>
          <a:xfrm>
            <a:off x="7776845" y="585465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245624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3EE73-2E9F-1D91-AC44-D8FB008E1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363B97-CD0A-F47C-6A6B-E7DC6F30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حددنا الأفكار الرئيسة. ما الخطوة الثانية لصياغة ملخص النص؟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ADDDB0-1A96-86EA-5945-78DDAC2920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A3E5D7-3AD9-A0AC-5063-F50A67F26F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255F7F-7CC4-36D4-8D54-67E380F41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1508AC-5561-0427-14C2-2D33C9A510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D8035D-4F93-C8BC-307D-1DC13D26D0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F84EAE-6F59-6188-8C96-BFCF48CF061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BCCB7C-C0FE-C8A7-9161-8FF8CDE42FC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521698-6762-2D28-0B20-EDDA395000A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BA2B47-87B7-5421-E86E-DA311D01023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6BABDED-BAF1-ACE2-7B20-F6C535034F26}"/>
              </a:ext>
            </a:extLst>
          </p:cNvPr>
          <p:cNvSpPr/>
          <p:nvPr/>
        </p:nvSpPr>
        <p:spPr>
          <a:xfrm>
            <a:off x="755355" y="1651154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يُقْبِلُ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بِشَغَفٍ عَلى مُتابَعَةِ ٱلْأَلْعابِ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لِمُشاهَدَةِ أَبْطالِ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يَتَنافَسونَ عَلى تَحْطيمِ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ٱلْأَرْقامِ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ٱلْقِياسِيَّةِ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D3335DB-5486-DDB2-55BC-882EA3228468}"/>
              </a:ext>
            </a:extLst>
          </p:cNvPr>
          <p:cNvSpPr/>
          <p:nvPr/>
        </p:nvSpPr>
        <p:spPr>
          <a:xfrm>
            <a:off x="703806" y="2606976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يَعودُ أَصْلُ تَسْمِيَةِ ٱلْأَلْعابِ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مَدينَةِ "أولَمْبيا"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ٱلْيونانِيَّةِ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كانَتْ تُنَظَّمُ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آلافِ ٱلسِّنينَ.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B7C0BAA-892F-CFD5-5BEC-F6C2E4DC0736}"/>
              </a:ext>
            </a:extLst>
          </p:cNvPr>
          <p:cNvSpPr/>
          <p:nvPr/>
        </p:nvSpPr>
        <p:spPr>
          <a:xfrm>
            <a:off x="703807" y="3551143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تَشْمَلُ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رِياضاتٍ مُتَنَوِّعَةً، تَنْقَسِمُ إِلى أَلْعابٍ شَتْوِيَّةٍ وَأُخْرى صَيْفِيَّةٍ.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84E3C91-FCB5-9B0D-B106-985E66A69903}"/>
              </a:ext>
            </a:extLst>
          </p:cNvPr>
          <p:cNvSpPr/>
          <p:nvPr/>
        </p:nvSpPr>
        <p:spPr>
          <a:xfrm>
            <a:off x="696973" y="4529399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تُشْرِفُ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ٱللَّجْنَةُ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تَنْظيمِ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ٱلدَّوْراتِ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وَٱخْتِيارِ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ٱلْمُسْتَضيفِ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A7A88C0-A83C-126B-9C74-951F63AF799A}"/>
              </a:ext>
            </a:extLst>
          </p:cNvPr>
          <p:cNvSpPr/>
          <p:nvPr/>
        </p:nvSpPr>
        <p:spPr>
          <a:xfrm>
            <a:off x="728505" y="5590377"/>
            <a:ext cx="6987611" cy="873988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تُجَسِّدُ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قِيَمَ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ٱلتَّعايُشِ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وَٱلتَّسامُحِ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وَٱلتَّنافُسِ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شُعوبِ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90A9385-CE91-A5CA-D73F-C8AB7E566F28}"/>
              </a:ext>
            </a:extLst>
          </p:cNvPr>
          <p:cNvSpPr/>
          <p:nvPr/>
        </p:nvSpPr>
        <p:spPr>
          <a:xfrm>
            <a:off x="7751529" y="197935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24D4CB8-DFCD-B153-94A1-033B092907FF}"/>
              </a:ext>
            </a:extLst>
          </p:cNvPr>
          <p:cNvSpPr/>
          <p:nvPr/>
        </p:nvSpPr>
        <p:spPr>
          <a:xfrm>
            <a:off x="7751529" y="285707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B810C85-34D6-4D81-9F11-CAFD213A7410}"/>
              </a:ext>
            </a:extLst>
          </p:cNvPr>
          <p:cNvSpPr/>
          <p:nvPr/>
        </p:nvSpPr>
        <p:spPr>
          <a:xfrm>
            <a:off x="7776845" y="382820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C12AB7E-703A-AA70-5561-C9FC6A7C91B6}"/>
              </a:ext>
            </a:extLst>
          </p:cNvPr>
          <p:cNvSpPr/>
          <p:nvPr/>
        </p:nvSpPr>
        <p:spPr>
          <a:xfrm>
            <a:off x="7751529" y="479009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1ADC906-0485-7B29-E35B-1BE1A106D721}"/>
              </a:ext>
            </a:extLst>
          </p:cNvPr>
          <p:cNvSpPr/>
          <p:nvPr/>
        </p:nvSpPr>
        <p:spPr>
          <a:xfrm>
            <a:off x="7776845" y="585465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297968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9EA9D-D5D4-50C1-4E5C-6F28DA16F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4C20CB-2611-62AB-544E-8E724CF0D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تحديد أدوات الربط المناسبة بين الأفكار. من يقترح أدوات ربط مناسبة؟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FD26E0-6E0A-7889-D388-1EBD0E57FB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A7C1BA-6EEF-F72D-E1BC-1F5E554D41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EB985E-1A8F-2F22-0D8A-4E9438346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7C659C-8B65-E38D-C444-1961CA8D26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1584BD-3494-BBD2-16C0-1354CF3B6F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6E4C0-48EA-D604-7EBC-BC591B7F5FF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0FA1F8-7AF3-61ED-1FB5-9E9316E7AF0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2BF341-1E93-B090-336B-90E6C964A65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2A7589-4BC0-2BD3-CF2E-26196218860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1CC796-B191-0273-6A97-5C28E97DE63D}"/>
              </a:ext>
            </a:extLst>
          </p:cNvPr>
          <p:cNvSpPr/>
          <p:nvPr/>
        </p:nvSpPr>
        <p:spPr>
          <a:xfrm>
            <a:off x="755355" y="1651154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يُقْبِلُ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بِشَغَفٍ عَلى مُتابَعَةِ ٱلْأَلْعابِ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لِمُشاهَدَةِ أَبْطالِ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يَتَنافَسونَ عَلى تَحْطيمِ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ٱلْأَرْقامِ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ٱلْقِياسِيَّةِ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416B576-C38C-C9F6-8F46-95F6D0381E8E}"/>
              </a:ext>
            </a:extLst>
          </p:cNvPr>
          <p:cNvSpPr/>
          <p:nvPr/>
        </p:nvSpPr>
        <p:spPr>
          <a:xfrm>
            <a:off x="703806" y="2606976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يَعودُ أَصْلُ تَسْمِيَةِ ٱلْأَلْعابِ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مَدينَةِ "أولَمْبيا"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ٱلْيونانِيَّةِ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كانَتْ تُنَظَّمُ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آلافِ ٱلسِّنينَ.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4F0B41A-7825-F5D6-7D27-D7EB4BCE7EDB}"/>
              </a:ext>
            </a:extLst>
          </p:cNvPr>
          <p:cNvSpPr/>
          <p:nvPr/>
        </p:nvSpPr>
        <p:spPr>
          <a:xfrm>
            <a:off x="703807" y="3551143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تَشْمَلُ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رِياضاتٍ مُتَنَوِّعَةً، تَنْقَسِمُ إِلى أَلْعابٍ شَتْوِيَّةٍ وَأُخْرى صَيْفِيَّةٍ.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B4D05DC-2AC2-4508-CB32-22D0CAE56EDD}"/>
              </a:ext>
            </a:extLst>
          </p:cNvPr>
          <p:cNvSpPr/>
          <p:nvPr/>
        </p:nvSpPr>
        <p:spPr>
          <a:xfrm>
            <a:off x="696973" y="4529399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تُشْرِفُ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ٱللَّجْنَةُ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تَنْظيمِ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ٱلدَّوْراتِ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وَٱخْتِيارِ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ٱلْمُسْتَضيفِ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2F41261-2AA0-1C0A-25EC-6BAC126CAC1B}"/>
              </a:ext>
            </a:extLst>
          </p:cNvPr>
          <p:cNvSpPr/>
          <p:nvPr/>
        </p:nvSpPr>
        <p:spPr>
          <a:xfrm>
            <a:off x="728505" y="5590377"/>
            <a:ext cx="6987611" cy="873988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تُجَسِّدُ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قِيَمَ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ٱلتَّعايُشِ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وَٱلتَّسامُحِ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وَٱلتَّنافُسِ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شُعوبِ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3AA6ACA-C4E3-855E-C47D-EBBAE1084AFB}"/>
              </a:ext>
            </a:extLst>
          </p:cNvPr>
          <p:cNvSpPr/>
          <p:nvPr/>
        </p:nvSpPr>
        <p:spPr>
          <a:xfrm>
            <a:off x="7751529" y="197935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36AEA06-7FCD-37CC-CA5F-7A685066F07B}"/>
              </a:ext>
            </a:extLst>
          </p:cNvPr>
          <p:cNvSpPr/>
          <p:nvPr/>
        </p:nvSpPr>
        <p:spPr>
          <a:xfrm>
            <a:off x="7751529" y="285707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94C8FB9-3864-307E-3F49-468A4028625D}"/>
              </a:ext>
            </a:extLst>
          </p:cNvPr>
          <p:cNvSpPr/>
          <p:nvPr/>
        </p:nvSpPr>
        <p:spPr>
          <a:xfrm>
            <a:off x="7776845" y="382820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D051E81-51B4-B63F-2E08-BE77604BE94A}"/>
              </a:ext>
            </a:extLst>
          </p:cNvPr>
          <p:cNvSpPr/>
          <p:nvPr/>
        </p:nvSpPr>
        <p:spPr>
          <a:xfrm>
            <a:off x="7751529" y="479009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A4263CD-C7C9-D94C-54E4-0D7E315084A9}"/>
              </a:ext>
            </a:extLst>
          </p:cNvPr>
          <p:cNvSpPr/>
          <p:nvPr/>
        </p:nvSpPr>
        <p:spPr>
          <a:xfrm>
            <a:off x="7776845" y="585465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476919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F803-68DD-B19B-857B-5DA7B8650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CB38ED-EFBC-A8BA-AEFB-0A884B1C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القسم. وسجلوا تاريخ اليوم.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926896C-F281-CC89-225F-BF61395A3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8E90F7-271E-5829-130F-0B1B53A20F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74ADD2-7C83-5110-61AF-E646212A4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4C19ED-686C-631A-51D1-20DFA8B40C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A6C33D-AEEA-4424-5813-75FD074BCC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90995DF-666D-E613-BE72-74D3ED6CFA3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97FD67-A10E-6F21-ED19-1D5FAA2DE7E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F58CB3-6ED2-AE05-3676-476F3A7EB95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F096F0-E072-24B4-0502-938E067B294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C04E6E-4924-CC70-ED4B-632DEA0811B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5785" y="2324884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19070941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26CDE-87AA-9CC2-0320-86CB93DA2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C624A-5755-6F43-FD6C-1C5FD9C77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دفاتركم ملخص النص باستعمال أفكاره الرئيسة التالية: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0D86E9-EF66-AC35-0BE4-5ADD78809E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7088EA-ADFE-4340-64BE-97BE0292F6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E36B09-DBA4-5FFD-D9BB-4BA0134670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03E55D-751D-08C7-4951-9C5CA73F8C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AE25BE-A95B-6686-8A57-16EA2D4AE3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7B732D-2D00-C14D-60A3-B76AAED3518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647A41-024D-164C-177D-DA92F07EA7C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2CBE9-8380-BEC5-5435-AD440D78D84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E1AA04-B00A-3EF4-79CA-6588B2DA278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22B742C-C10F-CF39-961D-567A64D63A20}"/>
              </a:ext>
            </a:extLst>
          </p:cNvPr>
          <p:cNvSpPr/>
          <p:nvPr/>
        </p:nvSpPr>
        <p:spPr>
          <a:xfrm>
            <a:off x="755355" y="1651154"/>
            <a:ext cx="6889196" cy="827859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159500" algn="l"/>
              </a:tabLst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يُقْبِلُ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بِشَغَفٍ عَلى مُتابَعَةِ ٱلْأَلْعابِ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لِمُشاهَدَةِ أَبْطالِ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يَتَنافَسونَ عَلى تَحْطيمِ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ٱلْأَرْقامِ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ٱلْقِياسِيَّةِ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3426386-E1DD-63D4-8970-6D334AC67904}"/>
              </a:ext>
            </a:extLst>
          </p:cNvPr>
          <p:cNvSpPr/>
          <p:nvPr/>
        </p:nvSpPr>
        <p:spPr>
          <a:xfrm>
            <a:off x="703806" y="2606976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يَعودُ أَصْلُ تَسْمِيَةِ ٱلْأَلْعابِ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مَدينَةِ "أولَمْبيا"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ٱلْيونانِيَّةِ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كانَتْ تُنَظَّمُ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آلافِ ٱلسِّنينَ.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5EEE6ED-626C-CA71-9BED-E553378442CB}"/>
              </a:ext>
            </a:extLst>
          </p:cNvPr>
          <p:cNvSpPr/>
          <p:nvPr/>
        </p:nvSpPr>
        <p:spPr>
          <a:xfrm>
            <a:off x="703807" y="3551143"/>
            <a:ext cx="6933909" cy="84709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تَشْمَلُ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رِياضاتٍ مُتَنَوِّعَةً، تَنْقَسِمُ إِلى أَلْعابٍ شَتْوِيَّةٍ وَأُخْرى صَيْفِيَّةٍ.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8A5F65C-B945-4FFE-9BC9-523B8661B7DD}"/>
              </a:ext>
            </a:extLst>
          </p:cNvPr>
          <p:cNvSpPr/>
          <p:nvPr/>
        </p:nvSpPr>
        <p:spPr>
          <a:xfrm>
            <a:off x="696973" y="4529399"/>
            <a:ext cx="6947578" cy="866824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تُشْرِفُ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ٱللَّجْنَةُ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تَنْظيمِ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ٱلدَّوْراتِ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وَٱخْتِيارِ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ٱلْمُسْتَضيفِ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91DD871-80BD-39DD-82A5-6C9F9A21222D}"/>
              </a:ext>
            </a:extLst>
          </p:cNvPr>
          <p:cNvSpPr/>
          <p:nvPr/>
        </p:nvSpPr>
        <p:spPr>
          <a:xfrm>
            <a:off x="728505" y="5590377"/>
            <a:ext cx="6987611" cy="873988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48B2DC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tabLst>
                <a:tab pos="6159500" algn="l"/>
              </a:tabLst>
            </a:pP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تُجَسِّدُ ٱلْأَلْعابُ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قِيَمَ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ٱلتَّعايُشِ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وَٱلتَّسامُحِ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وَٱلتَّنافُسِ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شُعوبِ ٱلْعالَمِ.</a:t>
            </a:r>
            <a:endParaRPr lang="fr-FR" sz="2800" b="1" dirty="0">
              <a:solidFill>
                <a:prstClr val="black">
                  <a:lumMod val="95000"/>
                  <a:lumOff val="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773904B-47D7-3F65-B7F8-F412AED0916C}"/>
              </a:ext>
            </a:extLst>
          </p:cNvPr>
          <p:cNvSpPr/>
          <p:nvPr/>
        </p:nvSpPr>
        <p:spPr>
          <a:xfrm>
            <a:off x="7751529" y="197935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D0464D9-83A8-2A05-E6C2-8751B8FFD894}"/>
              </a:ext>
            </a:extLst>
          </p:cNvPr>
          <p:cNvSpPr/>
          <p:nvPr/>
        </p:nvSpPr>
        <p:spPr>
          <a:xfrm>
            <a:off x="7751529" y="2857076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3771507-2685-C364-637D-A57537753C80}"/>
              </a:ext>
            </a:extLst>
          </p:cNvPr>
          <p:cNvSpPr/>
          <p:nvPr/>
        </p:nvSpPr>
        <p:spPr>
          <a:xfrm>
            <a:off x="7776845" y="3828204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3568403B-125E-6B0D-7793-79DEB273CD8C}"/>
              </a:ext>
            </a:extLst>
          </p:cNvPr>
          <p:cNvSpPr/>
          <p:nvPr/>
        </p:nvSpPr>
        <p:spPr>
          <a:xfrm>
            <a:off x="7751529" y="479009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506E2BE-D995-6AB4-F4D0-52A8FE96F7F1}"/>
              </a:ext>
            </a:extLst>
          </p:cNvPr>
          <p:cNvSpPr/>
          <p:nvPr/>
        </p:nvSpPr>
        <p:spPr>
          <a:xfrm>
            <a:off x="7776845" y="5854651"/>
            <a:ext cx="345440" cy="3454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58D9AAE-64A2-7B1E-1985-E48F6BCA3D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64" y="798820"/>
            <a:ext cx="756582" cy="87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1801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40AA8-9E20-12A9-96D9-2A066C618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A3191-74BC-3D21-8CCC-280B26520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الملخص الذي قام بتحريره؟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A431BF-5E56-4710-AEFE-73E479FBA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1BA5D1-5A03-59FC-A160-D268FAEDEB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6E9D23-DF1E-214F-DE34-5F23FB47F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D5E811-0C14-CBE0-3131-6D4631BAF1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EA0623-7B4A-AF35-B991-88334C479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F10C93-34C9-89D2-DD21-629D6B3896C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5545D4-17BC-ACA1-3C17-4CB5700CCC3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D6868B-E8F0-0426-1196-075662AF8F6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DF5EEB-BE58-7614-5C11-3520229D181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28AA1F-BD19-8422-342E-EB4BD9BCE6D5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771763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BBD9-C91C-7097-9536-8DB4FBF7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AEF89-5445-8C91-8061-9E1C77E4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7E1ED9-84E3-A31C-424A-1E9054E63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2ECD3B-87C9-C5EE-1B39-6356B7DD05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1B9BA-EBFF-90E9-6221-549891E16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78FB70-49D3-6447-CA40-BEEF0FFAE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87D6E5-CD3F-DB47-4047-BBFA4236A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98504-E16A-A4CB-D6B2-85EE3BF5AF1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1CB39-865E-EC14-8882-A5BC76E7155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19601-5C02-F30E-9B72-84C4B2B55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E86DF-FC6B-FBBC-65D2-6A5C33E645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7E662B-C404-8D7C-1AE2-2AD154120E63}"/>
              </a:ext>
            </a:extLst>
          </p:cNvPr>
          <p:cNvSpPr txBox="1"/>
          <p:nvPr/>
        </p:nvSpPr>
        <p:spPr>
          <a:xfrm>
            <a:off x="409359" y="1896769"/>
            <a:ext cx="8191588" cy="4154329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indent="447675" algn="just" rtl="1"/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يُقْبِلُ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بِشَغَفٍ عَلى مُتابَعَةِ ٱلْأَلْعابِ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لِمُشاهَدَةِ أَبْطالِ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وَهُمْ يَتَنافَسونَ عَلى تَحْطيمِ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ٱلْأَرْقامِ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ٱلْقِياسِيَّةِ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وَيَعودُ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أَصْلُ تَسْمِيَتِها إِلى مَدينَةِ "أولَمْبيا"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ٱلْيونانِيَّةِ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كانَتْ تُنَظَّمُ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ٱلْمُسابَقاتُ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ٱلرِّياضِيَّةُ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آلافِ ٱلسِّنينَ، </a:t>
            </a:r>
            <a:r>
              <a:rPr lang="ar-MA" sz="3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وَٱلَّتي</a:t>
            </a:r>
            <a:r>
              <a:rPr lang="ar-MA" sz="3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تَشْمَلُ رِياضاتٍ مُتَنَوِّعَةً تَنْقَسِمُ إِلى أَلْعابٍ شَتْوِيَّةٍ وَأُخْرى صَيْفِيَّةٍ. </a:t>
            </a:r>
            <a:r>
              <a:rPr lang="ar-MA" sz="3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عَلى مُسْتَوى </a:t>
            </a:r>
            <a:r>
              <a:rPr lang="ar-MA" sz="3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ٱلتَّنْظيمِ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فَتُشْرِفُ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ٱللَّجْنَةُ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ٱلْأولَمْبِيَّةُ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ٱلدَّوْلِيَّةُ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ٱلْمُسْتَضيفِ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لَها. </a:t>
            </a:r>
            <a:r>
              <a:rPr lang="ar-MA" sz="3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تَحْرِصُ عَلى تَحْقيقِ أَهْدافِها </a:t>
            </a:r>
            <a:r>
              <a:rPr lang="ar-MA" sz="34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ٱلْمُتَمَثِّلَةِ</a:t>
            </a:r>
            <a:r>
              <a:rPr lang="ar-MA" sz="3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تَجْسيدِ قِيَمِ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ٱلتَّعايُشِ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وَٱلتَّسامُحِ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وَٱلتَّنافُسِ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3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شُعوبِ ٱلْعالَمِ.</a:t>
            </a:r>
            <a:endParaRPr lang="fr-FR" sz="3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36510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13807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تراكيب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الجملة الشرطية.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7A03-446E-6F6D-888D-0B652F36E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12407A-2C57-FF47-ADE6-B369D5CED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الجملة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الشرطية وستتدربون  على صياغتها.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9AE0D1-2CB1-6F8A-2423-A6498827D6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4E332B-751E-6564-2C11-970FD7E04A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6C8891-452A-8684-AF00-DCA9A3E0FC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A523E7-B83B-416C-D2A3-5323B9961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7E3BB51-D52E-6D87-C3A4-4CDBC86933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13F9269-0818-4BEA-5CC0-3CA73E479F0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A7CE6D-E4F1-DED7-284F-7993D027648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BFAB60-466F-E222-9622-2D4A0B176D0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20BCC8-E789-F06D-592C-D3C4E07FB51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251CC5-D6E7-6719-F7B9-83079E8A5E5E}"/>
              </a:ext>
            </a:extLst>
          </p:cNvPr>
          <p:cNvSpPr txBox="1"/>
          <p:nvPr/>
        </p:nvSpPr>
        <p:spPr>
          <a:xfrm>
            <a:off x="803059" y="2398488"/>
            <a:ext cx="7404187" cy="2349579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أَتَعَرَّفُ ٱلْجُمْلَةَ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ٱلشَّرْطِيَّةَ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أَتَعَرَّفُ طَريقَةَ صِياغَتِها.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449958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البداية. من يذكرنا بأدوات جزم المضارع التي درستموها في الحصة الماضية؟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053FE6-7719-BB3E-B6E7-0247663E9287}"/>
              </a:ext>
            </a:extLst>
          </p:cNvPr>
          <p:cNvSpPr/>
          <p:nvPr/>
        </p:nvSpPr>
        <p:spPr>
          <a:xfrm>
            <a:off x="1886236" y="2910231"/>
            <a:ext cx="5408013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F3B8F-00AD-0C61-BABE-6161BF558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AAEA95-A78C-7ACA-2718-D9FEEF92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ينبه الأستاذ إلى أن  هذه الأدوات تجزم فعلا واحدا فقط.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BE6A49-1FEF-8E2D-E6D4-A3D9320809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0C5F2B-65CD-C722-4678-26DC19B28F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D074E2-D714-8882-6FD5-4E6B06AF53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C0098E-80FC-1B34-5DCA-4CCC46F6B3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BE9C9B-1949-F516-8925-2D4684BF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688B5C-498B-EE9B-3097-C91E9B073EC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6FD641-EEA6-5A84-873F-8BF04F0FC2A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2146DE-762C-FD72-055D-BF2B6F3AE53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E4B463-B690-9FD2-6E11-3F4ED92100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13F722B-F668-F37C-8F54-7B56948ECB34}"/>
              </a:ext>
            </a:extLst>
          </p:cNvPr>
          <p:cNvSpPr/>
          <p:nvPr/>
        </p:nvSpPr>
        <p:spPr>
          <a:xfrm>
            <a:off x="1359678" y="1990810"/>
            <a:ext cx="6424644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: لَمْ – لَمّا – لامُ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لا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ٱلنّاهِيَةِ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C9955-00E9-A1F1-06F6-21852A096ABC}"/>
              </a:ext>
            </a:extLst>
          </p:cNvPr>
          <p:cNvSpPr txBox="1"/>
          <p:nvPr/>
        </p:nvSpPr>
        <p:spPr>
          <a:xfrm>
            <a:off x="2211024" y="4005231"/>
            <a:ext cx="4976169" cy="2553891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ـــبُ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لَمْ تَلْعَـــ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ــب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ــسُ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لَمّا يَجْلِــ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ــس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تَرْسُــ</a:t>
            </a:r>
            <a:r>
              <a:rPr lang="ar-MA" sz="4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ــمُ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لا تَرْسُـــ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ــــم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768196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11AA-2FE1-4985-A64D-0BB570386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629078-4D0F-12F0-812A-00416E69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أدوات جزم أخرى تجزم فعلين مضارعين في الجملة نفسها.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267242-AFA2-915D-D2A8-4B3C8D7FB0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7C1066-A548-C537-F3D3-99B1729CE5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8811BF-3FBB-818D-A577-2048D2BD91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7E52AD-1F2E-E2DD-DC98-2C9CF4DAE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9D5DD4-E3CE-22FD-E733-C8D463881A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30D460-7696-4DA1-2ECD-DFA34F8804A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D5E627-1AF0-3752-89AC-7A652EC8197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21DCBE-C3E5-894E-83CD-876F1BCAC9E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8142BB-28D9-89AE-B266-B7374E550B3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33EF35-BE56-15FD-7C68-376A189D910F}"/>
              </a:ext>
            </a:extLst>
          </p:cNvPr>
          <p:cNvSpPr/>
          <p:nvPr/>
        </p:nvSpPr>
        <p:spPr>
          <a:xfrm>
            <a:off x="1095058" y="3037290"/>
            <a:ext cx="6953884" cy="17239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جَزْمِ فِعْلَيْنِ مُضارِعَيْنِ هِيَ: إِنْ – مَنْ – ما – أَيْنَما – مَهْما – حَيْثُما.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793679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7F32ACF-4FA7-E1D5-A0BB-203C6C39D1B0}"/>
              </a:ext>
            </a:extLst>
          </p:cNvPr>
          <p:cNvSpPr/>
          <p:nvPr/>
        </p:nvSpPr>
        <p:spPr>
          <a:xfrm>
            <a:off x="983718" y="3150256"/>
            <a:ext cx="7176563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يَجْتَهِدْ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يَحْصُلْ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 نَتائِجَ جَيِّدَةٍ.</a:t>
            </a:r>
            <a:endParaRPr lang="ar-MA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EFC19EC2-7AAC-B4EA-27AC-355D29821A21}"/>
              </a:ext>
            </a:extLst>
          </p:cNvPr>
          <p:cNvSpPr/>
          <p:nvPr/>
        </p:nvSpPr>
        <p:spPr>
          <a:xfrm>
            <a:off x="2196916" y="1832408"/>
            <a:ext cx="2622130" cy="853440"/>
          </a:xfrm>
          <a:prstGeom prst="wedgeRoundRectCallout">
            <a:avLst>
              <a:gd name="adj1" fmla="val 54366"/>
              <a:gd name="adj2" fmla="val 163690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3A17294-5629-A879-C4AA-CE1576511FBF}"/>
              </a:ext>
            </a:extLst>
          </p:cNvPr>
          <p:cNvSpPr/>
          <p:nvPr/>
        </p:nvSpPr>
        <p:spPr>
          <a:xfrm>
            <a:off x="5614837" y="4904156"/>
            <a:ext cx="2429804" cy="853440"/>
          </a:xfrm>
          <a:prstGeom prst="wedgeRoundRectCallout">
            <a:avLst>
              <a:gd name="adj1" fmla="val 11000"/>
              <a:gd name="adj2" fmla="val -144643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أَداةُ جَزْمٍ تَجْزِمُ فِعْلَيْنِ مُضارِعَيْنِ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578E3B05-434C-2AF3-2113-3F2F3FE71255}"/>
              </a:ext>
            </a:extLst>
          </p:cNvPr>
          <p:cNvSpPr/>
          <p:nvPr/>
        </p:nvSpPr>
        <p:spPr>
          <a:xfrm>
            <a:off x="5422511" y="1984808"/>
            <a:ext cx="2622130" cy="853440"/>
          </a:xfrm>
          <a:prstGeom prst="wedgeRoundRectCallout">
            <a:avLst>
              <a:gd name="adj1" fmla="val -11606"/>
              <a:gd name="adj2" fmla="val 16607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C59D6-676E-8193-2DB4-A0D8DCC55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5295B3-C6FE-CCFD-5348-0D0411572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آخر.  لاحظوا، ما علامة جزم الفعلين المضارعين؟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1D108-4589-543A-B263-AA3F2367D3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E38529-CA06-BC19-92CA-2778398D38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E999F77-A0D3-1169-3E52-F6582C38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732A1D-2DEF-77EC-071B-6891D5A847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2530FE2-1260-7D8A-7B95-81E34818A5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F6752C-FE5E-3017-01B0-7A1AC515D39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4B8484-3453-ABE5-4430-35DAEE39FA6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812C84-D3A2-E7F8-2F80-E67D4B5223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5E96A4-92EE-58BC-BE0D-AB1B7398566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4C90A36-BD89-C341-742B-28D7DC0ECFBB}"/>
              </a:ext>
            </a:extLst>
          </p:cNvPr>
          <p:cNvSpPr/>
          <p:nvPr/>
        </p:nvSpPr>
        <p:spPr>
          <a:xfrm>
            <a:off x="983718" y="3150256"/>
            <a:ext cx="7176563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إِنْ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تُثابِروا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دِراسَتِكُمْ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تَنْجَحوا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2FBFF0EE-3E4C-2067-4D75-860D2592CB29}"/>
              </a:ext>
            </a:extLst>
          </p:cNvPr>
          <p:cNvSpPr/>
          <p:nvPr/>
        </p:nvSpPr>
        <p:spPr>
          <a:xfrm>
            <a:off x="463650" y="1789802"/>
            <a:ext cx="2622130" cy="853440"/>
          </a:xfrm>
          <a:prstGeom prst="wedgeRoundRectCallout">
            <a:avLst>
              <a:gd name="adj1" fmla="val 54366"/>
              <a:gd name="adj2" fmla="val 163690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مَجْزومٌ: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96C02B4E-3E31-009A-7EB8-F59E309E7AB2}"/>
              </a:ext>
            </a:extLst>
          </p:cNvPr>
          <p:cNvSpPr/>
          <p:nvPr/>
        </p:nvSpPr>
        <p:spPr>
          <a:xfrm>
            <a:off x="5614837" y="4904156"/>
            <a:ext cx="2429804" cy="853440"/>
          </a:xfrm>
          <a:prstGeom prst="wedgeRoundRectCallout">
            <a:avLst>
              <a:gd name="adj1" fmla="val 11000"/>
              <a:gd name="adj2" fmla="val -144643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أَداةُ جَزْمٍ تَجْزِمُ فِعْلَيْنِ مُضارِعَيْنِ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81A9F80A-0AEE-89BD-C282-DB438D32D004}"/>
              </a:ext>
            </a:extLst>
          </p:cNvPr>
          <p:cNvSpPr/>
          <p:nvPr/>
        </p:nvSpPr>
        <p:spPr>
          <a:xfrm>
            <a:off x="5148191" y="1707540"/>
            <a:ext cx="2622130" cy="853440"/>
          </a:xfrm>
          <a:prstGeom prst="wedgeRoundRectCallout">
            <a:avLst>
              <a:gd name="adj1" fmla="val -11606"/>
              <a:gd name="adj2" fmla="val 16607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 مَجْزومٌ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321901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944A8-1ABB-43E5-319E-500F33DAA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F96F7-F416-D754-FBB6-DFE4D186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جملا  على غرار المثالين التاليين.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25F8EE-EDFE-8359-18F9-B25A5F808D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BC1C8D-0709-BA35-97F1-341E11ECAD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7170DB-EC8C-59E0-1E73-FEDA41911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EB9CA5-B98D-D8CD-318A-5015BFD2E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D7EBE0-C3EF-4A8A-8B0B-0739546FD0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2D46583-DA7B-54EE-2DAD-0CC5F51B510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F2FE89-6383-39B8-0432-C6AD783651B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F7A7AF-D112-E15D-A08B-5C5F0255CD6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5A0DA5-37AC-C598-A550-10780586D04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B4C84CF-BA2B-55A0-7F9E-7DF3FFE89914}"/>
              </a:ext>
            </a:extLst>
          </p:cNvPr>
          <p:cNvSpPr/>
          <p:nvPr/>
        </p:nvSpPr>
        <p:spPr>
          <a:xfrm>
            <a:off x="916869" y="2203108"/>
            <a:ext cx="7176563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إِنْ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تُثابِروا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دِراسَتِكُمْ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تَنْجَحوا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0C539C8-40A6-878A-BF9E-3E9AA308283A}"/>
              </a:ext>
            </a:extLst>
          </p:cNvPr>
          <p:cNvSpPr/>
          <p:nvPr/>
        </p:nvSpPr>
        <p:spPr>
          <a:xfrm>
            <a:off x="916870" y="4048108"/>
            <a:ext cx="7176563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يَجْتَهِدْ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يَحْصُلْ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عَلى نَتائِجَ جَيِّدَةٍ</a:t>
            </a:r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ar-MA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147084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A3E04-E3D0-D19C-5D0F-8F4AA6662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C92F7-0A32-622F-6B7E-824F3CEE3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لنتعرف على الجملة الشرطية. سأقرأ؟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797719-F570-F40F-8F05-B00187AB3C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0ED0A2-2599-A06E-54D1-4CF7BDCCB0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CCBC5C-5848-6C11-B08E-4068DB8DA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83C11D-C910-C882-601C-EC6EFC3CA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B347FB1-8369-435E-A671-0A0A306F8E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F1CEB5A-9A10-8921-E836-52C1B48E9B7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F503A4-4D56-6606-36CD-6160AFFB674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46E44B-EDBF-66FA-5FE3-E9F68A260DC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20EE5B-4D62-7977-CB01-A84A915E6D1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23A2D92-D8F2-0AC1-F78E-26893633697E}"/>
              </a:ext>
            </a:extLst>
          </p:cNvPr>
          <p:cNvSpPr/>
          <p:nvPr/>
        </p:nvSpPr>
        <p:spPr>
          <a:xfrm>
            <a:off x="909320" y="2620031"/>
            <a:ext cx="7325360" cy="2456219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تَتَكَوَّنُ ٱلْجُمْلَةُ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ٱلشَّرْطِيَّةُ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مِنْ أَداةِ  جَزْمٍ، وَمِنْ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فِعْلَيْنِ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مُضارِعَيْنِ مَجْزومَيْنِ، يُسَمّى ٱلْأَوَّلُ فِعْلَ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وَٱلثّاني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جَوابَ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464366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5F31F-43EE-0348-34D3-998B5E3D5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1CD47-4919-586B-C823-EDB689E1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 القراءة؟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4CF9F3-87F5-18A5-AF75-A155877C6B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9FA27F-006A-43CF-3389-184C04651C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15C201-E8DA-C282-FA3C-9A7921FE07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40708A-967A-1230-BEDC-00B4EF916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01CE9-DA99-7631-A0B5-C5999F4799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736BE2B-FF59-DAF4-410D-3C4479A04A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C0C75E-434D-CFD2-F855-9FB477D249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34910E-CC65-F613-5A20-6A09A4FDFFA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7DF780-CBC4-187B-4DA4-AC1CA7CA99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E00E2-C1B4-CDDB-C834-12C077AE6125}"/>
              </a:ext>
            </a:extLst>
          </p:cNvPr>
          <p:cNvSpPr/>
          <p:nvPr/>
        </p:nvSpPr>
        <p:spPr>
          <a:xfrm>
            <a:off x="909320" y="2620031"/>
            <a:ext cx="7325360" cy="2456219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تَتَكَوَّنُ ٱلْجُمْلَةُ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ٱلشَّرْطِيَّةُ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مِنْ أَداةِ  جَزْمٍ، وَمِنْ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فِعْلَيْنِ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مُضارِعَيْنِ مَجْزومَيْنِ، يُسَمّى ٱلْأَوَّلُ فِعْلَ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،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وَٱلثّاني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جَوابَ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ٱلشَّرْطِ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785687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7933-3371-CB89-0C7E-16E8DAFB7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D45B31-791A-9BB7-7564-32FD700E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لجملة شرطية.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5B8BA5-6B77-E7CA-7F4F-35BA9B9BFF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F9FF8C-1774-A5C7-2B0F-C432DCF9B2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3412E71-E6C2-775E-9510-DA49B5086F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08E5F8-7DE6-E339-3AE6-DA9D26043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169F3F-1D92-9714-3919-78AD9903CE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9433054-51EC-5E27-40F2-09336468D58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94F76D-A90F-3739-CC3F-36A9449A1EA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D8DC34-2F57-DDF1-2F2D-CA4BE9067D6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372715-E59B-68FA-7128-04C677D46A4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2396325-DC6F-21CE-D883-FE0752859760}"/>
              </a:ext>
            </a:extLst>
          </p:cNvPr>
          <p:cNvSpPr/>
          <p:nvPr/>
        </p:nvSpPr>
        <p:spPr>
          <a:xfrm>
            <a:off x="441153" y="2977757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يَجْتَهِدْ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دِراسَتِهِ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يَحْصُلْ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عَلى نَتائِجَ جَيِّدَةٍ.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41975EB-5ACC-6DCD-1BFC-154B445730C9}"/>
              </a:ext>
            </a:extLst>
          </p:cNvPr>
          <p:cNvSpPr/>
          <p:nvPr/>
        </p:nvSpPr>
        <p:spPr>
          <a:xfrm>
            <a:off x="827797" y="1522080"/>
            <a:ext cx="3224576" cy="966126"/>
          </a:xfrm>
          <a:prstGeom prst="wedgeRoundRectCallout">
            <a:avLst>
              <a:gd name="adj1" fmla="val 46568"/>
              <a:gd name="adj2" fmla="val 14226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ٱلْمَجْزومُ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يُسَمّى : </a:t>
            </a:r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جَوابُ </a:t>
            </a:r>
            <a:r>
              <a:rPr lang="ar-MA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44FAD4B6-CB4A-A68A-86D5-4793E59FCA1F}"/>
              </a:ext>
            </a:extLst>
          </p:cNvPr>
          <p:cNvSpPr/>
          <p:nvPr/>
        </p:nvSpPr>
        <p:spPr>
          <a:xfrm>
            <a:off x="5190468" y="5248560"/>
            <a:ext cx="2480331" cy="853440"/>
          </a:xfrm>
          <a:prstGeom prst="wedgeRoundRectCallout">
            <a:avLst>
              <a:gd name="adj1" fmla="val 59902"/>
              <a:gd name="adj2" fmla="val -198214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أَداةُ جَزْمٍ تَجْزِمُ فِعْلَيْنِ مُضارِعَيْنِ.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16F62629-16FA-1302-035B-598F1DC6DAA4}"/>
              </a:ext>
            </a:extLst>
          </p:cNvPr>
          <p:cNvSpPr/>
          <p:nvPr/>
        </p:nvSpPr>
        <p:spPr>
          <a:xfrm>
            <a:off x="5091629" y="1522080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ٱلْمَجْزومُ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ٱلْأَوَّلُ يُسَمّى : </a:t>
            </a:r>
            <a:r>
              <a:rPr lang="ar-MA" sz="32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09305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2A08-0D8A-6A14-5A2A-FC1CD0104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050E1-9FD0-9917-BFA3-921154D58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 لجلمة شرطية. 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صيغة الفعل المضارع المجزوم وعلامة جزمه.  (جزم الأفعال الخمسة.)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5AD4B7-D7F8-5309-6BF3-9D801E728F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0B54037-25C6-47F2-92F4-70095C977F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7ACDF5-C524-4B32-2729-8B6F2D3A31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0A4A3A-86D6-A388-9B25-2D610F29D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783216-60B2-F439-6D01-635784197D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CE2988-F57D-AF5D-6D3B-BE5D3E6A735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95D4E8-D92E-0A76-5727-7B8DB90D90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78A40E-64A9-6784-BABF-5BB0BACFBE1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720557-17BD-7A67-544B-110A1D402B4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C00C5C7-9DFC-2E05-9988-E6A8E63ADB25}"/>
              </a:ext>
            </a:extLst>
          </p:cNvPr>
          <p:cNvSpPr/>
          <p:nvPr/>
        </p:nvSpPr>
        <p:spPr>
          <a:xfrm>
            <a:off x="508000" y="3220261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تُقَدِّمُوا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مِنْ خَيْرٍ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تَجِدُو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هُ عِنْدَ اللَّهِ.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A8675531-16BD-8A1D-17FE-BE95363C9D47}"/>
              </a:ext>
            </a:extLst>
          </p:cNvPr>
          <p:cNvSpPr/>
          <p:nvPr/>
        </p:nvSpPr>
        <p:spPr>
          <a:xfrm>
            <a:off x="388076" y="1689734"/>
            <a:ext cx="3224576" cy="966126"/>
          </a:xfrm>
          <a:prstGeom prst="wedgeRoundRectCallout">
            <a:avLst>
              <a:gd name="adj1" fmla="val 46568"/>
              <a:gd name="adj2" fmla="val 14226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ٱلْمَجْزومُ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يُسَمّى: جَوابُ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060A33F8-087E-F9EB-6A73-6C3D05F287C2}"/>
              </a:ext>
            </a:extLst>
          </p:cNvPr>
          <p:cNvSpPr/>
          <p:nvPr/>
        </p:nvSpPr>
        <p:spPr>
          <a:xfrm>
            <a:off x="4984837" y="5444974"/>
            <a:ext cx="2480331" cy="853440"/>
          </a:xfrm>
          <a:prstGeom prst="wedgeRoundRectCallout">
            <a:avLst>
              <a:gd name="adj1" fmla="val 59902"/>
              <a:gd name="adj2" fmla="val -198214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أَداةُ جَزْمٍ تَجْزِمُ فِعْلَيْنِ مُضارِعَيْنِ.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D327C45D-A5D4-6E7C-DF7E-4F753EDC912E}"/>
              </a:ext>
            </a:extLst>
          </p:cNvPr>
          <p:cNvSpPr/>
          <p:nvPr/>
        </p:nvSpPr>
        <p:spPr>
          <a:xfrm>
            <a:off x="4596393" y="1811067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ٱلْمَجْزومُ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ٱلْأَوَّلُ يُسَمّى: فِعْلُ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20309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1407A-FA4D-52D4-1A16-E8BA4BCC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A16F8-397C-8FAA-CD05-44932B0F8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كيف سأصوغ جملة شرطية. أولا. أختار أداة جزم.  مثلا:  حيثما الدالة على المكان.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642E2-2812-BAE2-4A27-C47EC030F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5FE825-FD75-FE69-FD19-08982A3879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C21244-3C97-0D79-0EC3-E4048509AA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0A48D9-13F3-7002-9C2D-A106813E7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F25676-3088-1FC2-BEAF-01B6A4D5EF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D98C01-C1E8-CAB6-1C65-E0866B2E9E4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93B927-0718-D010-47B8-242EC045859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7B9BDE-DBF9-4FBF-1B29-13BEB82B2C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51319F-B4B5-DDFD-8014-426C1CEEEE2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6516EC-C1EC-1B44-6AEC-8F72EC14E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076881"/>
              </p:ext>
            </p:extLst>
          </p:nvPr>
        </p:nvGraphicFramePr>
        <p:xfrm>
          <a:off x="812800" y="2016761"/>
          <a:ext cx="6739238" cy="377952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2510156">
                  <a:extLst>
                    <a:ext uri="{9D8B030D-6E8A-4147-A177-3AD203B41FA5}">
                      <a16:colId xmlns:a16="http://schemas.microsoft.com/office/drawing/2014/main" val="1388282150"/>
                    </a:ext>
                  </a:extLst>
                </a:gridCol>
                <a:gridCol w="4229082">
                  <a:extLst>
                    <a:ext uri="{9D8B030D-6E8A-4147-A177-3AD203B41FA5}">
                      <a16:colId xmlns:a16="http://schemas.microsoft.com/office/drawing/2014/main" val="22171953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اَلْأَداةُ</a:t>
                      </a: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تَدُلُّ عَلى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161539065"/>
                  </a:ext>
                </a:extLst>
              </a:tr>
              <a:tr h="619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إِنْ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رَبْطِ وُقوعِ حَدَثٍ بِآخَرَ.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2754963783"/>
                  </a:ext>
                </a:extLst>
              </a:tr>
              <a:tr h="619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مَنْ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اَلْإِنْسانِ فَقَطْ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1987101831"/>
                  </a:ext>
                </a:extLst>
              </a:tr>
              <a:tr h="619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مَا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اَلشَّيْءِ فَقَطْ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49510863"/>
                  </a:ext>
                </a:extLst>
              </a:tr>
              <a:tr h="4120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أَيْنَما — </a:t>
                      </a: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حَيْثُما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اَلْمَكَانِ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2825381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9335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CF940-4B17-EAE0-0A8E-52A6F06D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D5291-3080-58B4-A3A8-7F7291CE0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أدخل أداة الجزم على فعل مضارع مناسب لمعنى الأداة. لاحظوا أن الجملة غير تامة.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E79F41-A92D-5F75-C145-55AF277B05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4D6F7CC-3BFB-9485-31FA-ADA1AF70A5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8E380F-B48D-7C7E-582F-B54B64F573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28DEE4-FD09-BF4B-B3E4-EDA2D19894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28415B-CBC7-A38A-F049-75C6929955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80B289-6D7F-072F-1DDC-3296075C4C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6C0C9A-3F0F-888A-EA67-5BF61647240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752941-0523-EC76-87C1-CD137C18653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8F8727-040A-ABE0-C3C5-F9254FCD175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D1E768-0AA6-14BF-7EF9-6DF10B544B1F}"/>
              </a:ext>
            </a:extLst>
          </p:cNvPr>
          <p:cNvSpPr/>
          <p:nvPr/>
        </p:nvSpPr>
        <p:spPr>
          <a:xfrm>
            <a:off x="632373" y="3210101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حَيْثُما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6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يَسُد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 عَدْلُ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ٱلقُضاةِ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  </a:t>
            </a: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A712BFE9-36F8-B3CE-1361-0E77B635BAE2}"/>
              </a:ext>
            </a:extLst>
          </p:cNvPr>
          <p:cNvSpPr/>
          <p:nvPr/>
        </p:nvSpPr>
        <p:spPr>
          <a:xfrm>
            <a:off x="3612652" y="1689734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723628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73E6-773F-1B76-D007-2B8989EFD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1E91A-0C21-48D6-12AC-509E83D0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أتمم الجملة بفعل مضارع مجزوم مناسب لمعنى الجملة.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EF4D4B-DF32-88F8-ADFE-22DEB8832A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B34039-265F-113A-9B63-115440F32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A66B50-120B-1180-4133-4B43D6F851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07BF49-A0C2-9FB1-E282-EA5A2B070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595AF36-5F73-A5AC-EFAD-513A3D991D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382BA5E-D95B-4E7B-0619-3A5F8DE22D1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301849-6685-1542-8B55-578884E2451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AB54BB-E752-3A73-AF9E-32714444D8E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93DA43-8B8F-D2AE-5D7E-1EF9A83BD72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1DCAC00-715F-6AAD-A17F-253F562101ED}"/>
              </a:ext>
            </a:extLst>
          </p:cNvPr>
          <p:cNvSpPr/>
          <p:nvPr/>
        </p:nvSpPr>
        <p:spPr>
          <a:xfrm>
            <a:off x="507999" y="3377741"/>
            <a:ext cx="8316249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حَيْثُما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يَسُدْ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عَدْلُ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ٱلْقُضاةِ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يَنْعَمِ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ٱلنّاسُ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بٱلأَمانِ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  </a:t>
            </a: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1D926A5F-0419-D7DF-8426-B34B7FCDF18F}"/>
              </a:ext>
            </a:extLst>
          </p:cNvPr>
          <p:cNvSpPr/>
          <p:nvPr/>
        </p:nvSpPr>
        <p:spPr>
          <a:xfrm>
            <a:off x="1589836" y="1987695"/>
            <a:ext cx="2331963" cy="966126"/>
          </a:xfrm>
          <a:prstGeom prst="wedgeRoundRectCallout">
            <a:avLst>
              <a:gd name="adj1" fmla="val 46568"/>
              <a:gd name="adj2" fmla="val 14226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جَوابُ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849AB2CC-19CB-AB5F-705E-503ACA4F5150}"/>
              </a:ext>
            </a:extLst>
          </p:cNvPr>
          <p:cNvSpPr/>
          <p:nvPr/>
        </p:nvSpPr>
        <p:spPr>
          <a:xfrm>
            <a:off x="4813910" y="1932223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744055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63D60-9277-EA4B-C71F-B63BAF0B2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34BBA-B4D3-DA9B-A2FA-56B47EF4D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سنصوغ جملة شرطية  بشكل جماعي. نختار الأداة الثانية : من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3210AE-8675-F47A-9D31-473F411F60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A84750-7218-E4C3-1F26-DC030F8F2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40105E-4C0D-A20E-0FCA-3E54935988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E3E8D7-6DCF-60CF-04D9-961B4B624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1BBF19-663B-6D79-EE83-AD79F0C14C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42B0D3-D13D-1AA0-DA03-BC96BEEC05A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67CB37-D140-1C17-836C-8949881950A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E778D3-6031-5CED-F2D1-2E5CF6D591D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7CC765-719D-DF63-21AD-CB3EE3E5C6E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E6C71AD-01E3-7ABE-BC99-B7CA27B6E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140522"/>
              </p:ext>
            </p:extLst>
          </p:nvPr>
        </p:nvGraphicFramePr>
        <p:xfrm>
          <a:off x="1079183" y="1935481"/>
          <a:ext cx="6333820" cy="377952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2359150">
                  <a:extLst>
                    <a:ext uri="{9D8B030D-6E8A-4147-A177-3AD203B41FA5}">
                      <a16:colId xmlns:a16="http://schemas.microsoft.com/office/drawing/2014/main" val="1388282150"/>
                    </a:ext>
                  </a:extLst>
                </a:gridCol>
                <a:gridCol w="3974670">
                  <a:extLst>
                    <a:ext uri="{9D8B030D-6E8A-4147-A177-3AD203B41FA5}">
                      <a16:colId xmlns:a16="http://schemas.microsoft.com/office/drawing/2014/main" val="22171953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اَلْأَداةُ</a:t>
                      </a: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تَدُلُّ عَلى</a:t>
                      </a: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161539065"/>
                  </a:ext>
                </a:extLst>
              </a:tr>
              <a:tr h="619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إِنْ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رَبْطِ وُقوعِ حَدَثٍ بِآخَرَ.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2754963783"/>
                  </a:ext>
                </a:extLst>
              </a:tr>
              <a:tr h="619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مَنْ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4000" b="1" kern="1200" dirty="0">
                          <a:solidFill>
                            <a:srgbClr val="00B05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اَلْإِنْسانِ فَقَطْ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1987101831"/>
                  </a:ext>
                </a:extLst>
              </a:tr>
              <a:tr h="619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مَا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اَلشَّيْءِ فَقَطْ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49510863"/>
                  </a:ext>
                </a:extLst>
              </a:tr>
              <a:tr h="4120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أَيْنَما — حَيْثُما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ar-MA" sz="4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اَلْمَكَانِ</a:t>
                      </a:r>
                    </a:p>
                  </a:txBody>
                  <a:tcPr marT="76200" marB="76200" anchor="ctr"/>
                </a:tc>
                <a:extLst>
                  <a:ext uri="{0D108BD9-81ED-4DB2-BD59-A6C34878D82A}">
                    <a16:rowId xmlns:a16="http://schemas.microsoft.com/office/drawing/2014/main" val="2825381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75328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1D99C-181F-DED3-39E7-553292E31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F59234-730E-74C3-3494-9FA90846D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يدخل أداة الجزم على فعل مضارع مناسب لمعنى الأداة.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23ED09-8A26-47D8-9095-17CC2D56D7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35C381-A1B7-DC9F-40CD-DDB2D964DA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4F7F83-A9BD-AF3E-A952-033782E2E9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6DF592-62D3-F225-C3BE-CD7A42D9CD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CD14A0E-9D13-3FD8-2A08-7E4834B5BB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583D4C-3AD1-6B91-C130-FBC4D177961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C467AA-3F50-EC64-7DA3-E849A42AE68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6B7241-B961-4187-63C7-56001F423E3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F8EF19-A72D-F232-F171-C1A3FE1EA81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5E63E2C-69D1-CC25-E124-147D0B7A26B7}"/>
              </a:ext>
            </a:extLst>
          </p:cNvPr>
          <p:cNvSpPr/>
          <p:nvPr/>
        </p:nvSpPr>
        <p:spPr>
          <a:xfrm>
            <a:off x="843279" y="3220261"/>
            <a:ext cx="7642773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مَنْ+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فِعْلٌ مُضارِعٌ مَجْزومٌ......  </a:t>
            </a:r>
          </a:p>
        </p:txBody>
      </p:sp>
    </p:spTree>
    <p:extLst>
      <p:ext uri="{BB962C8B-B14F-4D97-AF65-F5344CB8AC3E}">
        <p14:creationId xmlns:p14="http://schemas.microsoft.com/office/powerpoint/2010/main" val="216680143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0E2B4-4B4F-1D1F-49A7-13E7C3E51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D3C8F-32A9-BED1-3EC1-049F40D84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يتمم الجملة بفعل مضارع مجزوم مناسب للحصول على جملة شرطية 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602FE-0AFA-3897-5B72-FAE9E0C4E8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5945FF-BD92-E0BE-A122-13EE7C2D25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204B22F-9249-4E48-F007-D95E885A99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0DF184-BE27-1589-8397-11072CE5ED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FEADC5-0A4F-BE55-EDD2-39BF969A37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9DFBC18-4D83-14CC-6C07-E7C07A60D5F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D50255-76E9-FE95-6CE1-A2EFEE12CA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44FD57-88B6-E7FE-3015-4DDC1DBCBE1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90BE51-4BE4-6F13-FA1B-2742472A154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7E5FF8-A235-4A4C-A7EA-0C08DE8FE0CF}"/>
              </a:ext>
            </a:extLst>
          </p:cNvPr>
          <p:cNvSpPr/>
          <p:nvPr/>
        </p:nvSpPr>
        <p:spPr>
          <a:xfrm>
            <a:off x="632373" y="3210101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يَصْدُقْ</a:t>
            </a:r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قَوْلِهِ</a:t>
            </a:r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...........</a:t>
            </a:r>
            <a:endParaRPr lang="ar-MA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16A5E8BE-9D59-2278-EE21-8821B09FAF42}"/>
              </a:ext>
            </a:extLst>
          </p:cNvPr>
          <p:cNvSpPr/>
          <p:nvPr/>
        </p:nvSpPr>
        <p:spPr>
          <a:xfrm>
            <a:off x="4264763" y="1805987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830692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41ED4-99F6-6E97-9B3B-34537FF69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C4395-8347-59E4-0FA6-334D0FA29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B8B5CC-57DE-24AD-C66E-30AABE43E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8D88BC-5736-4A71-2A03-DB838A101F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4FF4A1-07F4-0C24-69BD-FDF074ED54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11FC99D-2C53-AA55-AF90-3F0BE940F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948965-3DC7-D037-74B6-E61AFCC294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47BD89-E08A-225D-8977-42F05B8C94B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15CD93-BC20-5892-7CC0-D0D94C2C637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B88484-76E6-34CD-950D-8D11D8C1AAA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B947FB-4E78-DF01-DD2F-C3656CF1AD2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C20094C-414D-AAD9-2505-1F7E12F44B0E}"/>
              </a:ext>
            </a:extLst>
          </p:cNvPr>
          <p:cNvSpPr/>
          <p:nvPr/>
        </p:nvSpPr>
        <p:spPr>
          <a:xfrm>
            <a:off x="508000" y="3377741"/>
            <a:ext cx="8128000" cy="1441892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يَصْدُقْ</a:t>
            </a:r>
            <a:r>
              <a:rPr lang="ar-MA" sz="66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قَوْلِهِ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يَكْسِبْ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ثِقَةَ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ٱلنّاسِ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94E0AB4D-4195-5714-6E02-ECA6305A45B6}"/>
              </a:ext>
            </a:extLst>
          </p:cNvPr>
          <p:cNvSpPr/>
          <p:nvPr/>
        </p:nvSpPr>
        <p:spPr>
          <a:xfrm>
            <a:off x="4873280" y="1872661"/>
            <a:ext cx="2599093" cy="966126"/>
          </a:xfrm>
          <a:prstGeom prst="wedgeRoundRectCallout">
            <a:avLst>
              <a:gd name="adj1" fmla="val 32162"/>
              <a:gd name="adj2" fmla="val 155356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59A4B95B-8C26-B242-D013-D8EAD396F1E6}"/>
              </a:ext>
            </a:extLst>
          </p:cNvPr>
          <p:cNvSpPr/>
          <p:nvPr/>
        </p:nvSpPr>
        <p:spPr>
          <a:xfrm>
            <a:off x="1728871" y="1868949"/>
            <a:ext cx="2331963" cy="966126"/>
          </a:xfrm>
          <a:prstGeom prst="wedgeRoundRectCallout">
            <a:avLst>
              <a:gd name="adj1" fmla="val 46568"/>
              <a:gd name="adj2" fmla="val 142261"/>
              <a:gd name="adj3" fmla="val 16667"/>
            </a:avLst>
          </a:prstGeom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جَوابُ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191179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28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 بطريقة صياغة جملة شرطية 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A42B54-5F81-DC54-0CE9-735E758ACAF3}"/>
              </a:ext>
            </a:extLst>
          </p:cNvPr>
          <p:cNvSpPr txBox="1"/>
          <p:nvPr/>
        </p:nvSpPr>
        <p:spPr>
          <a:xfrm>
            <a:off x="869906" y="3429000"/>
            <a:ext cx="7404187" cy="1225868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أَصوغُ ٱلْجُمْلَةَ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ٱلشَّرْطِيَّةَ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7C30D-EAA5-61E5-7E43-2C317F36E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12B78-4F7B-B4AB-38A4-60654DD74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28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D618A3-3914-FDCA-1DC6-131BFE8897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60C4DD-0A36-EF45-9117-FD4DF4384A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BF45DE-2055-77AD-549B-2948914452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789CDE-1005-90F2-947F-19A7D2A187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D39E1-DFE7-C7A5-17F0-76ABF516A8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49CAA72-2FAB-A441-F9C7-C4603AD1F13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B0C618-6BBA-7EDE-4BD2-6C42E385381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06445A-EBB9-DBFC-EF90-C3036B157A2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DE5EDF-A766-E112-5E5D-2BF491CE409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C77950-FD4A-402D-D540-4943A314BFB5}"/>
              </a:ext>
            </a:extLst>
          </p:cNvPr>
          <p:cNvSpPr txBox="1"/>
          <p:nvPr/>
        </p:nvSpPr>
        <p:spPr>
          <a:xfrm>
            <a:off x="629113" y="2252054"/>
            <a:ext cx="7752080" cy="350734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47675" indent="-447675"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	أَسْتَعْمِلُ أَداةً تَجْزِمُ فِعْلَيْنِ مُضارِعَيْنِ (مِثْلَ: إِنْ – مَنْ – ما – أَيْنَما – مَهْما – حَيْثُما)؛</a:t>
            </a:r>
          </a:p>
          <a:p>
            <a:pPr marL="447675" indent="-447675"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	أُدْخِلُ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ٱلأَداةَ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فِعْلٍ مُضارِعٍ مَجْزومٍ لِأَحْصُلَ عَلى فِعْلِ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	أُتْمِمُ بِفِعْلٍ مُضارِعٍ مَجْزومٍ مُناسِبٍ، يُسَمّى جَوابَ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98798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90. أنجزوا  نشاط " أتدرب مع زملائي".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740147D-25BB-4F36-E72B-016858085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BD5A2B-0221-0576-DB1A-501B995C44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84" y="1500080"/>
            <a:ext cx="3278371" cy="50328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051738-B9D2-F4F6-2215-5E7154296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6784" y="3743040"/>
            <a:ext cx="3310409" cy="161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 (مناقشة الأجوبة 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53EB3A-BB1F-FA72-2D60-F984199568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254" y="1978476"/>
            <a:ext cx="7431798" cy="4195524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71D72-CC07-BEA2-78C1-3E93D7972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3158AE-621A-A2BB-1CF7-48F39BE23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AAB44F-8A40-D729-5758-306957865D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BD2680-F55F-6A64-412B-3FB40BDA43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0D351E-5940-061A-97A6-4C52C6A24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97177E-6086-D7D5-3647-7F0EF7B1B9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DE8544-5F81-11BC-86CB-A8DD1774190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67B15F-575A-5AE6-82C5-B23ADD0A36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D9033-8EAE-DEA8-C346-EF06C852D69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6D8D16-5BB8-1DF8-6ECA-7C73303D411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666E60-EEFB-025B-46E3-33445EE883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7FCBD6-6FD9-96AB-6510-051B3A11C4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254" y="1978476"/>
            <a:ext cx="7431798" cy="4195524"/>
          </a:xfrm>
          <a:prstGeom prst="rect">
            <a:avLst/>
          </a:prstGeom>
          <a:ln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C6913A-8910-CC20-EDAC-F36A675F57B3}"/>
              </a:ext>
            </a:extLst>
          </p:cNvPr>
          <p:cNvSpPr/>
          <p:nvPr/>
        </p:nvSpPr>
        <p:spPr>
          <a:xfrm>
            <a:off x="7032003" y="2245360"/>
            <a:ext cx="76200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مَنْ</a:t>
            </a:r>
            <a:r>
              <a:rPr lang="ar-MA" dirty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57E7B8-B9A4-2537-CF23-65C53AC28BD2}"/>
              </a:ext>
            </a:extLst>
          </p:cNvPr>
          <p:cNvSpPr/>
          <p:nvPr/>
        </p:nvSpPr>
        <p:spPr>
          <a:xfrm>
            <a:off x="7091373" y="2595140"/>
            <a:ext cx="762000" cy="3962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</a:rPr>
              <a:t>إِنْ</a:t>
            </a:r>
            <a:r>
              <a:rPr lang="ar-MA" dirty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F239E5-D0F2-9FE9-36EE-5385ECF5DD0C}"/>
              </a:ext>
            </a:extLst>
          </p:cNvPr>
          <p:cNvSpPr/>
          <p:nvPr/>
        </p:nvSpPr>
        <p:spPr>
          <a:xfrm>
            <a:off x="7091373" y="2991380"/>
            <a:ext cx="762000" cy="3962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</a:rPr>
              <a:t>ما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24D3E6-4255-238D-4486-C4B13F478F7D}"/>
              </a:ext>
            </a:extLst>
          </p:cNvPr>
          <p:cNvSpPr/>
          <p:nvPr/>
        </p:nvSpPr>
        <p:spPr>
          <a:xfrm>
            <a:off x="7091373" y="3341160"/>
            <a:ext cx="762000" cy="3962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</a:rPr>
              <a:t>أَيْنَما</a:t>
            </a:r>
            <a:r>
              <a:rPr lang="ar-MA" dirty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17FCD30-8C65-05F8-3E5E-CD41391700C9}"/>
              </a:ext>
            </a:extLst>
          </p:cNvPr>
          <p:cNvCxnSpPr>
            <a:cxnSpLocks/>
          </p:cNvCxnSpPr>
          <p:nvPr/>
        </p:nvCxnSpPr>
        <p:spPr>
          <a:xfrm flipH="1">
            <a:off x="3688080" y="4236720"/>
            <a:ext cx="2078098" cy="12700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5CBAA98-64F9-89D6-A452-3744A9CDC973}"/>
              </a:ext>
            </a:extLst>
          </p:cNvPr>
          <p:cNvCxnSpPr>
            <a:cxnSpLocks/>
          </p:cNvCxnSpPr>
          <p:nvPr/>
        </p:nvCxnSpPr>
        <p:spPr>
          <a:xfrm flipH="1" flipV="1">
            <a:off x="3759200" y="4236720"/>
            <a:ext cx="2006978" cy="4064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95FEA90-0003-A484-59BC-E0D6DFC4E8D1}"/>
              </a:ext>
            </a:extLst>
          </p:cNvPr>
          <p:cNvCxnSpPr>
            <a:cxnSpLocks/>
          </p:cNvCxnSpPr>
          <p:nvPr/>
        </p:nvCxnSpPr>
        <p:spPr>
          <a:xfrm flipH="1" flipV="1">
            <a:off x="3772090" y="4668520"/>
            <a:ext cx="2006978" cy="4064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38A31373-822C-CEEF-37CA-8876CF86D935}"/>
              </a:ext>
            </a:extLst>
          </p:cNvPr>
          <p:cNvCxnSpPr>
            <a:cxnSpLocks/>
          </p:cNvCxnSpPr>
          <p:nvPr/>
        </p:nvCxnSpPr>
        <p:spPr>
          <a:xfrm flipH="1" flipV="1">
            <a:off x="3772090" y="5125720"/>
            <a:ext cx="2006978" cy="4064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37307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880CB-27E0-5496-C4FD-AE3014142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A3E23-07F3-EB8A-E22E-B861889D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 أنجز بمفردي ".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8360B0-48E2-C5BE-C269-81BA877038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188012-A542-FE46-0B5F-2E8D48E80F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BCEA4-0348-6777-BA44-513723CF0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271E99-669F-E6E3-C837-CB1AB70E14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5D95A2-0EAC-74BD-C336-AEC67373A7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83DFF9-EBD5-1DCB-B38A-8FD01B3F18B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F334EA-9040-891B-4D6C-38E8650100A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BF9593-E3BA-8297-D969-2066D83EF13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AA290C-50CF-5305-A2DF-FC4A977855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FF670956-3818-0385-7C23-B2FCBF5C4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5" y="1500080"/>
            <a:ext cx="840614" cy="96742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212E25-C7F9-3C1A-C3D6-5359F79EF4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84" y="1500080"/>
            <a:ext cx="3278371" cy="50328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03FB0F-2F80-C42C-CDAC-C55E1411F1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447" y="5516880"/>
            <a:ext cx="3310409" cy="46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0391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F393-9F4F-F54D-6F70-E7A73E07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FEF71-FB44-EAA8-ED41-9BC1E6436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 التي قام بصياغتها. سنناقش  إنتاجاتكم.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01581B-3554-6D19-6436-71EA18B14B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0DBCE2-C00A-1FE0-63F7-98A5DDD0B3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734FE0-B7D8-596E-A509-0C8266532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7A4480-3386-66B1-DFE8-7A720A2CC4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7D9EF9-F471-10C4-618E-CC7025E9E63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3D808-615A-9EDF-BCC8-F6D62121696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B46438-86CB-E768-FD82-07917038418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E73C48-D964-93F3-76A9-EBB1629D897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1D6D41-DF2E-EEE3-BE42-33C62352A9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68D9F6A-3690-5B0A-AD99-EDEC8AC88A8E}"/>
              </a:ext>
            </a:extLst>
          </p:cNvPr>
          <p:cNvSpPr/>
          <p:nvPr/>
        </p:nvSpPr>
        <p:spPr>
          <a:xfrm>
            <a:off x="932679" y="339344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707176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لتلخيص نص؟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888557" y="3101102"/>
            <a:ext cx="7233191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ٱلَّتي نَسْلُكُها لِتَلْخيصِ نَصٍّ؟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عناصر الجملة الشرطية؟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1408043" y="3248470"/>
            <a:ext cx="6591036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ٱلْجُمْلَةِ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E943F-E4DA-9CD9-9401-0BCA0C1CC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965F53B-00B6-2147-2E18-8C0D03B46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4131BC-5EB6-3367-A985-6E9C2B57AB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3F6A51-1191-0CB0-5B7A-598AFAC6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3D6F3E-3A47-CF63-6DF5-F9B9A4233E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52B344-05C8-3337-CCB9-3956F9F7B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EA570B-378D-9D44-5A54-3DAC8109F6D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DBBF76-40B5-6649-9974-DE3C30BFFA1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7FD6BD-2F8B-947D-D546-30FC7DA1B71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F4F691-431C-F35B-F328-AB95EA317E7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7A409ED-FCF2-9471-859A-2E7C2F78CC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938CD50-A308-D2DB-CCDC-96C1624D9312}"/>
              </a:ext>
            </a:extLst>
          </p:cNvPr>
          <p:cNvSpPr txBox="1"/>
          <p:nvPr/>
        </p:nvSpPr>
        <p:spPr>
          <a:xfrm>
            <a:off x="865376" y="1988630"/>
            <a:ext cx="7413247" cy="37797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تَتَكَوَّنُ ٱلْجُمْلَةُ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ٱلشَّرْطِيَّةُ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مِنْ: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أَداةِ شَرْطٍ تَجْزِمُ فِعْلَيْنِ مُضارِعَيْنِ؛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(فِعْلٌ مُضارِعٌ مَجْزومٌ)؛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جَوابِ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ٱلشَّرْطِ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(فِعْلٌ مُضارِعٌ مَجْزومٌ).</a:t>
            </a:r>
          </a:p>
        </p:txBody>
      </p:sp>
    </p:spTree>
    <p:extLst>
      <p:ext uri="{BB962C8B-B14F-4D97-AF65-F5344CB8AC3E}">
        <p14:creationId xmlns:p14="http://schemas.microsoft.com/office/powerpoint/2010/main" val="218637508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19585</TotalTime>
  <Words>2380</Words>
  <Application>Microsoft Office PowerPoint</Application>
  <PresentationFormat>Affichage à l'écran (4:3)</PresentationFormat>
  <Paragraphs>536</Paragraphs>
  <Slides>71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71</vt:i4>
      </vt:variant>
    </vt:vector>
  </HeadingPairs>
  <TitlesOfParts>
    <vt:vector size="100" baseType="lpstr">
      <vt:lpstr>Microsoft Uighur</vt:lpstr>
      <vt:lpstr>Arial</vt:lpstr>
      <vt:lpstr>Dosis Medium</vt:lpstr>
      <vt:lpstr>Calibri</vt:lpstr>
      <vt:lpstr>Aptos Display</vt:lpstr>
      <vt:lpstr>Modern Love</vt:lpstr>
      <vt:lpstr>Dosis</vt:lpstr>
      <vt:lpstr>Dosis ExtraBold</vt:lpstr>
      <vt:lpstr>Aptos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التدرب على  التعبير عن أسباب ودوافع  حدوث  ظاهرة اجتماعية.</vt:lpstr>
      <vt:lpstr>نتذكر جماعة الأساليب التي استعملتموها في الحصة السابقة. من يقرأ؟ (يمكن اقتراح أساليب أخرى. ) </vt:lpstr>
      <vt:lpstr>على دفاتر البحث، اكتبوا  فقرة للتعبير عن دوافع وأسباب الظاهرة التالية. من يقرأ؟</vt:lpstr>
      <vt:lpstr>من يقرأ عمله؟ </vt:lpstr>
      <vt:lpstr>Présentation PowerPoint</vt:lpstr>
      <vt:lpstr>نبدأ حصتنا في القراءة بتصحيح الواجب المنزلي . خذوا دفاتر البحث. </vt:lpstr>
      <vt:lpstr>من يقرأ التعريف الأول ويحدد المفردة المناسبة له؟ ( مناقشة الجواب ثم الانتقال إلى التعريف  الموالي.)</vt:lpstr>
      <vt:lpstr>من يقرأ الجملة التي وردت  فيها كلمة " أقطار"؟ ( مناقشة الجواب ثم الانتقال إلى المفردة الموالية.)</vt:lpstr>
      <vt:lpstr>خذوا كراساتكم  الصفحة -84-. من يقرأ النص مستحضرا ضوابط الطلاقة؟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مناقشة الجواب</vt:lpstr>
      <vt:lpstr>نصحح من يقرأ؟</vt:lpstr>
      <vt:lpstr>ننتقل إلى تلخيص النص.  من يذكرنا بخطوات صياغة ملخص نص معلوماتي؟ </vt:lpstr>
      <vt:lpstr>نتذكر جماعة. من يقرأ؟ </vt:lpstr>
      <vt:lpstr>لصياغة ملخص النص، نحتاج إلى تحديد أفكاره. من يذكرنا بخطوات تحديد الفكرة الرئيسة لفقرة؟ </vt:lpstr>
      <vt:lpstr>نتذكر جماعة. من يقرأ؟ </vt:lpstr>
      <vt:lpstr> سأوزع عليكم أجزاء النص لتحددوا أفكارها. ستشتغلون في ثنائيات. </vt:lpstr>
      <vt:lpstr>نصحح. نبدأ بالمقدمة. من يحدد فكرتها؟  (الانتقال إلى الجزء الموالي بعد مناقشة الفكرة المقترحة.)</vt:lpstr>
      <vt:lpstr>هذه مقترحات أخرى. من يقرأ؟</vt:lpstr>
      <vt:lpstr>بعد أن حددنا الأفكار الرئيسة. ما الخطوة الثانية لصياغة ملخص النص؟ </vt:lpstr>
      <vt:lpstr>تحديد أدوات الربط المناسبة بين الأفكار. من يقترح أدوات ربط مناسبة؟ </vt:lpstr>
      <vt:lpstr>خذوا دفاتر القسم. وسجلوا تاريخ اليوم.</vt:lpstr>
      <vt:lpstr>اكتبوا على دفاتركم ملخص النص باستعمال أفكاره الرئيسة التالية:</vt:lpstr>
      <vt:lpstr>من يقرأ الملخص الذي قام بتحريره؟</vt:lpstr>
      <vt:lpstr>هذا مقترح آخر. من يقرأ؟ </vt:lpstr>
      <vt:lpstr>Présentation PowerPoint</vt:lpstr>
      <vt:lpstr>ستتعرفون الجملة الشرطية وستتدربون  على صياغتها.</vt:lpstr>
      <vt:lpstr>في البداية. من يذكرنا بأدوات جزم المضارع التي درستموها في الحصة الماضية؟ </vt:lpstr>
      <vt:lpstr>نتذكر جماعة. من يقرأ؟  ينبه الأستاذ إلى أن  هذه الأدوات تجزم فعلا واحدا فقط. </vt:lpstr>
      <vt:lpstr>هذه أدوات جزم أخرى تجزم فعلين مضارعين في الجملة نفسها. </vt:lpstr>
      <vt:lpstr>أمثلة. من يقرأ؟ </vt:lpstr>
      <vt:lpstr>مثال آخر.  لاحظوا، ما علامة جزم الفعلين المضارعين؟ </vt:lpstr>
      <vt:lpstr>من يقدم جملا  على غرار المثالين التاليين. </vt:lpstr>
      <vt:lpstr>الآن. لنتعرف على الجملة الشرطية. سأقرأ؟ </vt:lpstr>
      <vt:lpstr>من يعيد  القراءة؟</vt:lpstr>
      <vt:lpstr>مثال لجملة شرطية. </vt:lpstr>
      <vt:lpstr>مثال آخر لجلمة شرطية.  من يقرأ؟ مناقشة صيغة الفعل المضارع المجزوم وعلامة جزمه.  (جزم الأفعال الخمسة.)</vt:lpstr>
      <vt:lpstr>انتبهوا. كيف سأصوغ جملة شرطية. أولا. أختار أداة جزم.  مثلا:  حيثما الدالة على المكان.</vt:lpstr>
      <vt:lpstr>ثانيا، أدخل أداة الجزم على فعل مضارع مناسب لمعنى الأداة. لاحظوا أن الجملة غير تامة. </vt:lpstr>
      <vt:lpstr>ثالثا، أتمم الجملة بفعل مضارع مجزوم مناسب لمعنى الجملة.</vt:lpstr>
      <vt:lpstr>سنصوغ جملة شرطية  بشكل جماعي. نختار الأداة الثانية : من </vt:lpstr>
      <vt:lpstr>من يدخل أداة الجزم على فعل مضارع مناسب لمعنى الأداة. </vt:lpstr>
      <vt:lpstr>هذا مقترح آخر. من يتمم الجملة بفعل مضارع مجزوم مناسب للحصول على جملة شرطية ؟</vt:lpstr>
      <vt:lpstr>هذا مقترح آخر. من يقرأ؟ </vt:lpstr>
      <vt:lpstr> من يذكرنا  بطريقة صياغة جملة شرطية ؟ </vt:lpstr>
      <vt:lpstr>من يقرأ؟ </vt:lpstr>
      <vt:lpstr>خذوا كراساتكم، الصفحة 90. أنجزوا  نشاط " أتدرب مع زملائي". </vt:lpstr>
      <vt:lpstr>نصحح جماعة.  (مناقشة الأجوبة )</vt:lpstr>
      <vt:lpstr>صححوا على كراساتكم. </vt:lpstr>
      <vt:lpstr>أنجزوا نشاط " أنجز بمفردي ". </vt:lpstr>
      <vt:lpstr>من يقرأ الجمل التي قام بصياغتها. سنناقش  إنتاجاتكم.</vt:lpstr>
      <vt:lpstr>اختتام الحصة</vt:lpstr>
      <vt:lpstr>ما الخطوات التي نسلكها لتلخيص نص؟</vt:lpstr>
      <vt:lpstr>ما عناصر الجملة الشرطية؟ </vt:lpstr>
      <vt:lpstr>من يقرأ؟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264</cp:revision>
  <dcterms:created xsi:type="dcterms:W3CDTF">2023-09-20T21:35:22Z</dcterms:created>
  <dcterms:modified xsi:type="dcterms:W3CDTF">2026-03-29T22:11:10Z</dcterms:modified>
</cp:coreProperties>
</file>