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5"/>
  </p:notesMasterIdLst>
  <p:handoutMasterIdLst>
    <p:handoutMasterId r:id="rId76"/>
  </p:handoutMasterIdLst>
  <p:sldIdLst>
    <p:sldId id="2147482712" r:id="rId20"/>
    <p:sldId id="2147482653" r:id="rId21"/>
    <p:sldId id="2147482762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08" r:id="rId29"/>
    <p:sldId id="2147482509" r:id="rId30"/>
    <p:sldId id="2147482744" r:id="rId31"/>
    <p:sldId id="2147482713" r:id="rId32"/>
    <p:sldId id="2147482693" r:id="rId33"/>
    <p:sldId id="2147482635" r:id="rId34"/>
    <p:sldId id="2147482707" r:id="rId35"/>
    <p:sldId id="2147482747" r:id="rId36"/>
    <p:sldId id="2147482467" r:id="rId37"/>
    <p:sldId id="2147482748" r:id="rId38"/>
    <p:sldId id="2147482754" r:id="rId39"/>
    <p:sldId id="2147482637" r:id="rId40"/>
    <p:sldId id="2147482643" r:id="rId41"/>
    <p:sldId id="2147482755" r:id="rId42"/>
    <p:sldId id="2147482518" r:id="rId43"/>
    <p:sldId id="2147482645" r:id="rId44"/>
    <p:sldId id="2147482644" r:id="rId45"/>
    <p:sldId id="2147482522" r:id="rId46"/>
    <p:sldId id="2147482639" r:id="rId47"/>
    <p:sldId id="2147482539" r:id="rId48"/>
    <p:sldId id="2147482541" r:id="rId49"/>
    <p:sldId id="2147482543" r:id="rId50"/>
    <p:sldId id="2147482751" r:id="rId51"/>
    <p:sldId id="2147482756" r:id="rId52"/>
    <p:sldId id="2147482742" r:id="rId53"/>
    <p:sldId id="2147482757" r:id="rId54"/>
    <p:sldId id="2147482758" r:id="rId55"/>
    <p:sldId id="2147482759" r:id="rId56"/>
    <p:sldId id="2147482480" r:id="rId57"/>
    <p:sldId id="2147482723" r:id="rId58"/>
    <p:sldId id="2147482724" r:id="rId59"/>
    <p:sldId id="2147482725" r:id="rId60"/>
    <p:sldId id="2147482726" r:id="rId61"/>
    <p:sldId id="2147482727" r:id="rId62"/>
    <p:sldId id="2147482694" r:id="rId63"/>
    <p:sldId id="2147482466" r:id="rId64"/>
    <p:sldId id="2147482623" r:id="rId65"/>
    <p:sldId id="2147482735" r:id="rId66"/>
    <p:sldId id="2147482739" r:id="rId67"/>
    <p:sldId id="2147482743" r:id="rId68"/>
    <p:sldId id="2147482741" r:id="rId69"/>
    <p:sldId id="2147482704" r:id="rId70"/>
    <p:sldId id="2147482553" r:id="rId71"/>
    <p:sldId id="2147482576" r:id="rId72"/>
    <p:sldId id="2147482706" r:id="rId73"/>
    <p:sldId id="2147482671" r:id="rId74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8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7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presProps" Target="presProps.xml"/><Relationship Id="rId61" Type="http://schemas.openxmlformats.org/officeDocument/2006/relationships/slide" Target="slides/slide42.xml"/><Relationship Id="rId82" Type="http://schemas.openxmlformats.org/officeDocument/2006/relationships/font" Target="fonts/font6.fntdata"/><Relationship Id="rId19" Type="http://schemas.openxmlformats.org/officeDocument/2006/relationships/slideMaster" Target="slideMasters/slideMaster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983783-D348-3928-8AFB-D4A951D1C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 (20)د.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020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336080" y="3380220"/>
            <a:ext cx="2271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الألعاب الأولمبية(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الألعاب الأولمبية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عن أسباب  ودوافع ظاهرة معينة.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 بطلاقة وفهمه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356369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التعبير عن أسباب ودوافع  حدوث ظاهرة اجتماعية.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حُدوثِ ظاهِرَةٍ.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)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557BA8-A31A-1498-BCBA-C735E13A53A1}"/>
              </a:ext>
            </a:extLst>
          </p:cNvPr>
          <p:cNvSpPr txBox="1"/>
          <p:nvPr/>
        </p:nvSpPr>
        <p:spPr>
          <a:xfrm>
            <a:off x="582280" y="313635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للتعبير عن دوافع وأسباب الظاهرة التالية.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استعمال أساليب أخرى من اقتراحهم.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8869A46C-1B54-80B2-05F5-7734E1726B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5C8E8-530D-EDC7-0F2E-3B3458D1D438}"/>
              </a:ext>
            </a:extLst>
          </p:cNvPr>
          <p:cNvSpPr/>
          <p:nvPr/>
        </p:nvSpPr>
        <p:spPr>
          <a:xfrm>
            <a:off x="885542" y="2238321"/>
            <a:ext cx="7599644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ٱلتَّسَوُّلِ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6AFD81-F255-8EF0-7F7B-A856BAF3AE5F}"/>
              </a:ext>
            </a:extLst>
          </p:cNvPr>
          <p:cNvSpPr txBox="1"/>
          <p:nvPr/>
        </p:nvSpPr>
        <p:spPr>
          <a:xfrm>
            <a:off x="695644" y="466490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48810A-03D4-EED4-1CF5-81137AAAF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BCC7D5-9D7C-8CC7-2A17-31BB983F657D}"/>
              </a:ext>
            </a:extLst>
          </p:cNvPr>
          <p:cNvSpPr/>
          <p:nvPr/>
        </p:nvSpPr>
        <p:spPr>
          <a:xfrm>
            <a:off x="1056641" y="3213483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3275598" y="1777877"/>
            <a:ext cx="3895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منظمات الألعاب الأولمبية(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الألعاب الأولمبية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473687" y="281927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أَقْطارٌ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5473687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اَلْقِيَمُ 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1226772" y="28737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اَلتَّنافُسُ 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1226772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اَلتَّعَصُّبُ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أقطار»؟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1471975" y="3831905"/>
            <a:ext cx="6217082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b="1" dirty="0">
                <a:solidFill>
                  <a:srgbClr val="424D7B"/>
                </a:solidFill>
              </a:rPr>
              <a:t>	اَلْبُلْدانُ أَوِ </a:t>
            </a:r>
            <a:r>
              <a:rPr lang="ar-MA" sz="5400" b="1" dirty="0" err="1">
                <a:solidFill>
                  <a:srgbClr val="424D7B"/>
                </a:solidFill>
              </a:rPr>
              <a:t>ٱلْمَناطِقُ</a:t>
            </a:r>
            <a:r>
              <a:rPr lang="ar-MA" sz="5400" b="1" dirty="0">
                <a:solidFill>
                  <a:srgbClr val="424D7B"/>
                </a:solidFill>
              </a:rPr>
              <a:t> </a:t>
            </a:r>
            <a:r>
              <a:rPr lang="ar-MA" sz="5400" b="1" dirty="0" err="1">
                <a:solidFill>
                  <a:srgbClr val="424D7B"/>
                </a:solidFill>
              </a:rPr>
              <a:t>ٱلْمُخْتَلِفَةُ</a:t>
            </a:r>
            <a:r>
              <a:rPr lang="ar-MA" sz="54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أَقْطارٌ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التنافس 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706832" y="4044847"/>
            <a:ext cx="5673456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اَلسَّعْيُ لِلتَّفَوُّقِ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وَٱلْوُصولِ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 إِلى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ٱلنَّجاحِ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079894" y="1986632"/>
            <a:ext cx="313149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اَلتَّنافُسُ  ( تَنافَسَ)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القيم 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يقدم أمثلة.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729009" y="3831905"/>
            <a:ext cx="7685981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اَلْمَبادِئُ </a:t>
            </a:r>
            <a:r>
              <a:rPr lang="ar-MA" b="1" dirty="0" err="1">
                <a:solidFill>
                  <a:srgbClr val="424D7B"/>
                </a:solidFill>
              </a:rPr>
              <a:t>وَٱلْأَخْلاقُ</a:t>
            </a:r>
            <a:r>
              <a:rPr lang="ar-MA" b="1" dirty="0">
                <a:solidFill>
                  <a:srgbClr val="424D7B"/>
                </a:solidFill>
              </a:rPr>
              <a:t> ٱلَّتي تُوَجِّهُ سُلوكَ </a:t>
            </a:r>
            <a:r>
              <a:rPr lang="ar-MA" b="1" dirty="0" err="1">
                <a:solidFill>
                  <a:srgbClr val="424D7B"/>
                </a:solidFill>
              </a:rPr>
              <a:t>ٱلْإِنْسانِ</a:t>
            </a:r>
            <a:r>
              <a:rPr lang="ar-MA" b="1" dirty="0">
                <a:solidFill>
                  <a:srgbClr val="424D7B"/>
                </a:solidFill>
              </a:rPr>
              <a:t> وتَصَرُّفاتِهِ.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اَلْقِيَمُ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4B80-833B-1AF2-5477-D86465D0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61F-359F-04F9-B5C6-D888D66B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التعصب  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يقدم ضدها 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9896D-D4D3-07E2-6BB9-7725A4D5E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3EAD3E-717E-B7EA-69D1-959E932E82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E26AD0F-0DAF-A018-40EE-D7CCBCF71BA1}"/>
              </a:ext>
            </a:extLst>
          </p:cNvPr>
          <p:cNvSpPr txBox="1"/>
          <p:nvPr/>
        </p:nvSpPr>
        <p:spPr>
          <a:xfrm>
            <a:off x="729009" y="3831905"/>
            <a:ext cx="7685981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اَلتَّمَسُّكُ بِرَأْيٍ أَوْ فِكْرَةٍ بِشَكْلٍ مُتَشَدِّدٍ دونَ </a:t>
            </a:r>
            <a:r>
              <a:rPr lang="ar-MA" b="1" dirty="0" err="1">
                <a:solidFill>
                  <a:srgbClr val="424D7B"/>
                </a:solidFill>
              </a:rPr>
              <a:t>ٱلْقُبولِ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بِٱلآراءِ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ٱلْمُخْتَلِفَةِ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351B19D-9C7A-8F0C-F756-5C0F66CAD698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اَلتَّعَصُّبُ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7EC176-35B2-DC2E-AC78-BBCF745584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C49801-97B9-BB5A-24B9-5E5E9C6C4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98AAC1-6452-8C9D-CD67-29A07A95CB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6AA066-4543-2B5F-EF72-4B4A9FCC8A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B68883-A06F-692B-0F6E-507D5009E3B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5EA6D-EB46-D5EE-C3D3-477FBEC49CA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B834E-E536-3EF8-9F3F-529DD7EA24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C3FDD6-9363-7274-4B7E-6BC9424434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739368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29B2EF0-9F0A-C7F4-B8F7-61FF28B1EF86}"/>
              </a:ext>
            </a:extLst>
          </p:cNvPr>
          <p:cNvSpPr txBox="1"/>
          <p:nvPr/>
        </p:nvSpPr>
        <p:spPr>
          <a:xfrm>
            <a:off x="5473687" y="281927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أَقْطارٌ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B23B450-3592-D8FA-B0B2-337FF7053169}"/>
              </a:ext>
            </a:extLst>
          </p:cNvPr>
          <p:cNvSpPr txBox="1"/>
          <p:nvPr/>
        </p:nvSpPr>
        <p:spPr>
          <a:xfrm>
            <a:off x="5473687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اَلْقِيَمُ  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2DBF781-B369-3B1E-3FA6-6FC33BB9483A}"/>
              </a:ext>
            </a:extLst>
          </p:cNvPr>
          <p:cNvSpPr txBox="1"/>
          <p:nvPr/>
        </p:nvSpPr>
        <p:spPr>
          <a:xfrm>
            <a:off x="1226772" y="28737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اَلتَّنافُسُ   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7F26C7D4-CC52-34EC-5760-1455BC185000}"/>
              </a:ext>
            </a:extLst>
          </p:cNvPr>
          <p:cNvSpPr txBox="1"/>
          <p:nvPr/>
        </p:nvSpPr>
        <p:spPr>
          <a:xfrm>
            <a:off x="1226772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اَلتَّعَصُّبُ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84.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E657B2-ADDD-21BA-9C0E-51E3FCEEF8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0CED75-716C-F823-5252-7E75BDA654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5B49E0-1EA4-81A0-60AE-2E7DF09E52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حاولوا، بشكل ثنائي، 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مقدمة النص والعناوين المكتوبة بخط مغاير،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5EE450-0572-0C55-EAE0-D75D757F45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8EC0C5-3FC8-DB83-4D29-145F26CFED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A388E5-FAA4-0CD4-7753-0EF8565122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تصحيح الخطأ في مضمون البطاقة أسفل الصفحة الأولى.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9F525C-0006-CF7D-CCBC-590F4D6B8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7FF49F-13D3-8621-B13F-FC57B6F724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33A959-0148-5470-80D3-F46E127D11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45B6463-AAD9-AAE3-9480-0A4A6E26A755}"/>
              </a:ext>
            </a:extLst>
          </p:cNvPr>
          <p:cNvCxnSpPr/>
          <p:nvPr/>
        </p:nvCxnSpPr>
        <p:spPr>
          <a:xfrm flipV="1">
            <a:off x="5837097" y="5323562"/>
            <a:ext cx="531542" cy="852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7F7A805-CE0A-C49C-C136-D1CE75418C2D}"/>
              </a:ext>
            </a:extLst>
          </p:cNvPr>
          <p:cNvSpPr txBox="1"/>
          <p:nvPr/>
        </p:nvSpPr>
        <p:spPr>
          <a:xfrm>
            <a:off x="4580516" y="6175800"/>
            <a:ext cx="334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بِدَوْرَةِ </a:t>
            </a:r>
            <a:r>
              <a:rPr lang="ar-MA" dirty="0" err="1">
                <a:solidFill>
                  <a:srgbClr val="FF0000"/>
                </a:solidFill>
              </a:rPr>
              <a:t>ٱلْمُلْتَقى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ar-MA" dirty="0" err="1">
                <a:solidFill>
                  <a:srgbClr val="FF0000"/>
                </a:solidFill>
              </a:rPr>
              <a:t>ٱلدُّوَلِيِّ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ar-MA" dirty="0" err="1">
                <a:solidFill>
                  <a:srgbClr val="FF0000"/>
                </a:solidFill>
              </a:rPr>
              <a:t>ٱلْمُنَظَّمَةِ</a:t>
            </a:r>
            <a:r>
              <a:rPr lang="ar-MA" dirty="0">
                <a:solidFill>
                  <a:srgbClr val="FF0000"/>
                </a:solidFill>
              </a:rPr>
              <a:t> بِِروما.....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لِماذا وُصِفَتِ ٱلْأَلْعابُ بِـ"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ٱلْأولَمْبِيَّةِ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ٱلفَرْقُ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ٱلْأَلْعابِ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ٱلشَّتْوِيَّةِ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وَٱلصَّيْفِيَّةِ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ما أَشْهَرُ رُموزِ ٱلْأَلْعابِ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ٱلْأولَمْبِيَّةِ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6E37-1C78-299D-2E1E-933CA9FB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87CE-54D5-D440-27F1-FA642DA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86A04-C498-D398-03F8-9FE6F9B61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7FC7-24AC-7C88-194A-2608C5CE57A8}"/>
              </a:ext>
            </a:extLst>
          </p:cNvPr>
          <p:cNvSpPr/>
          <p:nvPr/>
        </p:nvSpPr>
        <p:spPr>
          <a:xfrm>
            <a:off x="611999" y="2936782"/>
            <a:ext cx="7844833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ماذا تُمَثِّلُ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ٱلْحَلَقاتُ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ٱلْخَمْسُ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ٱلْعَلَمِ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ٱلْأولَمْبِيِّ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E01158-B512-3C8D-0E8A-DDD8AAA03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5BE2A5-60C3-A52D-F269-19D17AA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518B54-1981-0D62-68AF-F9427646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4A0177-50B2-BE96-CDD4-91065078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8E591-46BF-AE8A-9246-C2297B20E4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52D99-B32C-1135-67F6-4C5EE27AA39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F0C5E-4D8D-989C-BA3A-A59DF84850B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58B96-96A4-984A-337A-7BC8C94162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545853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عَمَّ تُعَبِّرُ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ٱلرُّسوماتُ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ٱلْوارِدَةُ في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ٱلصَّفْحَةِ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ٱلثّانِيَةِ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مِنَ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88. أجيبوا عن أسئلة استثمار المعجم.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6CA512-0C6A-0CE6-0622-6E9AF61B8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119" y="1921285"/>
            <a:ext cx="7538720" cy="399790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188D7A4-3131-F52E-06B4-6477A79C3363}"/>
              </a:ext>
            </a:extLst>
          </p:cNvPr>
          <p:cNvSpPr txBox="1"/>
          <p:nvPr/>
        </p:nvSpPr>
        <p:spPr>
          <a:xfrm>
            <a:off x="6444919" y="5100320"/>
            <a:ext cx="110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السطر 31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5E73FE-0156-9E2D-371B-1DFED8E4A3A4}"/>
              </a:ext>
            </a:extLst>
          </p:cNvPr>
          <p:cNvSpPr txBox="1"/>
          <p:nvPr/>
        </p:nvSpPr>
        <p:spPr>
          <a:xfrm>
            <a:off x="5091400" y="5509752"/>
            <a:ext cx="236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السطر 4 من الفقرة الأخيرة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6ECD-06D0-5BEB-BF3D-E176D3A4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8B408-64F6-6E99-406D-52499D87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DA1F31-5C3B-734D-B4C7-EDD711988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323838-3769-EA93-7B37-6F5EEEB6F7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FCDB7E-CA21-196F-9A67-9419DA1E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553AF9-1F87-0206-C7AB-D0D25B502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7E960-BC0A-D1F2-4C9B-5F85227675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200E97-02AF-DBE8-5B85-F37C792B124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44268-AC7B-D95D-9485-DB38D5E3B3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E641E-65B7-54DB-1777-CB48971D1C9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09566-239D-3C84-C02A-E65A00A33DD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E6E98F-9A5D-A11F-1CC9-1E727665AB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279" y="2176100"/>
            <a:ext cx="7538720" cy="399790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872348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38D9-6C15-B729-45C5-0C3AE0F9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4FFF3-CBF0-246F-67E8-E9D33E39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01B3E8-1D30-B241-F989-54167C587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58D1F5-C5E5-F675-858E-4A7912ECC9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CD8B66-C7F4-94C4-5A56-A2675A447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2E5DDA-9245-3B1F-3F10-C176AD0FCD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52DAF9-282C-3F5B-11A9-6571C322B9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71C99E-4A9F-D846-7E43-F7A4EDEA5C9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B7806-AF8B-813F-1BD3-F9E587BEDA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DB745-9396-59D5-7011-3DE6BDB352F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74E02-45B0-0896-FE8D-2A8784D6EA7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CD05524-2965-CC39-2085-26C9BCFC6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279" y="2176100"/>
            <a:ext cx="7538720" cy="399790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7A4E5C9-61BE-FCF4-3A83-E86151DDF0B5}"/>
              </a:ext>
            </a:extLst>
          </p:cNvPr>
          <p:cNvSpPr txBox="1"/>
          <p:nvPr/>
        </p:nvSpPr>
        <p:spPr>
          <a:xfrm>
            <a:off x="966249" y="3882662"/>
            <a:ext cx="6795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اَلْأولَمْبِيَّةُ- اَلرِّياضِيَّةُ- اَلشَّتْوِيَّةُ-  اَلصَّيْفِيَّةُ – اَلْقَديمَةُ...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E2245AF-5F47-5C57-F50B-76B23AC95A7C}"/>
              </a:ext>
            </a:extLst>
          </p:cNvPr>
          <p:cNvSpPr txBox="1"/>
          <p:nvPr/>
        </p:nvSpPr>
        <p:spPr>
          <a:xfrm>
            <a:off x="1174163" y="2524783"/>
            <a:ext cx="67956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اَلْأَلْعابُ - اَلْمَلْعَبُ - اَلْمُسابَقاتُ -  اَلتَّنافُسُ – اَلْمُنافَساتُ - اَلسِّباقُ –اَلرِّياضِيَّةُ- اَلْفائِزونَ ...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758828B-ED34-3FF6-8E10-A182BBF51B63}"/>
              </a:ext>
            </a:extLst>
          </p:cNvPr>
          <p:cNvSpPr txBox="1"/>
          <p:nvPr/>
        </p:nvSpPr>
        <p:spPr>
          <a:xfrm>
            <a:off x="935152" y="5043725"/>
            <a:ext cx="6246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مَنْشَإٍ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أَصْلٍ...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CE5B9B-4026-48D6-8E27-F54D8C23CC7B}"/>
              </a:ext>
            </a:extLst>
          </p:cNvPr>
          <p:cNvSpPr txBox="1"/>
          <p:nvPr/>
        </p:nvSpPr>
        <p:spPr>
          <a:xfrm>
            <a:off x="3321243" y="5589224"/>
            <a:ext cx="3849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اَلْماضِيَةِ – اَلْقَديمَةِ...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64097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الأضداد. خذوا ألواحكم. الفائز من استطاع تحديد أكبر عدد من الأضداد.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865302" y="293202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ٱلْأَضْدادِ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اَلْقَديمَةُ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937140" y="27060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اَلشَّتَوِيَّةُ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2018452" y="2980735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اَلِاخْتِلافُ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2018452" y="295122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اَلْفَوْزُ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اَلتَّعَصُّبُ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31511" y="1846873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الألعاب الأولمبية(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F8686A-5139-A35C-EC0E-A55B08330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101BB3-8F3F-99D9-7623-3B616E04D6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4AE515-A761-5FEE-863A-19F83D3957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88. أجيبوا على كراساتكم عن  أسئلة "أوظف الإستراتيجيات لفهم النص".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تصحيح السنة:2004.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5DB531-A1B5-9309-CF76-B5149FDAC5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684" y="1476000"/>
            <a:ext cx="3500631" cy="536948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821684" y="3677920"/>
            <a:ext cx="3426716" cy="25806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EEF5BC7-3349-889B-259D-E84D47FCD1A3}"/>
              </a:ext>
            </a:extLst>
          </p:cNvPr>
          <p:cNvSpPr txBox="1"/>
          <p:nvPr/>
        </p:nvSpPr>
        <p:spPr>
          <a:xfrm>
            <a:off x="1381760" y="4927600"/>
            <a:ext cx="705455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2004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A0E867B-E1BF-6128-C6B4-75636A8313A2}"/>
              </a:ext>
            </a:extLst>
          </p:cNvPr>
          <p:cNvCxnSpPr>
            <a:stCxn id="12" idx="3"/>
          </p:cNvCxnSpPr>
          <p:nvPr/>
        </p:nvCxnSpPr>
        <p:spPr>
          <a:xfrm flipV="1">
            <a:off x="2087215" y="4998720"/>
            <a:ext cx="1265585" cy="113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F91C73-1DE5-FD76-6008-CC0691D610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684" y="1476000"/>
            <a:ext cx="3500631" cy="536948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505C00-3EBC-29E2-0E45-888E6CB4403A}"/>
              </a:ext>
            </a:extLst>
          </p:cNvPr>
          <p:cNvSpPr/>
          <p:nvPr/>
        </p:nvSpPr>
        <p:spPr>
          <a:xfrm>
            <a:off x="2821684" y="3677920"/>
            <a:ext cx="3426716" cy="25806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356319" y="1773578"/>
            <a:ext cx="8111275" cy="4524315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سُمِّيَتِ ٱلْأَلْعابُ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ٱلْأولَمْبِيَّةُ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نِسْبَةً إِلى مَدينَةِ "أولَمْبِيا"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ٱلْيونانِ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حَيْثُ كانَتْ تُقامُ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ٱلْمُسابَقاتُ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ٱلرِّياضِيَّةُ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نُظِّمَتْ أَوَّلُ دَوْرَةٍ أُولَمْبِيَّةٍ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ٱلْعَصْرِ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ٱلْحَديثِ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مَدينَةِ "أَثينا"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بِٱلْيونانِ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عِرْفاناً بِقيمَةِ 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ٱلْبَلَدِ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كَمَهْدٍ لِلْأَلْعابِ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ٱلْأولَمْبِيَّةِ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يَدُلُّ عَلى ذلِكَ فَوْزُ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ٱلْبَطَلِ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هِشام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ٱلْكَرّوج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بِميدالِيَّتَيْنِ ذَهَبِيَّتَيْنِ في تِلْكَ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ٱلدَّوْرَةِ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وَهُوَ ما تُشيرُ إِلَيْهِ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ٱلصُّورَةُ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ٱلْوارِدَةُ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ٱلصَّفْحَةِ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ٱلنَّصِّ.</a:t>
            </a:r>
          </a:p>
          <a:p>
            <a:pPr marL="263525" marR="0" lvl="0" indent="-263525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يَدُلُّ شِعارُ ٱلْأَلْعابِ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ٱلْأولَمْبِيَّةِ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ٱلْحَلَقاتُ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عَلى قارّاتِ ٱلْعالَمِ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وَتَرابُطِها.</a:t>
            </a:r>
          </a:p>
          <a:p>
            <a:pPr marL="263525" marR="0" lvl="0" indent="-263525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لِأَنَّها تَجْمَعُ شُعوبَ ٱلْعالَمِ مِنْ مُخْتَلِفِ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ٱلْبُلْدانِ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59A495-B2D2-54CD-DD7A-B9589929B0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290" y="1575854"/>
            <a:ext cx="3713885" cy="514052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33F647-6632-81E4-8E0F-198CA7683DCF}"/>
              </a:ext>
            </a:extLst>
          </p:cNvPr>
          <p:cNvSpPr/>
          <p:nvPr/>
        </p:nvSpPr>
        <p:spPr>
          <a:xfrm>
            <a:off x="2702553" y="2119697"/>
            <a:ext cx="3134545" cy="84897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19042</TotalTime>
  <Words>1598</Words>
  <Application>Microsoft Office PowerPoint</Application>
  <PresentationFormat>Affichage à l'écran (4:3)</PresentationFormat>
  <Paragraphs>361</Paragraphs>
  <Slides>55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55</vt:i4>
      </vt:variant>
    </vt:vector>
  </HeadingPairs>
  <TitlesOfParts>
    <vt:vector size="86" baseType="lpstr">
      <vt:lpstr>Wingdings</vt:lpstr>
      <vt:lpstr>Sakkal Majalla</vt:lpstr>
      <vt:lpstr>Dosis ExtraBold</vt:lpstr>
      <vt:lpstr>Microsoft Uighur</vt:lpstr>
      <vt:lpstr>Calibri</vt:lpstr>
      <vt:lpstr>Aptos</vt:lpstr>
      <vt:lpstr>Dosis</vt:lpstr>
      <vt:lpstr>Modern Love</vt:lpstr>
      <vt:lpstr>Bahnschrift SemiLight SemiConde</vt:lpstr>
      <vt:lpstr>Aptos Display</vt:lpstr>
      <vt:lpstr>Arial</vt:lpstr>
      <vt:lpstr>Dosis Medium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ستواصلون التدرب على التعبير عن أسباب ودوافع  حدوث ظاهرة اجتماعية.</vt:lpstr>
      <vt:lpstr>نتذكر جماعة الأساليب التي استعملتموها في الحصة السابقة. من يقرأ؟ (يمكن اقتراح أساليب أخرى. ) </vt:lpstr>
      <vt:lpstr>على دفاتر البحث، اكتبوا  فقرة للتعبير عن دوافع وأسباب الظاهرة التالية. من يقرأ؟ توجيه التلاميذ إلى استعمال أساليب أخرى من اقتراحهم. </vt:lpstr>
      <vt:lpstr>من يقرأ عمله؟ </vt:lpstr>
      <vt:lpstr>قراءة</vt:lpstr>
      <vt:lpstr> سندرس نصا بعنوان « الألعاب الأولمبية». سنبدأ بنشاط أستعد لفهم النص. </vt:lpstr>
      <vt:lpstr>هذه مفردات ستساعدكم على فهم النص.  من يقرأ ؟ </vt:lpstr>
      <vt:lpstr>من يقرأ معنى كلمة   «أقطار»؟ ثم آخر  يحاول تركيبها في جملة مفيدة، أو يقدم أمثلة.</vt:lpstr>
      <vt:lpstr>من يقرأ معنى  كلمة  «التنافس »؟ ثم آخر  يحاول تركيبها في جملة مفيدة، </vt:lpstr>
      <vt:lpstr>من يقرأ معنى كلمة  «القيم »؟ ثم آخر  يحاول تركيبها في جملة مفيدة، أو يقدم أمثلة.</vt:lpstr>
      <vt:lpstr>من يقرأ معنى كلمة  «التعصب  »؟ ثم آخر  يحاول تركيبها في جملة مفيدة، أو يقدم ضدها .</vt:lpstr>
      <vt:lpstr>من يختار كلمة ويقدم معناها؟ </vt:lpstr>
      <vt:lpstr>خذوا كراساتكم، الصفحة 84.</vt:lpstr>
      <vt:lpstr>حاولوا، بشكل ثنائي،  بناء توقع حول مضمون النص من خلال العنوان والصور المرفقة به.</vt:lpstr>
      <vt:lpstr>من يقرأ التوقع؟  ما الذي جعلكما تتوقعان ذلك؟ </vt:lpstr>
      <vt:lpstr>لاحظوا الصور واقرؤوا مقدمة النص والعناوين المكتوبة بخط مغاير،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 توجيه التلاميذ إلى تصحيح الخطأ في مضمون البطاقة أسفل الصفحة الأولى. </vt:lpstr>
      <vt:lpstr>من يقرأ مثلي مستحضرا الضوابط التالية؟ 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الصفحة 88. أجيبوا عن أسئلة استثمار المعجم. </vt:lpstr>
      <vt:lpstr>نصحح جماعة. </vt:lpstr>
      <vt:lpstr>صححوا على دفاتركم. </vt:lpstr>
      <vt:lpstr>قبل أن نواصل، سنلعب لعبة الأضداد. خذوا ألواحكم. الفائز من استطاع تحديد أكبر عدد من الأضداد.</vt:lpstr>
      <vt:lpstr>اكتبوا على ألواحكم ضد الكلمة التالية. بعد رفع الألواح يتم إقصاء أصحاب الإجابات الخاطئة.</vt:lpstr>
      <vt:lpstr>اكتبوا على ألواحكم ضد الكلمة التالية. </vt:lpstr>
      <vt:lpstr>اكتبوا على ألواحكم ضد الكلمة التالية. </vt:lpstr>
      <vt:lpstr>اكتبوا على ألواحكم ضد الكلمة التالية. بعد رفع الألواح يتم إقصاء أصحاب الإجابات الخاطئة.</vt:lpstr>
      <vt:lpstr>اكتبوا على ألواحكم ضد الكلمة التالية. 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 معلومات غير واردة بشكل مباشر في النص؟ </vt:lpstr>
      <vt:lpstr> خذوا كراساتكم، الصفحة 88. أجيبوا على كراساتكم عن  أسئلة "أوظف الإستراتيجيات لفهم النص". توجيه التلاميذ إلى تصحيح السنة:2004. </vt:lpstr>
      <vt:lpstr>نصحح.  من يحدد الكلمات المفاتيح التي ساعدته على فهم السؤال الأول  ثم يجيب عنه؟  (مناقشة الأجوبة ثم الانتقال إلى السؤال الموالي.)</vt:lpstr>
      <vt:lpstr>صححوا على كراساتكم.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253</cp:revision>
  <dcterms:created xsi:type="dcterms:W3CDTF">2023-09-20T21:35:22Z</dcterms:created>
  <dcterms:modified xsi:type="dcterms:W3CDTF">2026-03-29T23:11:18Z</dcterms:modified>
</cp:coreProperties>
</file>