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81"/>
  </p:notesMasterIdLst>
  <p:handoutMasterIdLst>
    <p:handoutMasterId r:id="rId82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49" r:id="rId30"/>
    <p:sldId id="2147482750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31" r:id="rId41"/>
    <p:sldId id="2147482752" r:id="rId42"/>
    <p:sldId id="2147482630" r:id="rId43"/>
    <p:sldId id="2147482634" r:id="rId44"/>
    <p:sldId id="2147482665" r:id="rId45"/>
    <p:sldId id="2147482635" r:id="rId46"/>
    <p:sldId id="2147482744" r:id="rId47"/>
    <p:sldId id="2147482753" r:id="rId48"/>
    <p:sldId id="2147482717" r:id="rId49"/>
    <p:sldId id="2147482708" r:id="rId50"/>
    <p:sldId id="2147482452" r:id="rId51"/>
    <p:sldId id="2147482711" r:id="rId52"/>
    <p:sldId id="2147482754" r:id="rId53"/>
    <p:sldId id="2147482736" r:id="rId54"/>
    <p:sldId id="2147482745" r:id="rId55"/>
    <p:sldId id="2147482755" r:id="rId56"/>
    <p:sldId id="2147482531" r:id="rId57"/>
    <p:sldId id="2147482757" r:id="rId58"/>
    <p:sldId id="2147482756" r:id="rId59"/>
    <p:sldId id="2147482758" r:id="rId60"/>
    <p:sldId id="2147482759" r:id="rId61"/>
    <p:sldId id="2147482760" r:id="rId62"/>
    <p:sldId id="2147482763" r:id="rId63"/>
    <p:sldId id="2147482764" r:id="rId64"/>
    <p:sldId id="2147482761" r:id="rId65"/>
    <p:sldId id="2147482765" r:id="rId66"/>
    <p:sldId id="2147482766" r:id="rId67"/>
    <p:sldId id="2147482767" r:id="rId68"/>
    <p:sldId id="2147482768" r:id="rId69"/>
    <p:sldId id="2147482666" r:id="rId70"/>
    <p:sldId id="2147482746" r:id="rId71"/>
    <p:sldId id="2147482704" r:id="rId72"/>
    <p:sldId id="2147482484" r:id="rId73"/>
    <p:sldId id="2147482724" r:id="rId74"/>
    <p:sldId id="2147482769" r:id="rId75"/>
    <p:sldId id="2147482770" r:id="rId76"/>
    <p:sldId id="2147482771" r:id="rId77"/>
    <p:sldId id="2147482579" r:id="rId78"/>
    <p:sldId id="2147482710" r:id="rId79"/>
    <p:sldId id="2147482701" r:id="rId80"/>
  </p:sldIdLst>
  <p:sldSz cx="9144000" cy="6858000" type="screen4x3"/>
  <p:notesSz cx="6858000" cy="9144000"/>
  <p:embeddedFontLst>
    <p:embeddedFont>
      <p:font typeface="Dosis ExtraBold" pitchFamily="2" charset="0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Sakkal Majalla" panose="02000000000000000000" pitchFamily="2" charset="-78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1" d="100"/>
          <a:sy n="71" d="100"/>
        </p:scale>
        <p:origin x="97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2.fntdata"/><Relationship Id="rId89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1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5.fntdata"/><Relationship Id="rId61" Type="http://schemas.openxmlformats.org/officeDocument/2006/relationships/slide" Target="slides/slide43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1.xml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29F516-A07C-1B17-4F64-52510F727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قراءة إثرائية  (20)د</a:t>
            </a:r>
            <a:endParaRPr lang="ar-S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738434" y="3380220"/>
            <a:ext cx="186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منظمات التعاون الدولي(ح4).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الحكاية الخيالية: كتابة الحدث المربك.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مفردات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"منظمات التعاون الدولي".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الحدث المربك لحكاية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بمراجعة معجم الأسبوع.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اَلتَّعاوُنِيّاتُ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59413" y="1948381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اَلتَّواصُلُ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72537" y="1971093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اَلتَّواصُلُ ٱلاجْتِماعِيُّ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اَلْمُنَظَّمَةُ</a:t>
            </a:r>
            <a:r>
              <a:rPr lang="ar-MA" sz="4000" dirty="0">
                <a:sym typeface="Sakkal Majalla"/>
              </a:rPr>
              <a:t>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 </a:t>
            </a:r>
            <a:r>
              <a:rPr lang="ar-MA" sz="4000" dirty="0"/>
              <a:t>اَلْأَمْنُ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اَلسَّلامُ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اَلتَّعاوُنُ </a:t>
            </a:r>
            <a:r>
              <a:rPr lang="ar-MA" sz="3600" dirty="0" err="1"/>
              <a:t>ٱلدُّوَلِيُّ</a:t>
            </a:r>
            <a:r>
              <a:rPr lang="ar-MA" sz="36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مَجْموعَةٌ </a:t>
            </a:r>
            <a:r>
              <a:rPr lang="ar-MA" sz="4000" dirty="0" err="1">
                <a:sym typeface="Calibri"/>
              </a:rPr>
              <a:t>ٱفْتِراضِيَّةٌ</a:t>
            </a:r>
            <a:r>
              <a:rPr lang="ar-MA" sz="4000" dirty="0">
                <a:sym typeface="Calibri"/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اَلتَّعاوُنُ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اَلتَّحَدِّياتُ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اَلْهِجْرَةُ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اَلتَّنْمِيَةُ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C3F0-9972-A699-0A51-65A317B75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E6C76-6CEE-FE06-B281-38815FA9E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77F617-4746-85CB-8239-7A3803ED5C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C3CD51-6009-3E57-17C5-FF3CF456CD2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724C5-23E8-DF26-009D-E08E6B5FCDC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44A41E-2680-6D09-A46E-8D174809FEC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0F97B-3B97-0DC6-19CF-04B4BD49499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619FBE-474C-D9CE-AC02-F935FE114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5502DB-2E46-4879-6A7D-4BA63F0B6C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6397EF-E04A-4A8E-30B9-CB3362FDA2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EB4C86-C05C-E60D-88A1-684D6ED395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3197E6-06DF-2D88-AA9B-BCE45BA84DCD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اَلتَّعاوُنِيّاتُ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CE898511-D84D-DA9E-8821-D4C6809136A0}"/>
              </a:ext>
            </a:extLst>
          </p:cNvPr>
          <p:cNvSpPr txBox="1"/>
          <p:nvPr/>
        </p:nvSpPr>
        <p:spPr>
          <a:xfrm>
            <a:off x="6359413" y="1948381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اَلتَّواصُلُ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30E126F0-2B69-2FF7-E6C5-6CF540042A16}"/>
              </a:ext>
            </a:extLst>
          </p:cNvPr>
          <p:cNvSpPr txBox="1"/>
          <p:nvPr/>
        </p:nvSpPr>
        <p:spPr>
          <a:xfrm>
            <a:off x="472537" y="1971093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اَلتَّواصُلُ ٱلاجْتِماعِيُّ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3393F3C9-98A9-8413-D4D0-6D53B29F3E9E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اَلْمُنَظَّمَةُ</a:t>
            </a:r>
            <a:r>
              <a:rPr lang="ar-MA" sz="4000" dirty="0">
                <a:sym typeface="Sakkal Majalla"/>
              </a:rPr>
              <a:t>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A6E971F7-E171-6A6C-826D-0FCFC034BC3F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 </a:t>
            </a:r>
            <a:r>
              <a:rPr lang="ar-MA" sz="4000" dirty="0"/>
              <a:t>اَلْأَمْنُ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E7A834D-39EF-AB71-7050-6E2D338FE568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اَلسَّلامُ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CDA69EF-1204-B76C-4C59-D8B3D83D86B6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اَلتَّعاوُنُ </a:t>
            </a:r>
            <a:r>
              <a:rPr lang="ar-MA" sz="3600" dirty="0" err="1"/>
              <a:t>ٱلدُّوَلِيُّ</a:t>
            </a:r>
            <a:r>
              <a:rPr lang="ar-MA" sz="36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85660924-76F4-037F-C8AF-9BB4FB7700C6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مَجْموعَةٌ </a:t>
            </a:r>
            <a:r>
              <a:rPr lang="ar-MA" sz="4000" dirty="0" err="1">
                <a:sym typeface="Calibri"/>
              </a:rPr>
              <a:t>ٱفْتِراضِيَّةٌ</a:t>
            </a:r>
            <a:r>
              <a:rPr lang="ar-MA" sz="4000" dirty="0">
                <a:sym typeface="Calibri"/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CD28878-1433-F08C-17B5-2C4E71693EAF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اَلتَّعاوُنُ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1C03827-7623-318E-C77F-792DA9649927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>
                <a:sym typeface="Sakkal Majalla"/>
              </a:rPr>
              <a:t>اَلتَّحَدِّياتُ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9A44E1C-8854-9231-8633-3661DA4E3168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اَلْهِجْرَةُ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3520E8-E838-125E-3F57-9C0B0DB5E50A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اَلتَّنْمِيَةُ</a:t>
            </a:r>
          </a:p>
        </p:txBody>
      </p:sp>
    </p:spTree>
    <p:extLst>
      <p:ext uri="{BB962C8B-B14F-4D97-AF65-F5344CB8AC3E}">
        <p14:creationId xmlns:p14="http://schemas.microsoft.com/office/powerpoint/2010/main" val="187148348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94330-7317-3D46-0839-7BA32A30B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ACA8F-988A-3432-DFF0-266EEADF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اكتبوا فقرة من 20 كلمة على الأقل حول موضوع إحدى البطاقات.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9D899F-89B2-7BBF-CE1E-2B37D7D7A9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D233D2-3132-0191-205C-3D2A0E25705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BF6997-1748-4D83-8049-B6E3A030E6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BF437C-AEF4-FAB0-2AB8-E67DC034898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7AF1D3-D676-3688-B664-4EBC911440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E39132-72D1-D823-ECCA-21DB97EA8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2303AA-BF3A-98B3-0FC9-45F1AA7326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44D54E-5DD2-2359-2126-21FDED7668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12A510-A5F7-CC3E-E923-35F9F14ED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BCE485F-7315-2474-A406-4D2222D34113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اَلتَّعاوُنِيّاتُ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8A5F49DA-EE37-A5AE-874C-EF0E3AF24F63}"/>
              </a:ext>
            </a:extLst>
          </p:cNvPr>
          <p:cNvSpPr txBox="1"/>
          <p:nvPr/>
        </p:nvSpPr>
        <p:spPr>
          <a:xfrm>
            <a:off x="6359413" y="1948381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اَلتَّواصُلُ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F3481B8-4B93-D540-9AAC-27B83169A2E6}"/>
              </a:ext>
            </a:extLst>
          </p:cNvPr>
          <p:cNvSpPr txBox="1"/>
          <p:nvPr/>
        </p:nvSpPr>
        <p:spPr>
          <a:xfrm>
            <a:off x="472537" y="1971093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اَلتَّواصُلُ ٱلاجْتِماعِيُّ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3B6A2EF6-CA1F-7A93-49F5-700D80033DC0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اَلْمُنَظَّمَةُ</a:t>
            </a:r>
            <a:r>
              <a:rPr lang="ar-MA" sz="4000" dirty="0">
                <a:sym typeface="Sakkal Majalla"/>
              </a:rPr>
              <a:t>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9AAE4390-D1CB-7D98-0383-F57FBDA72713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 </a:t>
            </a:r>
            <a:r>
              <a:rPr lang="ar-MA" sz="4000" dirty="0"/>
              <a:t>اَلْأَمْنُ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DA84467-CC4D-A8A4-9017-0AB5E22BA5F4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اَلسَّلامُ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BD010B5-FC1F-FC87-14BD-4B39FEC041A3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اَلتَّعاوُنُ </a:t>
            </a:r>
            <a:r>
              <a:rPr lang="ar-MA" sz="3600" dirty="0" err="1"/>
              <a:t>ٱلدُّوَلِيُّ</a:t>
            </a:r>
            <a:r>
              <a:rPr lang="ar-MA" sz="36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95452C60-924B-12E0-95F2-600DEA1FF25E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مَجْموعَةٌ </a:t>
            </a:r>
            <a:r>
              <a:rPr lang="ar-MA" sz="4000" dirty="0" err="1">
                <a:sym typeface="Calibri"/>
              </a:rPr>
              <a:t>ٱفْتِراضِيَّةٌ</a:t>
            </a:r>
            <a:r>
              <a:rPr lang="ar-MA" sz="4000" dirty="0">
                <a:sym typeface="Calibri"/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7D7B9C2-70D6-A181-566F-B98E6CFDA8FB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اَلتَّعاوُنُ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78E8B8B-75B8-C304-B634-B8214D42C0F2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>
                <a:sym typeface="Sakkal Majalla"/>
              </a:rPr>
              <a:t>اَلتَّحَدِّياتُ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A763C1E-F882-1A55-91D6-2D040B9806AB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اَلْهِجْرَةُ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4292ED-9D81-9903-2DDD-ECDBAF3A7C9B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اَلتَّنْمِيَةُ</a:t>
            </a:r>
          </a:p>
        </p:txBody>
      </p:sp>
    </p:spTree>
    <p:extLst>
      <p:ext uri="{BB962C8B-B14F-4D97-AF65-F5344CB8AC3E}">
        <p14:creationId xmlns:p14="http://schemas.microsoft.com/office/powerpoint/2010/main" val="7479917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منظمات التعاون الدولي.(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منظمات التعاون الدولي". خذوا كراساتكم، الصفحة 70.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811668-3591-1CE3-4B8C-8D3730CE5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96" y="2062865"/>
            <a:ext cx="2616403" cy="401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91AC33-F3EE-40DC-4FBC-6B44392B0E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1840115"/>
            <a:ext cx="2616403" cy="419608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CDA79B-2C57-AEC1-A4A9-6A9DEA99F8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الفقرة الأولى 4 كلمات تنتمي إلى شبكة كلمة " التعاون".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258952" y="3464560"/>
            <a:ext cx="485304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شَبَكَةُ كَلِمَةِ "اَلتَّعاوُنُ"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82" y="17212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975361" y="2580640"/>
            <a:ext cx="7013768" cy="27736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اَلتَّكَتُّلُ - اَلاِنْضِواءُ – اَلتَّكافُلُ -اَلْمُتَعاوِنَةُ- اَلْمُنَظَّماتُ - اَلْمَصالِحُ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ٱلْمُشْتَرَكَةُ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تَنْسيقُ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ٱلْجُهودِ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الأخيرة من النص عن كلمات يخالف نطقها رسمها.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899795" y="3092824"/>
            <a:ext cx="7556316" cy="2128141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كَلِماتٌ يُخالِفُ نُطْقُها رَسْمَها في </a:t>
            </a:r>
            <a:r>
              <a:rPr lang="ar-MA" sz="6000" dirty="0" err="1">
                <a:cs typeface="Microsoft Uighur" panose="02000000000000000000" pitchFamily="2" charset="-78"/>
              </a:rPr>
              <a:t>ٱلْفِقْرَةِ</a:t>
            </a:r>
            <a:r>
              <a:rPr lang="ar-MA" sz="6000" dirty="0">
                <a:cs typeface="Microsoft Uighur" panose="02000000000000000000" pitchFamily="2" charset="-78"/>
              </a:rPr>
              <a:t> ٱلْأَخيرَةِ مِنَ ٱلنَّصِّ.</a:t>
            </a:r>
            <a:endParaRPr lang="fr-FR" sz="60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F9922F64-41B7-B152-575B-B79E790C139A}"/>
              </a:ext>
            </a:extLst>
          </p:cNvPr>
          <p:cNvSpPr txBox="1">
            <a:spLocks/>
          </p:cNvSpPr>
          <p:nvPr/>
        </p:nvSpPr>
        <p:spPr>
          <a:xfrm>
            <a:off x="1591500" y="2729753"/>
            <a:ext cx="5797258" cy="20732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8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هذِهِ – اَلَّتي – لكِنْ </a:t>
            </a:r>
            <a:endParaRPr lang="fr-FR" sz="88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طرح أسئلة حول النص. من يختار فقرة أو جزءا ثم يطرح سؤالا عن مضمونه(ها) كما في المثال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أَهْدافُ تَأْسيسِ مُنَظَّماتِ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97D189-37E0-81F4-A559-6B11960B63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634" y="1686891"/>
            <a:ext cx="6960151" cy="2636294"/>
          </a:xfrm>
          <a:prstGeom prst="rect">
            <a:avLst/>
          </a:prstGeom>
          <a:ln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رقم-75- ودفاتر القسم.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4A1B16-CF28-13EA-C0A1-DAEC2AF155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200" y="1506726"/>
            <a:ext cx="3385073" cy="51922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D5B4C2-61BC-3E88-1296-A72FA4C3A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8200" y="2124636"/>
            <a:ext cx="3385073" cy="3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CDBC55-63E7-90CC-EE8A-97717F363E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200" y="1506726"/>
            <a:ext cx="3385073" cy="51922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9EAE7D-5ADD-9289-88EC-3E2B12354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8200" y="2124636"/>
            <a:ext cx="3385073" cy="3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(جواب السؤال الثالث في الشريحة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395306" y="2070127"/>
            <a:ext cx="823770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1: مُنَظَّمَةُ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(1945م) - 2: مُنَظَّمَةُ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(1946م) 3.مُنَظَّمَةُ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(1982م)          -4: اَلاِتِّحادُ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(2002م)</a:t>
            </a:r>
          </a:p>
          <a:p>
            <a:pPr algn="just" rtl="1"/>
            <a:endParaRPr lang="ar-MA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444500" indent="-444500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 يَدُلُّ عَلى ذلِكَ أَنَّ مَقَرَّ مُنَظَّمَةِ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يَقَعُ في مَدينَةِ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ٱلرِّباطِ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لا يُمْكِنُ لِدَوْلَةٍ أَنْ تَحْتَضِنَ مَقَرَّ مُنَظَّمَةٍ دُوَلِيَّةٍ إِلَّا إِذا كانَتْ عُضْواً فيها.</a:t>
            </a:r>
          </a:p>
          <a:p>
            <a:pPr marL="268288" indent="-268288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اَلْمُشْتَرَكُ بَيْنَ جَميعِ هذِهِ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ٱلْمُنَظَّماتِ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خِدْمَةُ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ٱلْقَضايا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ٱلْمُشْتَرَكَةِ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وَسَعْيُها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ٱلدَّؤوبُ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ضَمانِ أَمْنِ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وَٱسْتِقْرارِهِ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وَتَحْقيقِ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وَٱلرَّفاهِيَةِ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لِكافَّةِ شُعوبِ ٱلْعالَمِ، في كُلِّ زَمانٍ وَمَكانٍ.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08E2-F935-9524-AC4C-86761CC0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6FE0D-555E-41C8-05AC-A6D2983F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السؤال الثالث.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4BD6E7-738A-8D6D-068A-8FCE8DED7CD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93C6B8-80DB-243B-F3CD-CFA1C21B13F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9FF6C-67B2-C427-42A3-7D9D324A9B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0559F-A1CF-D4C2-EE71-57F9089C4BF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E4CD5B-921E-1571-2F7B-0EB7AFA20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B4CE52-8AC9-F2B8-B1AF-92A3A113A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51B3C1-0AAF-99F4-4C4F-9E4C8130CB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588786-0FC4-3FDF-9BD2-5E56B34E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42A4E-4CF7-656D-6B98-9AA67648B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AA9409-B30A-7878-4E76-ACB4082B2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893533"/>
              </p:ext>
            </p:extLst>
          </p:nvPr>
        </p:nvGraphicFramePr>
        <p:xfrm>
          <a:off x="605117" y="1902891"/>
          <a:ext cx="7791725" cy="456565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552289">
                  <a:extLst>
                    <a:ext uri="{9D8B030D-6E8A-4147-A177-3AD203B41FA5}">
                      <a16:colId xmlns:a16="http://schemas.microsoft.com/office/drawing/2014/main" val="2237006082"/>
                    </a:ext>
                  </a:extLst>
                </a:gridCol>
                <a:gridCol w="6239436">
                  <a:extLst>
                    <a:ext uri="{9D8B030D-6E8A-4147-A177-3AD203B41FA5}">
                      <a16:colId xmlns:a16="http://schemas.microsoft.com/office/drawing/2014/main" val="3846366210"/>
                    </a:ext>
                  </a:extLst>
                </a:gridCol>
              </a:tblGrid>
              <a:tr h="388324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/>
                </a:tc>
                <a:tc>
                  <a:txBody>
                    <a:bodyPr/>
                    <a:lstStyle/>
                    <a:p>
                      <a:pPr marL="457200" marR="11303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أَهْدافُها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/>
                </a:tc>
                <a:extLst>
                  <a:ext uri="{0D108BD9-81ED-4DB2-BD59-A6C34878D82A}">
                    <a16:rowId xmlns:a16="http://schemas.microsoft.com/office/drawing/2014/main" val="3894580317"/>
                  </a:ext>
                </a:extLst>
              </a:tr>
              <a:tr h="1164970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اَلْإيسيسْكو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 anchor="ctr"/>
                </a:tc>
                <a:tc>
                  <a:txBody>
                    <a:bodyPr/>
                    <a:lstStyle/>
                    <a:p>
                      <a:pPr marL="457200" marR="113030" indent="-9525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تَمْتينُ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ٱلْعَلاقاتِ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بَيْنَ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ٱلدُّوَلِ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ٱلْأَعْضاءِ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مَجالاتِ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ٱلتَّعْليمِ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وَٱلْعُلومِ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وَٱلثَّقافَةِ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وَٱلاِتِّصالِ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 تَشْجيعُ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ٱلتَّنَوُّعِ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وَٱلْحِوارِ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وَٱلتَّفاهُمِ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بَيْنَ ٱلشُّعوبِ. -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ٱلْمُساهَمَةُ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تَحْقيقِ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ٱلسَّلامِ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وَٱلْأَمْنِ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ٱلْعالَمِيَّيْنِ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/>
                </a:tc>
                <a:extLst>
                  <a:ext uri="{0D108BD9-81ED-4DB2-BD59-A6C34878D82A}">
                    <a16:rowId xmlns:a16="http://schemas.microsoft.com/office/drawing/2014/main" val="2102628049"/>
                  </a:ext>
                </a:extLst>
              </a:tr>
              <a:tr h="1164970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اَلإِتِّحادُ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ٱلْإِفْريقِيُّ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 anchor="ctr"/>
                </a:tc>
                <a:tc>
                  <a:txBody>
                    <a:bodyPr/>
                    <a:lstStyle/>
                    <a:p>
                      <a:pPr marL="457200" marR="11303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تَعْزيزُ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ٱلدِّيمُقْراطِيَّةِ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وَحُقوقِ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وَٱلتَّنْمِيَةِ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إِفْريقْيا. - ضَمانُ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ٱسْتِقْلالِ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ٱلدُّوَلِ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ٱلْأَعْضاءِ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وَحِمايَةُ سِيادَتِها وَأَمْنِها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ٱلْإِقْليمِيَّيْنِ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-تَقْوِيَةُ مَكانَةِ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ٱلْقارَّةِ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ٱلْإِفْريقِيَّةِ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كَقُوَّةٍ سِياسِيَّةٍ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وَٱقْتِصادِيَّةٍ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/>
                </a:tc>
                <a:extLst>
                  <a:ext uri="{0D108BD9-81ED-4DB2-BD59-A6C34878D82A}">
                    <a16:rowId xmlns:a16="http://schemas.microsoft.com/office/drawing/2014/main" val="1493230002"/>
                  </a:ext>
                </a:extLst>
              </a:tr>
              <a:tr h="1164970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اَلْيونِسفْ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 anchor="ctr"/>
                </a:tc>
                <a:tc>
                  <a:txBody>
                    <a:bodyPr/>
                    <a:lstStyle/>
                    <a:p>
                      <a:pPr marL="457200" marR="11303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ضَمانُ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ٱلرِّعايَةِ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ٱلصِّحِّيَّةِ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لِلْأَطْفالِ وَتَغْذِيَتِهِمْ وَتَعْليمِهِمْ. - حِمايَةُ ٱلْأَطْفالِ مِنْ مُخْتَلِفِ أَشْكالِ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ٱلْعُنْفِ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وَٱلاِسْتِغْلالِ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 تَزْويدُ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ٱلدُّوَلِ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ٱلْفَقيرَةِ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بِٱللِّقاحاتِ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وَٱلْوُصولُ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إِلى ٱلْأَطْفالِ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ٱلْأَكْثَرِ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هَشاشَةً.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2147" marR="52147" marT="0" marB="0"/>
                </a:tc>
                <a:extLst>
                  <a:ext uri="{0D108BD9-81ED-4DB2-BD59-A6C34878D82A}">
                    <a16:rowId xmlns:a16="http://schemas.microsoft.com/office/drawing/2014/main" val="2733880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3816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5318-D657-BF42-8C91-AA7AA47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44542-4A1F-C9C5-8A1D-DE38701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هذه الفكرة.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A420D8-CE84-706A-0AAC-FE6514BC78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CF649-B66F-A7EB-1F3C-2ACF9128A0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7691D-6277-896B-2B07-962CA672D2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FD776-BBDE-1860-3980-A504C450EA0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F952CA-F89C-D46B-426F-7B25E3FCA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11A1ED-0F38-0A27-6980-B393A431F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FAAAD-1D85-93CD-5F81-4316D4D5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9079C-295C-FF9F-92D6-5A1157364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164A89-55F2-FA65-D99E-874466E4F51E}"/>
              </a:ext>
            </a:extLst>
          </p:cNvPr>
          <p:cNvSpPr txBox="1"/>
          <p:nvPr/>
        </p:nvSpPr>
        <p:spPr>
          <a:xfrm>
            <a:off x="698035" y="2341880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حَقَّقَتْ هذِهِ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ٱلْمُنَظَّماتُ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وَٱلسَّلامَ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وَٱلتَّعاوُنَ بَيْنَ دُوَلِ ٱلْعالَمِ.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7DF915-C0BF-8BF1-6B60-CA6B5B462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3173721-3273-67B2-A268-DF42F228BF8A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750731-7F98-096A-21CA-C43D59F5A24E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F36D3EFA-FE50-DB39-023D-6850E0BE8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8902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90061" y="342900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ٱلْمُنَظَّمَةُ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ٱلدُّوَلِيَّةُ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أَعْجَبَتْك أَهْدافُها؟ لِماذا؟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الحدث المربك لحكاية خيالية.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الحدث المربك لحكاية خيالية؟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779474" y="2828835"/>
            <a:ext cx="7144775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أَتَعَلَّمُ كَيْفَ أَكْتُبُ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ٱلْحَدَثَ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ٱلْمُرْبِكَ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لِحِكايَةٍ خَيالِيَّةٍ.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97D5E1-33A7-F7EB-2BB3-A1653633C6B1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CBF6A0-B695-D8D0-BBB9-453D639334CB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20AFA-1803-7BE8-7747-5F7F46300F40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12128D-6AAE-D85C-0937-499833DDF65D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1F7821-7C66-1B8C-BCDB-A43E05383CC1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440B38-46FD-2CAA-32AE-CDDE109C8A6E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A17104-813F-D41A-A1B4-9C54F6B554A0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D7CEA3-ED1E-D778-8BCF-0215ABF93759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في الحصة الماضية كتابة وضعية البداية، وطلبت منكم إنجاز واجب منزلي. خذوا كراساتكم.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9A021C-6072-DA60-8053-893E1DE1E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16" y="1463040"/>
            <a:ext cx="3517240" cy="49900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EEB7AE-E567-5E1C-200B-B23880F26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816" y="4837611"/>
            <a:ext cx="3447454" cy="111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التي قام بتحريرها؟ ( مناقشة ثلاث مقترحات.)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38BF23-0E7E-885C-967B-58B8AA0010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16" y="1463040"/>
            <a:ext cx="3517240" cy="49900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0D64A5-0D57-EF41-AF34-A1A606635D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816" y="4837611"/>
            <a:ext cx="3447454" cy="111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E6B36-80AC-A27C-1E22-A765471B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480AB-151D-7AC4-932F-2114EDFBC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الان، ستتعلمون كتابة الحدث المربك. في البداية ما المقصود بالحدث المربك؟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334983-D856-57A2-AFB2-101C4F22E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8FCC81-022E-BC1B-9C81-C317ADFACC0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1926F9-F780-0A11-88D5-95BF82CE0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CE037A-F7EB-7930-F0B3-FF3C5B6BC80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0CAC3-A86B-7432-41B5-394FDA533CA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115756-16CF-CBA6-F667-80BF28ED48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AE343C-B212-F214-2158-2426FA6B1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E7F18B-C5BF-A508-F5F6-ABEDC9EBF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E4664E-2ABA-FFF3-58DF-DC37F8D29E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C937CEF-0C9C-BFA7-D9D3-7057D8B27EB9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E2934B-2E67-13BB-43A9-A706C133FAC5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13CC7-4C87-792D-D9D2-9752A8E62C32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915348-75C8-7BF3-ACD8-96B12DC1B50B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5BB5B6-2510-BEBE-0991-94C275E0054B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42456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A19F5-7274-B7C1-8A39-4DC540631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FB37F-539B-5557-883D-181FFA2C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التالي: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0AAD0-2C42-C905-0F2B-7CA9ADD787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2A31ED-02BF-2A7A-E814-5A97D9FDC2C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26424-37FF-B612-BBD3-BACDA14E9BF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191497-ACB7-B472-0AA3-0A04D55CF5B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501541-1AC8-2581-F3BD-775C19DE4CE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D3E5F6-B484-687B-0531-B05D5ED04D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4474C2-D7D1-7635-5D6C-CC2DA72FAD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08A865-47A0-7917-5BD1-1114768EE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256175-9668-784F-F73D-8E015AA445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A644394-D84F-91D5-855F-F20D73F8834A}"/>
              </a:ext>
            </a:extLst>
          </p:cNvPr>
          <p:cNvSpPr txBox="1"/>
          <p:nvPr/>
        </p:nvSpPr>
        <p:spPr>
          <a:xfrm>
            <a:off x="484707" y="2869176"/>
            <a:ext cx="8174586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6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r>
              <a:rPr lang="ar-MA" sz="6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حَدَثٌ مُفاجِئٌ يُزَعْزِعُ حالَةَ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ٱلْهُدوءِ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وَٱلتَّوازُنِ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لِوَضْعِيَّةِ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693434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A826C-315B-970A-2033-314E2A05C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4BA04-5CE6-E600-9E3D-3AF1D247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كيف سأكتب الحدث المربك للحكاية السابقة :"الأميرة والأقزام السبعة".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64ED1F-A6C1-54EE-A535-1457B08CDC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CECDEF-700A-608B-1BED-223CE31111A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ACEA8E-30DB-CEF3-6804-3759DE3AA78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9B77B-2C16-862A-23F8-36337BE6B85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784A7F-3739-0911-7F5A-70114FBDA2C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1859A1-6BA6-4A71-2828-1326E5DE38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0E09B3-E1BE-8194-B6E3-B88CC6B03E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1462E5-D34D-EAFF-4215-4F049B2BD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DA8B2D-C3AA-C65C-9C1A-5EE9A315BE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A951CF-4688-5C2A-3375-33D78B937A42}"/>
              </a:ext>
            </a:extLst>
          </p:cNvPr>
          <p:cNvSpPr txBox="1"/>
          <p:nvPr/>
        </p:nvSpPr>
        <p:spPr>
          <a:xfrm>
            <a:off x="1280267" y="3288053"/>
            <a:ext cx="6583466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اَلْأَميرَةُ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وَٱلْأَقْزامُ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endParaRPr lang="ar-MA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547910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A7C18-F9BD-05BD-AF42-3ACB3478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B2CAB-8015-A534-A892-4CA233F4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أعيد قراءة وضعية البداية التي قمت بكتابتها.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E6D5CF-3075-A5F7-A05A-04BF09ABAE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0BE1CD-4F6B-00F0-7528-1530C5ACC58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6E1112-84D4-B8CE-95E0-2DF2FDAD2B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ACF7C-2512-9E02-8461-B75B920057F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046465-9AC8-1D84-37CF-679661FC39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7C435A-1529-3143-19C0-9F65063F7D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477FE7-304C-5BDF-4637-57FF1F91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3FDE1E-8F69-9D0D-32AB-C5C131536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3B7E79-732A-19E3-0FB2-2FF7571126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AA64323-CBD0-C65A-7FA4-4F4F1A25A131}"/>
              </a:ext>
            </a:extLst>
          </p:cNvPr>
          <p:cNvSpPr txBox="1"/>
          <p:nvPr/>
        </p:nvSpPr>
        <p:spPr>
          <a:xfrm>
            <a:off x="563526" y="2542700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زَمَنٍ بَعيدٍ،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</a:t>
            </a:r>
          </a:p>
        </p:txBody>
      </p:sp>
    </p:spTree>
    <p:extLst>
      <p:ext uri="{BB962C8B-B14F-4D97-AF65-F5344CB8AC3E}">
        <p14:creationId xmlns:p14="http://schemas.microsoft.com/office/powerpoint/2010/main" val="108985286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4D386-9F53-FBC6-76E5-2FA4E3669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5C3B12-3667-39F0-A1EE-3AD5D41C0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أفكر في حدث مربك يغير حالة الهدوء ويخلق مشكلا لدى شخصيات الحكاية، ثم أكتبه مستعملا أساليب من قبيل : فجأة . دون سابق إنذار – بغتة...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A775E-C4BC-E49B-5918-242B1EDFF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CEE3E1-D23B-A2E4-0B0E-2B4FE07C4C9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CA416-71AD-25E0-40CA-007FA6D0AEC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9C8E78-1CE8-4A77-2918-733D4305A9D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DD45D0-3C6E-CBFD-34C2-C1BB3DDBF97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C56FBBC-1540-4951-EFE9-4CAC1C5CEE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6CA5A2-0120-9830-A98B-F3CB7F3590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18C04E-571C-6972-813E-7C7945BEF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ECA5C44-8FCC-E1F6-A6AD-CC95C1247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74CDF7-F2B2-F6E7-5955-15B1B04678BC}"/>
              </a:ext>
            </a:extLst>
          </p:cNvPr>
          <p:cNvSpPr txBox="1"/>
          <p:nvPr/>
        </p:nvSpPr>
        <p:spPr>
          <a:xfrm>
            <a:off x="490818" y="3059454"/>
            <a:ext cx="8162364" cy="3323987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تَتَجَوَّلُ في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كَعادَتِها، تَسْتَنْشِقُ عَبيرَ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وَتَسْتَمِعُ إِلى زَقْزَقَةِ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بَرَزَتِ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بَيْنِ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وَحاوَلَتِ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ٱلْقَبْضَ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عَلَيْها. فَصاحَتِ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مَذْعورَةً: ما ٱلَّذي تُريدينَهُ مِنّي؟ لِماذا تَتَرَبَّصينَ بي؟ أَنْقِذوني! أَنْقِذوني! أَنْقِذوني!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74DE96-8480-82B9-E3EA-9CFE575C77F5}"/>
              </a:ext>
            </a:extLst>
          </p:cNvPr>
          <p:cNvSpPr txBox="1"/>
          <p:nvPr/>
        </p:nvSpPr>
        <p:spPr>
          <a:xfrm>
            <a:off x="648510" y="1499718"/>
            <a:ext cx="34725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85030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5660-22F5-4804-2B6C-F6CCBBD9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75B23D-D474-A908-48E9-CBCB80FA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2C4C62-DE5B-12D0-B870-4EEC52F7E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C27380-48FA-969A-E990-03EB4205059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6F52CC-2186-D8E0-7F6F-C08702B83A7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FE86D-EE68-0D34-CC1B-769D42A34A6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1DB77-582C-19D7-4D9F-AA783366D80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75CF5C-EB3B-10E7-3270-4737CFD419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50DC59-A459-1369-7B3D-47E0280162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C9A569-A1C8-DAC2-B003-072E0701F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E6F51A-A3CA-5AB9-0EE7-40CE89A92F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4EBB6A-0A5C-6A64-48FC-805BCAD54F0F}"/>
              </a:ext>
            </a:extLst>
          </p:cNvPr>
          <p:cNvSpPr txBox="1"/>
          <p:nvPr/>
        </p:nvSpPr>
        <p:spPr>
          <a:xfrm>
            <a:off x="490818" y="3059454"/>
            <a:ext cx="8162364" cy="2677656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تَتَجَوَّلُ في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كَعادَتِها مُطْمَئِنَّةً. </a:t>
            </a:r>
            <a:r>
              <a:rPr lang="ar-MA" sz="4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وَدونَ سابِقِ إِنْذارٍ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أَظْلَمَتِ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بِغُيومٍ سَوْداءَ كَثيفَةٍ، وَبَدَأَتِ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بِشَكْلٍ مُتَدَفِّقٍ لَمْ تَرَ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مِثْلَهُ قَطُّ، مِمّا جَعَلَها تَضِلُّ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ٱلطَّريقَ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14F098-B08C-C67F-A78F-A1B19E0C5539}"/>
              </a:ext>
            </a:extLst>
          </p:cNvPr>
          <p:cNvSpPr txBox="1"/>
          <p:nvPr/>
        </p:nvSpPr>
        <p:spPr>
          <a:xfrm>
            <a:off x="648510" y="1499718"/>
            <a:ext cx="34725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25284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BA04F-854E-F790-1214-49E685AE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CDD1F9-0A22-0DB1-0D1D-8F820C53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51DD5B-2D7A-C35E-CFDC-5C62796C1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559CEA-7798-1573-762C-972BCF87E89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E0D6B6-014C-3CE9-648E-63901890F64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22045D-D0A1-8B33-850F-C6EA4D56EE7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BC9C2-D5A5-E388-7F47-AC9D4BD964C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D09949-AAF9-5929-454A-7597D52797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E81667-3D76-9166-8B06-B49C256EF4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1891F7-D58F-1A21-D674-029EF6349F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96AD67-4799-25DD-698A-832232A62F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3C7915A-E805-DE64-891A-893271FD717A}"/>
              </a:ext>
            </a:extLst>
          </p:cNvPr>
          <p:cNvSpPr txBox="1"/>
          <p:nvPr/>
        </p:nvSpPr>
        <p:spPr>
          <a:xfrm>
            <a:off x="490818" y="3059454"/>
            <a:ext cx="8162364" cy="203132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تَتَجَوَّلُ في </a:t>
            </a:r>
            <a:r>
              <a:rPr lang="ar-MA" sz="4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كَعادَتِها مَرِحَةً مُبْتَهِجَةً، </a:t>
            </a:r>
            <a:r>
              <a:rPr lang="ar-MA" sz="4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بَغْتَةً</a:t>
            </a:r>
            <a:r>
              <a:rPr lang="ar-MA" sz="4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صَوَّبَتِ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4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عَصاها نَحْوَها وَحَوَّلَتْها إِلى قَزَمَةٍ صَغيرَةٍ.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F3EDE5-72BC-D3C7-4F75-6F0A8E9F5B5B}"/>
              </a:ext>
            </a:extLst>
          </p:cNvPr>
          <p:cNvSpPr txBox="1"/>
          <p:nvPr/>
        </p:nvSpPr>
        <p:spPr>
          <a:xfrm>
            <a:off x="648510" y="1499718"/>
            <a:ext cx="34725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115485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CA827-23C4-F252-541A-BF5B7F03E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2AF481-D361-7479-68E7-F9B3E44A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حاولوا اقتراح أحداث مربكة لحكاية " عيد ميلاد دبدوب". أولا. من يقرأ وضعية البداية.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A50323-3765-6574-23D0-75C405688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2E50D9-F0D8-BEF3-D29E-9EBAFD5CA85C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97CD6C-C53C-03F8-ABB1-B9194E2C635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958AE9-C319-BAB2-510E-1620B2C0D4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48F264-8594-4F5E-DEB9-4B38DB04DC8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7CC157-D124-DDCC-B048-FC9A6AA701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96B42C-EBD1-270A-D94F-7391768CB8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472D97-C2F4-B4EE-0B28-B2FB6DEA7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B50948-981E-ED15-C12F-E5DAAC3907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5DAF56-2A23-9AC0-4108-F0920F27785C}"/>
              </a:ext>
            </a:extLst>
          </p:cNvPr>
          <p:cNvSpPr txBox="1"/>
          <p:nvPr/>
        </p:nvSpPr>
        <p:spPr>
          <a:xfrm>
            <a:off x="521196" y="2660002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 مُشْمِسٍ مِنْ أَيّامِ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 غابَةٍ خَضْراءَ جَميلَةٍ، يَقَعُ في قَلْبِها بَيْتٌ صَغيرٌ دافِئٌ يَسْكُنُهُ دَبْدوبٌ،  اِسْتَيْقَظَتْ أُسْرَتُهُ باكِراً؛ فَراحَ أَبوهُ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يُزَيِّنُ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وَأَخَذَتْ أُمُّهُ تَصْنَعُ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إِخْوَتُهُ ٱلصِّغارُ بِتَرْتيبِ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وٱسْتِدْعاءِ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رِفاقِ دَبْدوبٍ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لِيَحْتَفِلوا بِعيدِ ميلادِ دَبْدوبٍ. </a:t>
            </a:r>
          </a:p>
        </p:txBody>
      </p:sp>
    </p:spTree>
    <p:extLst>
      <p:ext uri="{BB962C8B-B14F-4D97-AF65-F5344CB8AC3E}">
        <p14:creationId xmlns:p14="http://schemas.microsoft.com/office/powerpoint/2010/main" val="9926958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38CF3-125A-2D47-0E5D-67FE042BA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0FB9B4-4E96-3838-3F20-BC33020B2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حدثا مربكا مستعملا أحد الأساليب التالية: فجأة –دون سابق إنذار- بغتة.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استعمال أساليب أخرى من اقتراحهم.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7833BD-F2C6-BBD4-4F90-9C745AE586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1DE4E1-DC25-D7C8-5740-1688F416144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47709-1324-9E60-61B5-B828AD27E3F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47BFF1-9F66-8306-8C00-B2181BDEE5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AF262C-2FBF-89FD-49B8-8FC56A2B902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D6AACA-B21F-7713-9D14-0E4451109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49D843-EBE5-07A4-80B3-EB3F1BAB5B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C8AF03-87CC-1622-37DB-5B185DA3F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A6D63F-87EC-622E-3DBA-6AB5FFC25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5A6A83-5B53-7DB4-3BD9-74B7C85A2D62}"/>
              </a:ext>
            </a:extLst>
          </p:cNvPr>
          <p:cNvSpPr txBox="1"/>
          <p:nvPr/>
        </p:nvSpPr>
        <p:spPr>
          <a:xfrm>
            <a:off x="521196" y="2395842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 مُشْمِسٍ مِنْ أَيّامِ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 غابَةٍ خَضْراءَ جَميلَةٍ، يَقَعُ في قَلْبِها بَيْتٌ صَغيرٌ دافِئٌ يَسْكُنُهُ دَبْدوبٌ،  اِسْتَيْقَظَتْ أُسْرَتُهُ باكِراً؛ فَراحَ أَبوهُ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يُزَيِّنُ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وَأَخَذَتْ أُمُّهُ تَصْنَعُ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إِخْوَتُهُ ٱلصِّغارُ بِتَرْتيبِ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وٱسْتِدْعاءِ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رِفاقِ دَبْدوبٍ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لِيَحْتَفِلوا بِعيدِ ميلادِ دَبْدوبٍ. </a:t>
            </a:r>
          </a:p>
        </p:txBody>
      </p:sp>
    </p:spTree>
    <p:extLst>
      <p:ext uri="{BB962C8B-B14F-4D97-AF65-F5344CB8AC3E}">
        <p14:creationId xmlns:p14="http://schemas.microsoft.com/office/powerpoint/2010/main" val="425369880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9E72-B456-FCB7-7AEB-B6CADEF84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E69FC-6832-0E96-D2A9-E5CDD045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769CE0-0EF8-94BE-2873-A2F5C960C4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7C4447-D91F-A1D7-1D88-C17447ABBDB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2307DB-1D3B-4512-4DF0-66877F386C0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E07F70-AEE8-B720-4EB6-0DA5DFEE754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E7A229-EB95-E336-8830-C3316A55E9F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36A24F-78F4-121A-1010-FF5683DEC2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F03CF1-6ACA-3BF7-6A76-6B8295FC55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D9A0BC-00B2-76EF-192B-6A5941B1E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C2A022-0D9C-1412-F207-F1BCED32F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80F40F-9AB2-4382-A262-BDE2C4EA067B}"/>
              </a:ext>
            </a:extLst>
          </p:cNvPr>
          <p:cNvSpPr txBox="1"/>
          <p:nvPr/>
        </p:nvSpPr>
        <p:spPr>
          <a:xfrm>
            <a:off x="943756" y="2397948"/>
            <a:ext cx="7256488" cy="317009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بِٱلْمَرَحِ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وَٱلرَّقْصِ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أَنْغامِ زَقْزَقَةِ طُيورِ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وَعَمَّ ٱلْفَرَحُ كُلَّ أَرْجاءِ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اِنْقَطَعَ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ٱلتَّيّارُ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ٱلْكَهْرَبائيُّ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وَعَمَّ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ٱلظَّلامُ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ٱلْمَنْزِلَ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كُلَّهُ. فَصاحَ دَبْدوبٌ مَذْعوراً: ما ٱلَّذي حَدَثَ؟ أَيْنَ أَنْتُمْ يا أَصْدِقائي؟ وَكَيْفَ سَنُكْمِلُ حَفْلَتَنا في هذا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5142430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568D4-9889-B29E-C9A9-048034B8A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E07B4F-BD36-0747-0C62-A9A9ACA0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 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039B4F-E146-1754-A4BB-38DF409713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C9A50D-6D90-F2E6-3A5D-F6356E36C3D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4A533-20AD-345A-2AAB-6E25BAD346A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BE10DA-6D06-02CD-D214-FC951228493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3B510-71FC-2940-CC32-017A3D378FA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788746-72F9-4422-324D-2816E0C247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5F8D11-CBB2-6FA8-C7D0-A1EB955CF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68DB7C-682B-9F2B-D1D7-A8060AF86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47BCB2-9C4E-27B7-9307-1F8763434B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938C5E-61B4-FBCD-18DE-43BAA6813CBA}"/>
              </a:ext>
            </a:extLst>
          </p:cNvPr>
          <p:cNvSpPr txBox="1"/>
          <p:nvPr/>
        </p:nvSpPr>
        <p:spPr>
          <a:xfrm>
            <a:off x="539408" y="2250030"/>
            <a:ext cx="8065184" cy="347787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مُنْغَمِسينَ في فَرَحِهِمْ وَمَرَحِهِمْ، وَكانَ دَبْدوبٌ يَرْقُصُ وَسَطَ أَصْدِقائِهِ.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وَدونَ سابِقِ إِنْذارٍ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سَقَطَ أَحَدُ أَصْدِقاءِ دَبْدوبٍ عَلى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وَأَخَذَ يَتَأَلَّمُ. فَصَرَخَ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يا لَهُ مِنْ مَوْقِفٍ مُفاجِئٍ! ما أَشَدَّ أَلَمَهُ! وَما أَصْعَبَ أَنْ تَتَحَوَّلَ لَحَظاتُ ٱلْفَرَحِ إِلى قَلَقٍ وَخَوْفٍ!</a:t>
            </a:r>
          </a:p>
        </p:txBody>
      </p:sp>
    </p:spTree>
    <p:extLst>
      <p:ext uri="{BB962C8B-B14F-4D97-AF65-F5344CB8AC3E}">
        <p14:creationId xmlns:p14="http://schemas.microsoft.com/office/powerpoint/2010/main" val="36297197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1189-3919-58F3-9B00-338CA03AC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3B080-7329-37A9-880B-CE93CB8C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 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8A5842-D10A-CAE5-33FF-52D5B523BB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4BCBFA-7F39-E074-1513-7BA042E03F1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03FAFF-DD2B-F946-2A8C-35C4765B1C0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BD5595-7A08-1A98-516E-96A6DC24E19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54F02-AF08-7C32-E177-9278E136FC1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BCF355-EF49-3C72-5540-B3D796C161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C1C1A3-4C76-6777-A252-81F6B1996E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1EBA91-2375-0806-4BED-DF11AED27E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7826F6-D08F-5DBE-DBE8-17ED7084FC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8DEE0F-AA8F-E6D5-918D-DE05C1259DB1}"/>
              </a:ext>
            </a:extLst>
          </p:cNvPr>
          <p:cNvSpPr txBox="1"/>
          <p:nvPr/>
        </p:nvSpPr>
        <p:spPr>
          <a:xfrm>
            <a:off x="490818" y="2774466"/>
            <a:ext cx="8162364" cy="2585323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تَحْمِلُ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بِفَخْرٍ وَحَنانٍ نَحْوَ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ٱلطّاوِلَةِ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وَعَيْنا دَبْدوبٍ تَلْمَعانِ مِنَ ٱلْفَرَحِ.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بَغْتَةً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تَهاوَتْ حَلْوى </a:t>
            </a:r>
            <a:r>
              <a:rPr lang="ar-MA" sz="5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ٱلْعيدِ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وَتَناثَرَتْ عَلى </a:t>
            </a:r>
            <a:r>
              <a:rPr lang="ar-MA" sz="5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974517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79. أنجزوا نشاط " أتدرب مع زملائي". من يقرأ التعليمتين؟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تنبيه التلاميذ إلى كتابة أجوبة تعبر عن حكاية خيالية : حدث مربك خيالي)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C20A65-D9DB-EFE4-C89C-2F3D1DE97E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87" y="1584000"/>
            <a:ext cx="3413663" cy="52360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97F246-5C5C-17CF-40C6-D39448BDD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386" y="3746989"/>
            <a:ext cx="3413663" cy="210248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4CB5AF-B9DC-BE33-B808-B63DA60753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0" y="1519518"/>
            <a:ext cx="765574" cy="88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8755-63A5-B829-1891-296211E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460D8-D3E2-1607-795A-E05C2D7A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سنناقش اقتراحاتكم مع التركيز على البعد الخيالي فيها.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EC95C6-380B-FA6E-1A9B-683BD72D7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323BD-D856-B770-3AB1-28C3C63DFD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FBCD8-5B79-9903-66ED-E7E03F9759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5FF18-C0F9-7252-7510-8B5E968059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E2B53-5035-CB97-9C85-B157AAB02C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A5D572-17C9-6580-A35B-4196516B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55F10-89BA-E4BC-844E-42DBAE2E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BA7E5-7484-E7B4-5DE8-993F53BB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3BA72-B1B7-50F2-BAFE-4F3AEBE3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840269-F272-C819-4B5B-E6AEBAE47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87" y="1584000"/>
            <a:ext cx="3413663" cy="52360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614C3A-1493-9390-5B51-48DBFC6F80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386" y="3746989"/>
            <a:ext cx="3413663" cy="206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1063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نص" منظمات التعاون الدولي"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أَهَمُّ أَفْكارِ نَصِّ "مُنَظَّماتُ </a:t>
            </a:r>
            <a:r>
              <a:rPr lang="ar-MA" dirty="0" err="1"/>
              <a:t>ٱلتَّعاوُنِ</a:t>
            </a:r>
            <a:r>
              <a:rPr lang="ar-MA" dirty="0"/>
              <a:t> </a:t>
            </a:r>
            <a:r>
              <a:rPr lang="ar-MA" dirty="0" err="1"/>
              <a:t>ٱلدُّوَلِيِّ</a:t>
            </a:r>
            <a:r>
              <a:rPr lang="ar-MA" dirty="0"/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الحدث المربك؟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420C5C-6C24-C2A2-B44C-A803EF8F6917}"/>
              </a:ext>
            </a:extLst>
          </p:cNvPr>
          <p:cNvSpPr txBox="1"/>
          <p:nvPr/>
        </p:nvSpPr>
        <p:spPr>
          <a:xfrm>
            <a:off x="558053" y="3303494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0959-4DD6-6D7F-96EF-7F457649E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850A69F-2755-8F7A-A9AC-72B5F6C0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الأساليب التي نستعملها لكتابة الحدث المربك؟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66CFC-23AA-1EF5-7E16-18E8C81386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AB0A444-C4E0-161E-EA3C-3AE047FA75F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C1B58C-0622-2222-921E-8C592C71882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B1149-FD2D-C7A5-DEA3-4159C66BAF0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6382C8-FE05-50BC-7B32-FBB04F579C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4C6F95-9E2D-C5F9-D38F-9AEEC94C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2ABF9-5E15-EA52-7768-ECE067F7D9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37D6EA-2826-F745-95B7-63E52E9C4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A29FCE-4ADD-AD01-C421-8A49EDB7D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872291-EB92-FEBB-262D-D89AC9C03836}"/>
              </a:ext>
            </a:extLst>
          </p:cNvPr>
          <p:cNvSpPr txBox="1"/>
          <p:nvPr/>
        </p:nvSpPr>
        <p:spPr>
          <a:xfrm>
            <a:off x="558053" y="2725271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ٱلْأَساليبُ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يُمْكِنُ ٱسْتِعْمالُها لِصِياغَةِ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75507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19D75-BFC3-312F-C84C-2DEB17E37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في المنزل نشاط " أنجز بمفردي" على دفاتر البحث.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8C4895A-1315-DE18-7AE5-3069560ED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93AE0B-E5F5-2DC8-EFBE-0B8CBDF2C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85" y="1451920"/>
            <a:ext cx="3413663" cy="52360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12E124-8A77-6540-03E7-13F2A495F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884" y="5608320"/>
            <a:ext cx="341366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3617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4663A-6D09-B025-755B-7CC383E5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D3C4C-C52A-C3FB-3036-EF1EF0AA1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المقبلة، سنقرأ حكاية  جديدة  من حكايات  كتيب "نصوصي القرائية". اقرؤوا حكاية" حديث شجرة " 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58AF670-CA74-6012-1330-9DCACB37EB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470721B1-CAB6-A490-41AF-41294D0E7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3B2F26-C9D6-06B1-EEE8-3A55085CF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960" y="2221782"/>
            <a:ext cx="2627151" cy="37555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0BA238-A208-744E-1814-6A4A45DCF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58" y="2540000"/>
            <a:ext cx="2650022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7798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18385</TotalTime>
  <Words>2135</Words>
  <Application>Microsoft Office PowerPoint</Application>
  <PresentationFormat>Affichage à l'écran (4:3)</PresentationFormat>
  <Paragraphs>409</Paragraphs>
  <Slides>62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62</vt:i4>
      </vt:variant>
    </vt:vector>
  </HeadingPairs>
  <TitlesOfParts>
    <vt:vector size="88" baseType="lpstr">
      <vt:lpstr>Dosis ExtraBold</vt:lpstr>
      <vt:lpstr>Aptos</vt:lpstr>
      <vt:lpstr>Microsoft Uighur</vt:lpstr>
      <vt:lpstr>Arial</vt:lpstr>
      <vt:lpstr>Calibri</vt:lpstr>
      <vt:lpstr>Sakkal Majalla</vt:lpstr>
      <vt:lpstr>Wingdings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نبدأ حصتنا بمراجعة معجم الأسبوع.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البحث. اكتبوا فقرة من 20 كلمة على الأقل حول موضوع إحدى البطاقات.</vt:lpstr>
      <vt:lpstr> من يقرأ إنتاجه؟</vt:lpstr>
      <vt:lpstr> من الفائز في المسابقة؟ </vt:lpstr>
      <vt:lpstr>Présentation PowerPoint</vt:lpstr>
      <vt:lpstr>ستقومون باستثمار نص " منظمات التعاون الدولي". خذوا كراساتكم، الصفحة 70.</vt:lpstr>
      <vt:lpstr>أعيدوا قراءة النص قراءة صامتة وسريعة.</vt:lpstr>
      <vt:lpstr>خذوا ألواحكم. استخرجوا من الفقرة الأولى 4 كلمات تنتمي إلى شبكة كلمة " التعاون". </vt:lpstr>
      <vt:lpstr>ارفعوا ألواحكم. ( مناقشة الأجوبة المقترحة.)</vt:lpstr>
      <vt:lpstr>هذه مقترحات أخرى. من يقرأ؟ </vt:lpstr>
      <vt:lpstr>ابحثوا في الفقرة الأخيرة من النص عن كلمات يخالف نطقها رسمها.</vt:lpstr>
      <vt:lpstr>ارفعوا ألواحكم. ( مناقشة الأجوبة المقترحة.)</vt:lpstr>
      <vt:lpstr>صححوا على ألواحكم. </vt:lpstr>
      <vt:lpstr>ننتقل إلى طرح أسئلة حول النص. من يختار فقرة أو جزءا ثم يطرح سؤالا عن مضمونه(ها) كما في المثال : </vt:lpstr>
      <vt:lpstr>خذوا الصفحة رقم-75- ودفاتر القسم. أجيبوا عن الأسئلة المحددة على الشريحة.</vt:lpstr>
      <vt:lpstr>نصحح جماعة. </vt:lpstr>
      <vt:lpstr>صححوا على دفاتركم. (جواب السؤال الثالث في الشريحة الموالية.)</vt:lpstr>
      <vt:lpstr>صححوا السؤال الثالث.</vt:lpstr>
      <vt:lpstr>لنناقش جماعة هذه الفكرة. </vt:lpstr>
      <vt:lpstr> من يجيب عن السؤال التالي:</vt:lpstr>
      <vt:lpstr>Présentation PowerPoint</vt:lpstr>
      <vt:lpstr>في حصة الإنتاج الكتابي ستتدربون على كتابة الحدث المربك لحكاية خيالية؟ </vt:lpstr>
      <vt:lpstr>من يذكرنا بتعريف الحكاية الخيالية؟ </vt:lpstr>
      <vt:lpstr>نتذكر جماعة. من يقرأ؟</vt:lpstr>
      <vt:lpstr>من يذكرنا بعناصر خطاطة النص السردي؟ </vt:lpstr>
      <vt:lpstr>نتذكر جماعة. من يقرأ؟ </vt:lpstr>
      <vt:lpstr>تعلمتم في الحصة الماضية كتابة وضعية البداية، وطلبت منكم إنجاز واجب منزلي. خذوا كراساتكم. </vt:lpstr>
      <vt:lpstr>من يقرأ الفقرة التي قام بتحريرها؟ ( مناقشة ثلاث مقترحات.)</vt:lpstr>
      <vt:lpstr>الان، ستتعلمون كتابة الحدث المربك. في البداية ما المقصود بالحدث المربك؟ </vt:lpstr>
      <vt:lpstr>من يقرأ التعريف التالي:</vt:lpstr>
      <vt:lpstr>انتبهوا معي كيف سأكتب الحدث المربك للحكاية السابقة :"الأميرة والأقزام السبعة".</vt:lpstr>
      <vt:lpstr>أولا، أعيد قراءة وضعية البداية التي قمت بكتابتها. </vt:lpstr>
      <vt:lpstr>أفكر في حدث مربك يغير حالة الهدوء ويخلق مشكلا لدى شخصيات الحكاية، ثم أكتبه مستعملا أساليب من قبيل : فجأة . دون سابق إنذار – بغتة...</vt:lpstr>
      <vt:lpstr>هذا مقترح آخر. من يقرأ؟ </vt:lpstr>
      <vt:lpstr>هذا مقترح آخر. من يقرأ؟ </vt:lpstr>
      <vt:lpstr>دوركم. حاولوا اقتراح أحداث مربكة لحكاية " عيد ميلاد دبدوب". أولا. من يقرأ وضعية البداية. </vt:lpstr>
      <vt:lpstr>من يقترح حدثا مربكا مستعملا أحد الأساليب التالية: فجأة –دون سابق إنذار- بغتة.  توجيه التلاميذ إلى استعمال أساليب أخرى من اقتراحهم. </vt:lpstr>
      <vt:lpstr>هذا مقترح. من يقرأ؟ </vt:lpstr>
      <vt:lpstr>هذا مقترح آخر . من يقرأ؟ </vt:lpstr>
      <vt:lpstr>هذا مقترح آخر . من يقرأ؟ </vt:lpstr>
      <vt:lpstr>خذوا كراساتكم الصفحة 79. أنجزوا نشاط " أتدرب مع زملائي". من يقرأ التعليمتين؟ ( تنبيه التلاميذ إلى كتابة أجوبة تعبر عن حكاية خيالية : حدث مربك خيالي)</vt:lpstr>
      <vt:lpstr>نصحح جماعة. سنناقش اقتراحاتكم مع التركيز على البعد الخيالي فيها. </vt:lpstr>
      <vt:lpstr>اختتام الحصة</vt:lpstr>
      <vt:lpstr>من يذكرنا بأهم أفكار نص" منظمات التعاون الدولي"</vt:lpstr>
      <vt:lpstr>من يذكرنا بتعريف الحدث المربك؟ </vt:lpstr>
      <vt:lpstr>ما الأساليب التي نستعملها لكتابة الحدث المربك؟</vt:lpstr>
      <vt:lpstr>أنجزوا في المنزل نشاط " أنجز بمفردي" على دفاتر البحث. </vt:lpstr>
      <vt:lpstr>في الحصة المقبلة، سنقرأ حكاية  جديدة  من حكايات  كتيب "نصوصي القرائية". اقرؤوا حكاية" حديث شجرة " 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222</cp:revision>
  <dcterms:created xsi:type="dcterms:W3CDTF">2023-09-20T21:35:22Z</dcterms:created>
  <dcterms:modified xsi:type="dcterms:W3CDTF">2026-03-23T20:26:14Z</dcterms:modified>
</cp:coreProperties>
</file>