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93"/>
  </p:notesMasterIdLst>
  <p:handoutMasterIdLst>
    <p:handoutMasterId r:id="rId94"/>
  </p:handoutMasterIdLst>
  <p:sldIdLst>
    <p:sldId id="2147482669" r:id="rId19"/>
    <p:sldId id="2147482483" r:id="rId20"/>
    <p:sldId id="2147482470" r:id="rId21"/>
    <p:sldId id="2147482671" r:id="rId22"/>
    <p:sldId id="2147482616" r:id="rId23"/>
    <p:sldId id="2147482691" r:id="rId24"/>
    <p:sldId id="2147482445" r:id="rId25"/>
    <p:sldId id="2147482707" r:id="rId26"/>
    <p:sldId id="2147482453" r:id="rId27"/>
    <p:sldId id="2147482775" r:id="rId28"/>
    <p:sldId id="2147482450" r:id="rId29"/>
    <p:sldId id="2147482459" r:id="rId30"/>
    <p:sldId id="2147482460" r:id="rId31"/>
    <p:sldId id="2147482692" r:id="rId32"/>
    <p:sldId id="2147482694" r:id="rId33"/>
    <p:sldId id="2147482466" r:id="rId34"/>
    <p:sldId id="2147482695" r:id="rId35"/>
    <p:sldId id="2147482777" r:id="rId36"/>
    <p:sldId id="2147482723" r:id="rId37"/>
    <p:sldId id="2147482779" r:id="rId38"/>
    <p:sldId id="2147482724" r:id="rId39"/>
    <p:sldId id="2147482780" r:id="rId40"/>
    <p:sldId id="2147482781" r:id="rId41"/>
    <p:sldId id="2147482782" r:id="rId42"/>
    <p:sldId id="2147482778" r:id="rId43"/>
    <p:sldId id="2147482783" r:id="rId44"/>
    <p:sldId id="2147482785" r:id="rId45"/>
    <p:sldId id="2147482786" r:id="rId46"/>
    <p:sldId id="2147482784" r:id="rId47"/>
    <p:sldId id="2147482787" r:id="rId48"/>
    <p:sldId id="2147482726" r:id="rId49"/>
    <p:sldId id="2147482788" r:id="rId50"/>
    <p:sldId id="2147482789" r:id="rId51"/>
    <p:sldId id="2147482697" r:id="rId52"/>
    <p:sldId id="2147482638" r:id="rId53"/>
    <p:sldId id="2147482790" r:id="rId54"/>
    <p:sldId id="2147482639" r:id="rId55"/>
    <p:sldId id="2147482735" r:id="rId56"/>
    <p:sldId id="2147482761" r:id="rId57"/>
    <p:sldId id="2147482791" r:id="rId58"/>
    <p:sldId id="2147482792" r:id="rId59"/>
    <p:sldId id="2147482793" r:id="rId60"/>
    <p:sldId id="2147482698" r:id="rId61"/>
    <p:sldId id="2147482452" r:id="rId62"/>
    <p:sldId id="2147482699" r:id="rId63"/>
    <p:sldId id="2147482580" r:id="rId64"/>
    <p:sldId id="2147482794" r:id="rId65"/>
    <p:sldId id="2147482644" r:id="rId66"/>
    <p:sldId id="2147482739" r:id="rId67"/>
    <p:sldId id="2147482796" r:id="rId68"/>
    <p:sldId id="2147482797" r:id="rId69"/>
    <p:sldId id="2147482799" r:id="rId70"/>
    <p:sldId id="2147482800" r:id="rId71"/>
    <p:sldId id="2147482798" r:id="rId72"/>
    <p:sldId id="2147482801" r:id="rId73"/>
    <p:sldId id="2147482802" r:id="rId74"/>
    <p:sldId id="2147482803" r:id="rId75"/>
    <p:sldId id="2147482805" r:id="rId76"/>
    <p:sldId id="2147482806" r:id="rId77"/>
    <p:sldId id="2147482807" r:id="rId78"/>
    <p:sldId id="2147482804" r:id="rId79"/>
    <p:sldId id="2147482814" r:id="rId80"/>
    <p:sldId id="2147482809" r:id="rId81"/>
    <p:sldId id="2147482663" r:id="rId82"/>
    <p:sldId id="2147482664" r:id="rId83"/>
    <p:sldId id="2147482810" r:id="rId84"/>
    <p:sldId id="2147482704" r:id="rId85"/>
    <p:sldId id="2147482654" r:id="rId86"/>
    <p:sldId id="2147482811" r:id="rId87"/>
    <p:sldId id="2147482773" r:id="rId88"/>
    <p:sldId id="2147482812" r:id="rId89"/>
    <p:sldId id="2147482579" r:id="rId90"/>
    <p:sldId id="2147482706" r:id="rId91"/>
    <p:sldId id="2147482701" r:id="rId92"/>
  </p:sldIdLst>
  <p:sldSz cx="9144000" cy="6858000" type="screen4x3"/>
  <p:notesSz cx="6858000" cy="9144000"/>
  <p:embeddedFontLst>
    <p:embeddedFont>
      <p:font typeface="Dosis ExtraBold" pitchFamily="2" charset="0"/>
      <p:bold r:id="rId95"/>
    </p:embeddedFont>
    <p:embeddedFont>
      <p:font typeface="Microsoft Uighur" panose="02000000000000000000" pitchFamily="2" charset="-78"/>
      <p:regular r:id="rId96"/>
      <p:bold r:id="rId9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FFFFFF"/>
    <a:srgbClr val="F2F2F2"/>
    <a:srgbClr val="56B64A"/>
    <a:srgbClr val="B1EDE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5" autoAdjust="0"/>
    <p:restoredTop sz="94694"/>
  </p:normalViewPr>
  <p:slideViewPr>
    <p:cSldViewPr snapToGrid="0">
      <p:cViewPr>
        <p:scale>
          <a:sx n="69" d="100"/>
          <a:sy n="69" d="100"/>
        </p:scale>
        <p:origin x="113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2.xml"/><Relationship Id="rId95" Type="http://schemas.openxmlformats.org/officeDocument/2006/relationships/font" Target="fonts/font1.fntdata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handoutMaster" Target="handoutMasters/handoutMaster1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notesMaster" Target="notesMasters/notesMaster1.xml"/><Relationship Id="rId98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06896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87915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5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2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29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3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4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95130E-BF61-D037-CE3F-6CCF320E2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02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قراءة إثرائية  (20)د</a:t>
            </a:r>
            <a:endParaRPr lang="ar-S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– الحصة1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كلمات يخالف رسمها نطقها.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6024043" y="338022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إملاء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الحكاية الخيالية : وضعية البداية.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(ح1)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كلمات يخالف رسمها نطقها بشكل صحيح.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وضعية البداية لحكاية خيالية.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862444-299F-6B06-93BE-7F88FAF656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480D6C-CA10-79AA-32B9-3A99A5143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BA8ECF-3DE2-D0EA-CFCF-A505222BB1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371B26-6ACA-06E1-D0EA-5D221BF18C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DCB04-F6E2-916C-3E45-B3E803653D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F84B00-2876-5E29-3840-D6CFCF2FF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EFD02-AAE1-8868-28B2-318772A2EE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C67446-1A46-2230-5F93-4CBB77F2CE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59CA35-B278-E409-4563-E2B5C478E2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5F92DFE-0E75-A8CB-AC4F-29D0E068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8A15-585F-1787-E023-45E482FA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FB78D1C-F62E-28C7-100B-2804DF9D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الفائز بنجمة السلوك في نهاية كل حصة.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D4C0BD-B081-89B7-7B90-7A3F9F227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A6C5E3-4852-1B78-2734-70D63A1B0D7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A7F069-792D-6435-7282-6248D30A033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A439CD-EBA3-ACAB-92D2-23AD5114F87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AF51B-0CF0-0D89-8867-895FAD23FE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1E512-0B90-E36B-2BA2-9CD0DC5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2B3FE0-A63C-E61E-E559-4908F8D2C1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E9CC3B-D906-6925-A584-4AC242514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0AB4F-94D8-1157-AAC8-D334A4F9F9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26B477E-5434-52EC-E576-6229FD3E866D}"/>
              </a:ext>
            </a:extLst>
          </p:cNvPr>
          <p:cNvSpPr txBox="1">
            <a:spLocks/>
          </p:cNvSpPr>
          <p:nvPr/>
        </p:nvSpPr>
        <p:spPr>
          <a:xfrm>
            <a:off x="1633861" y="340807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47B0133-E802-D9E7-8096-640A06F37727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1CC871-70F3-0606-70A2-4892837C4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25AEC56-2068-58D0-2DA3-E2B0931C3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03AE67-5BF3-74B5-E2E9-AF506EC05F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267D3F-0FF7-0DF5-38B5-A7208055E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67A5DE1-95F6-1F48-E659-DC04FEA632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9123C82-C909-F62A-2EFB-BB8E8E32C50B}"/>
              </a:ext>
            </a:extLst>
          </p:cNvPr>
          <p:cNvSpPr txBox="1">
            <a:spLocks/>
          </p:cNvSpPr>
          <p:nvPr/>
        </p:nvSpPr>
        <p:spPr>
          <a:xfrm>
            <a:off x="1630713" y="4377032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687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87EE80-B7E6-047A-B257-881AE9DE6B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8DE8D-DE35-26F0-7787-7914C4177D8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1288D-74AA-0C0E-9966-ABC1FB8909E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74A09-B475-C639-5E60-09AE2519BDA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EC70AF-9DC8-5593-E627-EAECC251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32840E-06BB-5D62-97ED-E84A4ED3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A98022-8BCE-3EA7-FD68-440A0ABACA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97AC9C-0869-9E71-4603-FB1976E585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8539FD-E8FF-4BDE-08FD-B590919A7E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885D6BE2-3F41-682A-D598-29A54071747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A38DF7-80C5-7EF7-7ED7-AB0FE08E2CE8}"/>
              </a:ext>
            </a:extLst>
          </p:cNvPr>
          <p:cNvSpPr/>
          <p:nvPr/>
        </p:nvSpPr>
        <p:spPr>
          <a:xfrm>
            <a:off x="452622" y="2173736"/>
            <a:ext cx="7782128" cy="35160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نشاط الطلاقة على التلاميذ المتعثرين من فئتي </a:t>
            </a:r>
            <a:r>
              <a:rPr 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مع مطالبة بقية التلاميذ بالقراءة الصامتة للنص المقترح والعمل على تحديد أفكاره.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بنشاط الطلاقة. من يقرأ النص؟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F67E57-5EC6-F162-2BC9-285ADC6469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6318F-B019-9C70-FD4A-C3C93016A7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5E020-C725-4D1D-B03B-B856782DF0C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579DCE-1E84-3DA6-DED2-6E17CA63A4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64375D-56C1-BD6E-FB73-D5A7E65A5C6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C6A232-48E9-0DB8-31AE-86FF466C8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FF77F-A922-6409-7184-F1AC324A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C1CBAD-CB41-81B4-5175-52A680366F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74266-39A6-F9E0-0FFE-4CFD2F36FA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43DADAA-A492-459C-1DC2-65DC4F4237E5}"/>
              </a:ext>
            </a:extLst>
          </p:cNvPr>
          <p:cNvSpPr txBox="1"/>
          <p:nvPr/>
        </p:nvSpPr>
        <p:spPr>
          <a:xfrm>
            <a:off x="497840" y="1704227"/>
            <a:ext cx="7972436" cy="48320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indent="18256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ٱلتَّعاوُنِيّاتُ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رَكيزَةً أَساسِيَّةً في تَنْشيطِ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ٱلاِقْتِصادِ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بِٱلْمَغْرِبِ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تُساهِمُ في تَنْظيمِ عَمَلِ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ٱلْفَلّاحينَ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وَٱلْحِرَفِيّينَ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وَتُشَجِّعُهُمْ عَلى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وَتَبادُلِ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ٱلْخِبْراتِ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وَتَلْعَبُ دَوْراً مُهِمّاً في تَثْمينِ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ٱلْمُنْتَجاتِ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مِنْ خِلالِ تَحْسينِ جَوْدَتِها وَتَسْويقِها بِطُرُقٍ عَصْرِيَّةٍ. كَما تُسْهِمُ في إِيجادِ فُرَصِ شُغْلٍ جَديدَةٍ وَتَعْزيزِ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ٱلاِقْتِصادِ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فَضْلاً عَنْ نَشْرِ ثَقافَةِ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وَٱلتَّضامُنِ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أَبْناءِ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وَتَحْرِصُ كَذلِكَ عَلى تَشْجيعِ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ٱلْمُبادَراتِ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ٱلْهادِفَةِ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تَحْقيقِ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ٱلْمُسْتَدامَةِ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وَحِفْظِ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ٱلتُّراثِ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وَتَنْمِيَتِهِ، مِمّا يُوَفِّرُ لِلْمُنْتِجينَ فُرَصاً أَفْضَلَ لِتَحْسينِ دَخْلِهِمْ وَتَطْويرِ أَنْشِطَتِهِمْ.</a:t>
            </a:r>
          </a:p>
          <a:p>
            <a:pPr indent="1825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ٱلْأَمْثِلَةِ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ٱلْبارِزَةِ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تَعاوُنِيّاتُ زَيْتِ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ٱلْأَرْكانِ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جَنوبِ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ٱلَّتي تُسْهِمُ في تَشْغيلِ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ٱلنِّساءِ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وَتَحْسينِ أَوْضاعِهِنَّ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إِلى جانِبِ تَعاوُنِيّاتِ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ٱلْحَليبِ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وَٱلْجُبْنِ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وَتَعاوُنِيّاتِ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ٱلزَّعْفَرانِ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مَنْطِقَةِ تال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ِو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ين، ٱلَّتي تَحْرِصُ عَلى صَوْنِ جَوْدَةِ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ٱلْمَنْتوجِ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ٱلْأَسْواقِ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17B08-98F3-56F7-0FF7-2B1B4AE7D7A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CA03A-C051-006E-1DA2-2B810536012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2A35-C2F4-B5AC-8B9F-0885A1AE066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29CD85-4686-B2F0-634B-8B0F452A7F1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27042CB-46A6-3C4D-AE19-925746B1E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2163A1-EAD5-C892-9341-C4C8F44C6B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ED8A32-079D-9F54-D07D-01FF3AB55F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E364AD-2EBA-9964-4507-26B1154C79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4ECD0C-4E1B-52B0-3758-AB525F9C0A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8CF575B-BBEB-66FD-AB62-36115FC81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حددوا الفكرة الرئيسة لكل فقرة 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1EA7C8-8AFE-03DE-F032-37CAC18A4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BA7DEC-1047-058F-214B-1C79721A8FF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88FA6-EA9D-5770-E1A9-E8B214D7AD4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07F6B-349C-F410-B2AE-0074B69B3E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A988B5-EE49-937C-A118-67CDB2FBCCC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020FC5-D5DE-82DC-A182-368C3E9D8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79C19A-1F5D-DE38-C1B1-AEF70B051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30333C-86F6-D3C5-F232-D83330779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7DE8A4-C221-5AFD-BDBD-4FCAC7806B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0A048A-63A6-D748-B70A-8C417D9A9152}"/>
              </a:ext>
            </a:extLst>
          </p:cNvPr>
          <p:cNvSpPr txBox="1"/>
          <p:nvPr/>
        </p:nvSpPr>
        <p:spPr>
          <a:xfrm>
            <a:off x="550619" y="1770284"/>
            <a:ext cx="7708299" cy="3388757"/>
          </a:xfrm>
          <a:prstGeom prst="roundRect">
            <a:avLst>
              <a:gd name="adj" fmla="val 6229"/>
            </a:avLst>
          </a:prstGeom>
          <a:noFill/>
          <a:ln w="28575"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تُعَدُّ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ٱلتَّعاوُنِيّاتُ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رَكيزَةً أَساسِيَّةً في تَنْشيطِ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ٱلاِقْتِصادِ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بِٱلْمَغْرِبِ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تُساهِمُ في تَنْظيمِ عَمَلِ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ٱلْفَلّاحينَ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وَٱلْحِرَفِيّينَ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وَتُشَجِّعُهُمْ عَلى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وَتَبادُلِ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ٱلْخِبْراتِ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وَتَلْعَبُ دَوْراً مُهِمّاً في تَثْمينِ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ٱلْمُنْتَجاتِ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ٱلْمَحَلِّيَّةِ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مِنْ خِلالِ تَحْسينِ جَوْدَتِها وَتَسْويقِها بِطُرُقٍ عَصْرِيَّةٍ. كَما تُسْهِمُ في إِيجادِ فُرَصِ شُغْلٍ جَديدَةٍ وَتَعْزيزِ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ٱلاِقْتِصادِ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ٱلْمَحَلِّيِّ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فَضْلاً عَنْ نَشْرِ ثَقافَةِ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وَٱلتَّضامُنِ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أَبْناءِ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وَتَحْرِصُ كَذلِكَ عَلى تَشْجيعِ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ٱلْمُبادَراتِ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ٱلْمَحَلِّيَّةِ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ٱلْهادِفَةِ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تَحْقيقِ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ٱلْمُسْتَدامَةِ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وَحِفْظِ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ٱلتُّراثِ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ٱلْمَحَلِّيِّ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وَتَنْمِيَتِهِ، مِمّا يُوَفِّرُ لِلْمُنْتِجينَ فُرَصاً أَفْضَلَ لِتَحْسينِ دَخْلِهِمْ وَتَطْويرِ أَنْشِطَتِهِمْ.</a:t>
            </a:r>
          </a:p>
          <a:p>
            <a:pPr indent="355600"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ٱلْأَمْثِلَةِ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ٱلْبارِزَةِ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تَعاوُنِيّاتُ زَيْتِ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ٱلْأَرْكانِ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جَنوبِ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ٱلَّتي تُسْهِمُ في تَشْغيلِ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ٱلنِّساءِ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وَتَحْسينِ أَوْضاعِهِنَّ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ٱلاِجْتِماعِيَّةِ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إِلى جانِبِ تَعاوُنِيّاتِ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ٱلْحَليبِ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وَٱلْجُبْنِ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ٱلْقُرى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وَتَعاوُنِيّاتِ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ٱلزَّعْفَرانِ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مَنْطِقَةِ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تالِوين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ٱلَّتي تَحْرِصُ عَلى صَوْنِ جَوْدَةِ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ٱلْمَنْتوجِ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وَٱلتَعْريفِ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 في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ٱلْأَسْواقِ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C184C0-B293-BF52-E4A0-E32B8EFC252F}"/>
              </a:ext>
            </a:extLst>
          </p:cNvPr>
          <p:cNvSpPr txBox="1"/>
          <p:nvPr/>
        </p:nvSpPr>
        <p:spPr>
          <a:xfrm>
            <a:off x="501851" y="5538547"/>
            <a:ext cx="8030347" cy="85129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حَدِّد(ي) ٱلْفِكْرَةَ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لِكُلِّ فِقْرَةٍ.</a:t>
            </a: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9273-88F1-FE6C-882E-DDE71FCD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ED39-07FA-1C6C-664D-06C71978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أفكار النص التي قام بصياغتها؟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3E92E8-6B6B-2D94-77DE-6A56E3C4D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E47925-03C5-D665-FF5D-39E73B42D74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0872B9-95F4-0C8D-BD76-F1A6297993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9C1341-C3F2-0F6F-32E6-16245645CD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5AD1B-AD24-4506-CD0C-E3DCE38A39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5B5B5D-1584-8AE0-1018-D0C8779BC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571D3D-3B79-91F6-3566-2E9C5CCB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1C29A-908A-6E0D-F8F4-41E99105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9D52E3-D061-670D-AECA-D4BE79B894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159C13-2929-F674-EF41-37AB45D86612}"/>
              </a:ext>
            </a:extLst>
          </p:cNvPr>
          <p:cNvSpPr/>
          <p:nvPr/>
        </p:nvSpPr>
        <p:spPr>
          <a:xfrm>
            <a:off x="2144359" y="2986592"/>
            <a:ext cx="4855281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أَفْكارُ ٱلنَّصِّ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729565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</a:t>
            </a: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كلمات يخالف رسمها نطقها.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95" y="828000"/>
            <a:ext cx="730213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من مكون الإملاء، ستتعرفون كلمات يخالف رسمها نطقها وستتدربون على كتابتها.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102D7-2E56-FD35-C034-76ED94568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FF45A0-DD45-0F9F-5975-A856EE5CBF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5DA39-316A-CC4D-6C08-FD8B3E8AA7E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873FB-B559-B1BF-695D-F11CD9EF8B2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93BD44-FA5C-0A79-414F-4DFD325B556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3F55B3-C455-135B-E6F3-2E6BD2BA67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76CBAC-4B70-9434-7FEF-AE7A64CCA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DAA974-0122-535B-145C-1C44B96CA0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438F06-72E8-DCB5-7CF5-0CF0937BF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CB1AB3-79CA-FCC9-5BD9-1BB7834C70E7}"/>
              </a:ext>
            </a:extLst>
          </p:cNvPr>
          <p:cNvSpPr/>
          <p:nvPr/>
        </p:nvSpPr>
        <p:spPr>
          <a:xfrm>
            <a:off x="1349502" y="2696747"/>
            <a:ext cx="5965753" cy="217849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كَلِماتٌ يُخالِفُ رَسْمُها نُطْقَها.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22C7-D05A-34D4-B70D-078E5929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88053-1631-FDCE-2AB8-EDBDF95D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الكلمات التالية سأقرؤها. ( يتم إبراز المد بعد الهاء في كل كلمة صوتا)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91A176-2963-2464-44EB-0635EAC80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316C4-9F69-EB41-5945-9BEE5BBFD0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0526D-892C-63B2-F4A6-B252038ABC2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59B6C-3804-0A50-B51C-75E1F5E6CA1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BD317-E1AC-8904-C600-ADB8A9AE80F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D5A523-22EC-7F16-8CA1-E2305226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2C0F4-2E38-2DBA-59E4-502D54FF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A9BB91-FD0D-1363-7F9A-E6C9E7C703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E0C1C-8810-E644-BB95-C5C24F49F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D21ED9-E569-5B8F-83C9-A85496FAA06E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هذِهِ – هذا - هؤُلاءِ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504050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5149A-BBFB-23AB-EDD1-CD8F97E43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4AEECB-7F2A-8BB3-3A53-1442E523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أن رسم الكلمات يخالف نطقها . لا أرسم ألف المد بعد الهاء رغم أنني أنطقها.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24DD99-4C26-E79F-EC92-4DBDA1B0A9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67926A-452A-EAEC-57BC-C7320B0EC2D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0F7B84-CE63-DE9B-3465-EC2FDC6230D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77FCD6-7D44-71A0-8AC8-87B1240B2CF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401497-5663-37D0-0277-9EC85173ADE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998205-15C7-D275-4BDE-FE2BC4A2D2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8ACE63-453B-2C48-E5E9-1D3027A49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C4CB29-5676-3D90-9DEC-0086385B7F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8CA22E-09E9-970E-126F-4520D4F834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4D5CE0-5140-9941-E7C3-B290D8212337}"/>
              </a:ext>
            </a:extLst>
          </p:cNvPr>
          <p:cNvSpPr/>
          <p:nvPr/>
        </p:nvSpPr>
        <p:spPr>
          <a:xfrm>
            <a:off x="842414" y="4311353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هذِهِ – هذا – هؤُلاءِ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07FF845-8764-6325-7615-94C2966F0211}"/>
              </a:ext>
            </a:extLst>
          </p:cNvPr>
          <p:cNvSpPr/>
          <p:nvPr/>
        </p:nvSpPr>
        <p:spPr>
          <a:xfrm>
            <a:off x="842414" y="2037212"/>
            <a:ext cx="5446626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ذِهِ – ه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 -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ؤُلاءِ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B84E73F-CFEC-A644-FD36-69772455A84B}"/>
              </a:ext>
            </a:extLst>
          </p:cNvPr>
          <p:cNvSpPr/>
          <p:nvPr/>
        </p:nvSpPr>
        <p:spPr>
          <a:xfrm>
            <a:off x="6868160" y="2069869"/>
            <a:ext cx="1773184" cy="113797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نُطْقُ ٱلْكَلِماتِ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426F160-0297-CBC7-C9F2-FC5F100AE39B}"/>
              </a:ext>
            </a:extLst>
          </p:cNvPr>
          <p:cNvSpPr/>
          <p:nvPr/>
        </p:nvSpPr>
        <p:spPr>
          <a:xfrm>
            <a:off x="6868160" y="4642137"/>
            <a:ext cx="1773183" cy="116332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ٱلْكَلِماتِ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Flèche : courbe vers la gauche 17">
            <a:extLst>
              <a:ext uri="{FF2B5EF4-FFF2-40B4-BE49-F238E27FC236}">
                <a16:creationId xmlns:a16="http://schemas.microsoft.com/office/drawing/2014/main" id="{A3D08B8B-A197-FF79-1D44-7F2C256AB48E}"/>
              </a:ext>
            </a:extLst>
          </p:cNvPr>
          <p:cNvSpPr/>
          <p:nvPr/>
        </p:nvSpPr>
        <p:spPr>
          <a:xfrm>
            <a:off x="6431279" y="2847340"/>
            <a:ext cx="436881" cy="242756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1411E60-A3A2-9E70-A898-992F582CF228}"/>
              </a:ext>
            </a:extLst>
          </p:cNvPr>
          <p:cNvSpPr txBox="1"/>
          <p:nvPr/>
        </p:nvSpPr>
        <p:spPr>
          <a:xfrm>
            <a:off x="740975" y="3531316"/>
            <a:ext cx="5548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تُحْذَفُ أَلِفُ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ٱلْمَدِّ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رَسْمِ ٱلْكَلِماتِ.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840234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738A-C95C-F721-2E6A-EB31B36AE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BD5A1-A18D-1E11-F292-C324769C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أيضا أنني لا أضع الفتحة على الهاء لوجود مد بألف محذوف.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C5C74F-0829-9485-15E0-D279F1F431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EEEDE9-63C8-865C-63CB-9B923855436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C6C77-FDDB-F08E-B204-A89AFDF311E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AD2336-CB8E-AFC4-D0CD-7827B4ED134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D54384-B5D6-26ED-6FC9-CD52AEFB203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73A853-69F0-C974-C027-ED49278120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C138EF-FC3F-95B4-122B-1BA97B6D3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04D629-9EFF-2B7A-0340-1B0B5033C7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4206C9-4161-BCCF-2664-41F4CD0484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DE8D7A1-D3BE-F1EA-48B4-E9E88A25AFD9}"/>
              </a:ext>
            </a:extLst>
          </p:cNvPr>
          <p:cNvSpPr/>
          <p:nvPr/>
        </p:nvSpPr>
        <p:spPr>
          <a:xfrm>
            <a:off x="1888405" y="2360328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ذِهِ – 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 - 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ؤُلاءِ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4CB645A4-882A-191E-091D-89C42261B353}"/>
              </a:ext>
            </a:extLst>
          </p:cNvPr>
          <p:cNvSpPr/>
          <p:nvPr/>
        </p:nvSpPr>
        <p:spPr>
          <a:xfrm>
            <a:off x="3444240" y="4206240"/>
            <a:ext cx="2225040" cy="1127760"/>
          </a:xfrm>
          <a:prstGeom prst="wedgeRoundRectCallout">
            <a:avLst>
              <a:gd name="adj1" fmla="val 37885"/>
              <a:gd name="adj2" fmla="val -106869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فَتْحَةٍ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45359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4A13B-8127-602E-4B5C-79AC2F9B5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F9A71A-99DB-9D9D-C95A-340B2A82E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أقول أن هذه الكلمات يخالف نطقها رسمها لأنني أنطق ألف المد بعد حرف الهاء و لا أرسمه.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A28641-3B77-FA54-D4C5-7475D541F7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7DD56-5AA3-5F08-C5F1-6D536A3029F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53675-E529-F43B-8DB1-8F02CDD9E9D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434885-DEAE-A669-07F7-641ADEFB508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8A181F-D369-D537-E21A-94DA3965078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9DCB8D3-3763-7910-F8A5-ADEF26A18D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769B32-154A-46CD-F8B1-4F0DD01DB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711994-0A83-4878-293A-08BC2C1D9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EC8CD4-522A-AD4A-E9EC-4B5B4790D2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CDE7E2-A4B0-E859-1948-12F9FE713EC4}"/>
              </a:ext>
            </a:extLst>
          </p:cNvPr>
          <p:cNvSpPr/>
          <p:nvPr/>
        </p:nvSpPr>
        <p:spPr>
          <a:xfrm>
            <a:off x="1722592" y="3571240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ذهِ – 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 - 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ؤُلاءِ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3B14DC9B-0D2A-4636-C2B3-686DD21981CE}"/>
              </a:ext>
            </a:extLst>
          </p:cNvPr>
          <p:cNvSpPr/>
          <p:nvPr/>
        </p:nvSpPr>
        <p:spPr>
          <a:xfrm>
            <a:off x="2416629" y="1818640"/>
            <a:ext cx="4654731" cy="1371600"/>
          </a:xfrm>
          <a:prstGeom prst="wedgeRoundRectCallout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كَلِماتٌ يُخالِفُ نُطْقُها رَسْمَها، لِأَنَّني أَنْطِقُ أَلِفَ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ٱلْمَدِّ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حَرْفِ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وَلا أَرْسُمُهُ.</a:t>
            </a:r>
            <a:endParaRPr lang="fr-FR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6429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084-4A81-3B30-8A6C-F7927E0E0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2EECAF-F5FD-8A5B-E9E6-734E31E96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كلمات أخرى يخالف نطقها رسمها. من يقرؤها؟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36C79-6964-71AE-691B-3063E35184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85A522-AB73-0E80-FF51-9F1B46E8AD2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22B804-50B7-0943-B87B-98812B524D7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5B0CE0-2A2D-D30E-5288-98126032D6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CD4ED6-ECB6-2610-0FC6-4156330BA8E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8EE3-61E7-572D-7F26-1468B4D91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AD7FE5-3383-1573-E166-065BC1148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734D40-DA25-87C5-64A4-EDF813822B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4BF5E5-384E-5BAE-3555-73A36F8C47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EFE339-F285-E255-8273-E0F5BF51C3E3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اَلَّتي – اَلَّذي – اَلَّذينَ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214692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3417-413A-93DC-77CA-D9015CB0F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AED81-05EE-5939-9EA8-596B4690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قراءتها. أنصتوا جيدا.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0E01A2-FF5A-217F-BED5-9199D49E1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FC1450-7D54-6BBE-FD1D-C35B9F61C19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833E27-8415-3059-FD9F-D79E569A06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F50B92-EFC8-A7ED-A767-69A8DA7A3B0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FAA65D-AF0F-0231-F5CC-7C1EF9F316F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8BCCB5-8A58-AB52-94E2-B0E5CE2CE9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1F37C0-A966-29B7-5153-4555100728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5194F9-6FEF-865E-BE5D-DEA9341E41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2FA418-14AE-F498-A34D-040F1F941D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632663-6DF6-6ED4-9696-946EBA39EF7A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اَلَّتي – اَلَّذي – اَلَّذينَ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8078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8D4EA-0F31-F0FE-81C0-2AE73C382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E56D8B-EC9D-7B58-1E09-FDC79279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الحرف المنطوق في كل كلمة والمحذوف في رسمها؟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02E64-E0F2-77E7-E415-7255B1ACA9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033A47-A2FA-81C4-E5EA-FB077DCC242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1B8FB6-21D3-422D-A945-176AB58DD1F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96DBFF-F004-484B-56F5-859EB423F48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DA5507-F87E-A924-9D57-C36F5494621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D6BF7DA-7268-B0A6-5CCC-037D5C2947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923C37-A039-6821-715E-012287C75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7F7F94-F3FF-43C6-700C-F0CA8AC901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1CF197-EEF7-E47F-7A44-0D468D4B31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E1E658-D32C-F93B-0E07-23BBDBF6932D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اَلَّتي – اَلَّذي – اَلَّذينَ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521210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DE0C1-AC9C-472B-FF59-0A2C9A9A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C54132-ED51-F781-ECDD-9E8BD584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نلاحظ أن رسم الكلمات يخالف نطقها . لا أرسم اللام بعد" ال " رغم أنني أنطقه.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A04F9F-8DC6-93F0-1D80-77922EF3C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F2814A-19A6-F61E-F4EC-8A03327D70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E7007-4997-81E0-E129-FFD260CCE1E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5FAEEA-3A77-56F5-1312-1E31A078D80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F2D5DD-D40E-4BD0-28F5-DE5E26063F9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0DA621-89BD-2841-40DC-6D8D215876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D79A54-D239-CAE0-CD76-B6B1D0435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60C389-3024-2B21-F579-EC27244C9C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3AC93FC-283E-66D3-C753-235E85A3BC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9D0EE26-33CF-DE37-B541-50A08948F993}"/>
              </a:ext>
            </a:extLst>
          </p:cNvPr>
          <p:cNvSpPr/>
          <p:nvPr/>
        </p:nvSpPr>
        <p:spPr>
          <a:xfrm>
            <a:off x="842414" y="4402488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اَلَّتي – اَلَّذي - اَلَّذينَ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764CC9A-60BC-3FFA-1F61-A4104DFE8AAE}"/>
              </a:ext>
            </a:extLst>
          </p:cNvPr>
          <p:cNvSpPr/>
          <p:nvPr/>
        </p:nvSpPr>
        <p:spPr>
          <a:xfrm>
            <a:off x="842414" y="2037212"/>
            <a:ext cx="5446626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َّتي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ذي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اَل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ذين</a:t>
            </a:r>
          </a:p>
        </p:txBody>
      </p:sp>
      <p:sp>
        <p:nvSpPr>
          <p:cNvPr id="18" name="Flèche : courbe vers la gauche 17">
            <a:extLst>
              <a:ext uri="{FF2B5EF4-FFF2-40B4-BE49-F238E27FC236}">
                <a16:creationId xmlns:a16="http://schemas.microsoft.com/office/drawing/2014/main" id="{45131987-DEB2-6072-2CB6-092D81AE0EBC}"/>
              </a:ext>
            </a:extLst>
          </p:cNvPr>
          <p:cNvSpPr/>
          <p:nvPr/>
        </p:nvSpPr>
        <p:spPr>
          <a:xfrm>
            <a:off x="6431279" y="2847340"/>
            <a:ext cx="436881" cy="242756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55987C6-C502-3F1D-97A5-CCF7A0807FC0}"/>
              </a:ext>
            </a:extLst>
          </p:cNvPr>
          <p:cNvSpPr txBox="1"/>
          <p:nvPr/>
        </p:nvSpPr>
        <p:spPr>
          <a:xfrm>
            <a:off x="454826" y="3551403"/>
            <a:ext cx="6008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تُحْذَفُ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ٱللّامُ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رَسْمِ ٱلْكَلِماتِ.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B44F767-285C-A515-A624-940EB5F8C106}"/>
              </a:ext>
            </a:extLst>
          </p:cNvPr>
          <p:cNvSpPr/>
          <p:nvPr/>
        </p:nvSpPr>
        <p:spPr>
          <a:xfrm>
            <a:off x="6868160" y="2069869"/>
            <a:ext cx="1773184" cy="113797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نُطْقُ ٱلْكَلِماتِ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19E2912-8698-B381-6106-92B08A14FD1F}"/>
              </a:ext>
            </a:extLst>
          </p:cNvPr>
          <p:cNvSpPr/>
          <p:nvPr/>
        </p:nvSpPr>
        <p:spPr>
          <a:xfrm>
            <a:off x="6868160" y="4642137"/>
            <a:ext cx="1773183" cy="116332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ٱلْكَلِماتِ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008485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70BB5-A98B-6B7E-359F-17105E065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EE8E16-32DC-6A17-C981-A8CE63236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الكلمات التالية. من يقرؤها قراءة صحيحة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211E76-C4F1-8330-70C1-D923EC985C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CD5A8B-2299-D5A5-0977-4AD98854194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681CAF-D6D9-407A-D365-8157BF3B8C0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4B78AC-1C14-1EBC-D29B-16C5829F865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0AD82D-D722-565D-992D-0557B7320E0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4DB70C-28BD-3BFC-5B0F-EECBA69F8E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700554-10BC-37AA-2AB5-C346272C8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C02AEB-F319-849F-06DB-E116E8FE15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0B5D3A-1C05-28B7-683D-A49F026A61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0C93AB0-C5EE-D439-0843-140505CA6344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عَمْرٌو – عَمْرٍو – عَمْراً</a:t>
            </a:r>
          </a:p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أُولئِكَ – اِجْلِسوا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408752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A146-5563-43E8-AE28-241C16637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801D28-578D-CF27-A06B-80ECE2F7D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قراءتها. أنصتوا جيدا.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FC8E84-6F39-B962-EBA5-0FE661949E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F17BA2-2E14-BD8B-7CE8-1C87774CE03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26376F-1559-32BF-E358-3F56F9CD9DC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F9D770-4F76-BBE3-5454-F2819D5E102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EDDE24-3120-2F7C-078A-709A40D707F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204D6D4-2AEA-ED9B-7AAC-C2805ABAE1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08E645-B78D-A052-0347-E6234F8659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0D1883-6DA9-4DBE-2E92-2B996AFD16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748162-5471-9D0C-D114-E1A690DF77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D4BC6E0-9FE0-F26E-3F24-9E4F5D469D19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عَمْرٌو – عَمْرٍو – عَمْراً</a:t>
            </a:r>
          </a:p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أُولئِكَ – اِجْلِسوا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78977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5F299-16A3-A11F-5EED-99EACA8C4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65BF2D-3AEE-E834-C8E9-17E482227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بالنسبة لكلمة عمرو. ترسم الواو و لا تنطق في حالتي الرفع والجر.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0B1AA4-EEDC-BC05-C2E8-0B01FE64B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CB140E-27A4-5B47-C2A1-DC91EBFD8F7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19A171-DF2C-3584-1826-CCEE38885A5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8A1A4E-A433-F9BF-B47A-0D9B8987614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ABB6E9-74EF-A6A6-21E3-7E33A1FB763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5D6C5D-3E89-CE3C-411B-ADD01EFA70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7B467D-79A5-B2BC-3E0E-16A6DA05B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CB5265-1451-FD9F-54A7-0C9AB537DD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C4763B-DE85-8301-D714-AEA7509450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58E8351-CE61-EB2B-AB57-685AC5DAAB88}"/>
              </a:ext>
            </a:extLst>
          </p:cNvPr>
          <p:cNvSpPr/>
          <p:nvPr/>
        </p:nvSpPr>
        <p:spPr>
          <a:xfrm>
            <a:off x="842414" y="4402488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عَمْرٌ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عَمْرٍ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عَمْراً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84ADA06-46A6-6FD1-3EDF-562F0AD7A967}"/>
              </a:ext>
            </a:extLst>
          </p:cNvPr>
          <p:cNvSpPr/>
          <p:nvPr/>
        </p:nvSpPr>
        <p:spPr>
          <a:xfrm>
            <a:off x="842414" y="2037212"/>
            <a:ext cx="5446626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عَمْرٌ- عَمْرٍ- عَمْراً</a:t>
            </a:r>
          </a:p>
        </p:txBody>
      </p:sp>
      <p:sp>
        <p:nvSpPr>
          <p:cNvPr id="18" name="Flèche : courbe vers la gauche 17">
            <a:extLst>
              <a:ext uri="{FF2B5EF4-FFF2-40B4-BE49-F238E27FC236}">
                <a16:creationId xmlns:a16="http://schemas.microsoft.com/office/drawing/2014/main" id="{D6AC25FA-B87D-F445-039B-A44E38DC7F74}"/>
              </a:ext>
            </a:extLst>
          </p:cNvPr>
          <p:cNvSpPr/>
          <p:nvPr/>
        </p:nvSpPr>
        <p:spPr>
          <a:xfrm>
            <a:off x="6431279" y="2847340"/>
            <a:ext cx="436881" cy="242756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1B3A63-005A-8303-FCEF-43AF2CBE641A}"/>
              </a:ext>
            </a:extLst>
          </p:cNvPr>
          <p:cNvSpPr txBox="1"/>
          <p:nvPr/>
        </p:nvSpPr>
        <p:spPr>
          <a:xfrm>
            <a:off x="771295" y="3531316"/>
            <a:ext cx="5588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تُرْسَمُ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ٱلْواوُ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حالَتَيِ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ٱلرَّفْعِ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وَٱلْجَرِّ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3B0B380-0EFE-2B03-8359-296CBBB9FEE3}"/>
              </a:ext>
            </a:extLst>
          </p:cNvPr>
          <p:cNvSpPr/>
          <p:nvPr/>
        </p:nvSpPr>
        <p:spPr>
          <a:xfrm>
            <a:off x="6868160" y="2069869"/>
            <a:ext cx="1773184" cy="113797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نُطْقُ ٱلْكَلِماتِ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C77CD8E-4C06-5518-9EF1-38B99CA85EC0}"/>
              </a:ext>
            </a:extLst>
          </p:cNvPr>
          <p:cNvSpPr/>
          <p:nvPr/>
        </p:nvSpPr>
        <p:spPr>
          <a:xfrm>
            <a:off x="6868160" y="4642137"/>
            <a:ext cx="1773183" cy="116332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ٱلْكَلِماتِ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40118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027A8-D236-C38E-2BD2-30BA70BCD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52F78F-D5D3-C223-EDE1-07BB3C79D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بالنسبة لكلمة أولئك. ترسم الواو ولا تنطق.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37DD1A-55F0-4871-2558-41414E2FD9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3C14D2-3252-8901-902E-99AB25ACA84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1CDB67-7945-C969-BBD9-8B89CBAC8E5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60E05-59D8-E295-3FEF-85136CE663B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3867C8-F126-A3B3-D9BC-09B716E5DBC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1949BD-56F0-1AE3-7BD7-AEDB7A61B9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759C67-A500-682C-3B8C-887EA1E66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6BAE8E-67F8-96B1-47B4-9B3AC53192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64AD0C-4AED-ACCE-1F59-5F1A058DDF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9C0E539-EDEF-DE03-73D9-2CF7143B9A48}"/>
              </a:ext>
            </a:extLst>
          </p:cNvPr>
          <p:cNvSpPr/>
          <p:nvPr/>
        </p:nvSpPr>
        <p:spPr>
          <a:xfrm>
            <a:off x="842414" y="4402488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ولَئِكَ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3B317A3-078E-BCE4-3ED8-FB2530BC56C1}"/>
              </a:ext>
            </a:extLst>
          </p:cNvPr>
          <p:cNvSpPr/>
          <p:nvPr/>
        </p:nvSpPr>
        <p:spPr>
          <a:xfrm>
            <a:off x="842414" y="2037212"/>
            <a:ext cx="5446626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أُلَئِكَ</a:t>
            </a:r>
            <a:endParaRPr lang="ar-MA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Flèche : courbe vers la gauche 17">
            <a:extLst>
              <a:ext uri="{FF2B5EF4-FFF2-40B4-BE49-F238E27FC236}">
                <a16:creationId xmlns:a16="http://schemas.microsoft.com/office/drawing/2014/main" id="{BD01919B-9474-3AEB-0F78-02D7FB51AF25}"/>
              </a:ext>
            </a:extLst>
          </p:cNvPr>
          <p:cNvSpPr/>
          <p:nvPr/>
        </p:nvSpPr>
        <p:spPr>
          <a:xfrm>
            <a:off x="6431279" y="2847340"/>
            <a:ext cx="436881" cy="242756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F696DC-F8FB-F6CB-C62D-C25858ABD811}"/>
              </a:ext>
            </a:extLst>
          </p:cNvPr>
          <p:cNvSpPr txBox="1"/>
          <p:nvPr/>
        </p:nvSpPr>
        <p:spPr>
          <a:xfrm>
            <a:off x="443704" y="3605246"/>
            <a:ext cx="6244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تُرْسَمُ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ٱلْواوُ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وَلا تُنْطَقُ، مَعَ وَضْعِ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فَوْقَ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B7F02A1-BFF8-673E-A908-6906E084D9DD}"/>
              </a:ext>
            </a:extLst>
          </p:cNvPr>
          <p:cNvSpPr/>
          <p:nvPr/>
        </p:nvSpPr>
        <p:spPr>
          <a:xfrm>
            <a:off x="6868160" y="2069869"/>
            <a:ext cx="1773184" cy="113797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نُطْقُ ٱلْكَلِمةِ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E880CC2-BC60-2787-A5F7-B532963679D2}"/>
              </a:ext>
            </a:extLst>
          </p:cNvPr>
          <p:cNvSpPr/>
          <p:nvPr/>
        </p:nvSpPr>
        <p:spPr>
          <a:xfrm>
            <a:off x="6868160" y="4642137"/>
            <a:ext cx="1773183" cy="116332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ٱلْكَلِمةِ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902889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9EF30-73F7-9A60-C11B-A1152EFAF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EBDCB3-CE67-E46B-2CFE-316A7F681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تلاحظون بالنسبة لكلمة "اجلسوا"؟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6E07F-E609-BE70-B04B-707BD4CC8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C8A3A4-5E8A-5285-3108-5F5184C1FDA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23562-D172-ED73-CEAC-1B0D3EEFD99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5E9359-2FCB-168A-F06C-0AB7189DD1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184DE6-989F-56EB-C93F-62BA4838B08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7171BD-0CA2-2BFB-0159-E09B0EA8F8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223AED-83A6-978B-51DE-66CF04177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7A43BE-533F-C419-DD4B-481618BF7B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5C8E70-73F7-B66C-B1E9-25C2D4B75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59A2AE-0A29-F094-B9B5-EB8D3FD1973A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اِجْلِسوا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772200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B1025-C912-9D9A-A12A-8F344A1AB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F1F8F-97B6-88CB-39C9-2F8414D1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نلاحظ أن الألف في آخر الكلمة ترسم ولا تنطق.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D3DABC-63EE-45B5-B579-B467B5DABE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9DA39F-AA87-AC7C-0EFC-7B1F81D5048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3EDD66-CCFC-4B02-5B36-046099037DC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4E2A5E-DCB1-001A-16C7-81622F8C24C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D43E97-E60E-0061-555D-890DC1D7EAD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CAA92E4-C7B9-C622-DF17-0D450CBE69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8C157B-04F0-2859-A2CA-94E1F4A9E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6EAE10-26F1-8BB9-3C3B-8386EA8BF1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1C0BAD-B69E-D54C-8688-4BE0885ECE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56D5E4F-E01C-16B5-0430-2195604EA89A}"/>
              </a:ext>
            </a:extLst>
          </p:cNvPr>
          <p:cNvSpPr/>
          <p:nvPr/>
        </p:nvSpPr>
        <p:spPr>
          <a:xfrm>
            <a:off x="842414" y="4402488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اِجْلِسو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CBE9CBA-87FD-6AE1-400F-4FDE8EF5006C}"/>
              </a:ext>
            </a:extLst>
          </p:cNvPr>
          <p:cNvSpPr/>
          <p:nvPr/>
        </p:nvSpPr>
        <p:spPr>
          <a:xfrm>
            <a:off x="842414" y="2037212"/>
            <a:ext cx="5446626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اِجْلِسو</a:t>
            </a:r>
            <a:endParaRPr lang="ar-MA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Flèche : courbe vers la gauche 17">
            <a:extLst>
              <a:ext uri="{FF2B5EF4-FFF2-40B4-BE49-F238E27FC236}">
                <a16:creationId xmlns:a16="http://schemas.microsoft.com/office/drawing/2014/main" id="{1ECE4131-0BBB-F986-FE51-C87C78F7B41D}"/>
              </a:ext>
            </a:extLst>
          </p:cNvPr>
          <p:cNvSpPr/>
          <p:nvPr/>
        </p:nvSpPr>
        <p:spPr>
          <a:xfrm>
            <a:off x="6431279" y="2847340"/>
            <a:ext cx="436881" cy="242756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43C4346-7B7F-55D9-F319-7FDBD956B142}"/>
              </a:ext>
            </a:extLst>
          </p:cNvPr>
          <p:cNvSpPr txBox="1"/>
          <p:nvPr/>
        </p:nvSpPr>
        <p:spPr>
          <a:xfrm>
            <a:off x="2214797" y="3531316"/>
            <a:ext cx="2956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تُرْسَمُ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وَلا تُنْطَقُ.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DA52A84-1149-F9DD-7D57-8E52042AF707}"/>
              </a:ext>
            </a:extLst>
          </p:cNvPr>
          <p:cNvSpPr/>
          <p:nvPr/>
        </p:nvSpPr>
        <p:spPr>
          <a:xfrm>
            <a:off x="6868160" y="2069869"/>
            <a:ext cx="1773184" cy="113797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نُطْقُ ٱلْكَلِمةِ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8E492D6-DCBC-F99D-35DC-662734C281EC}"/>
              </a:ext>
            </a:extLst>
          </p:cNvPr>
          <p:cNvSpPr/>
          <p:nvPr/>
        </p:nvSpPr>
        <p:spPr>
          <a:xfrm>
            <a:off x="6868160" y="4642137"/>
            <a:ext cx="1773183" cy="116332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ٱلْكَلِمةِ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484864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6609C-6D2F-DA64-7A4D-1B340CA91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39A81-70D7-8A21-4325-5AD5772DA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648400"/>
            <a:ext cx="7209032" cy="9712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كلمات أخرى يخالف رسمها نطقها. انتبهوا. سأقرؤها.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أن كلمات :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طاوس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/ داود/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ناوس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يمكن كتابتها بواو ثانية ( طاووس- داوود- ناووس)، إلا أن الأفصح دون واو ثانية.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E8098B-611E-CBE3-1288-3B81248228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9313F3-214F-73EB-E254-8C9AA9D81A6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79A614-0426-4B98-1124-405D86C6D81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21D075-2DF7-0916-A829-AC6F6EA31E5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93DF70-6B8A-C330-DCB3-95D46CDF84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29D8-4290-40FF-EC31-30C3286667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A200DC-CF5A-618A-CD76-57B9993A2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A34889-23F2-AEAE-229F-2E9A75159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6A6F04-D307-D1AC-A752-868E9CF76B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743551-3733-4C32-2B4B-4F4905C141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8" y="1947817"/>
            <a:ext cx="7848264" cy="41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8965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71EAC-8198-5B0E-6C5C-78BFB9E9D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2BA37A-C22C-6551-25F0-6DD79A63C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591520"/>
            <a:ext cx="7209032" cy="9712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قراءتها؟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AFB2C8-40A8-C59C-7B3B-A68DF1A675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592AB6-7935-8438-697B-CE3CB136BE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4D6299-3F7D-CDB4-B110-F7723E95505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7B2C5E-CBA5-493C-9D84-76495974D7C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D5D911-94E5-4166-9E6D-DCDF4C9C563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916A7C-28B3-B2E4-CFC8-8F9E8A129C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220482-E318-8097-44BF-3932D8345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B4E9E9-31B2-CD47-DE4F-93E99F2F6C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EB9398-84F5-AEB6-93F9-8FE0D54682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46391A-DA18-A92A-1962-0694CC71B9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1" y="2032000"/>
            <a:ext cx="7848264" cy="41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791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EB7F7-3994-F79B-D240-2D8B597F8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8646CD-D97E-5A44-0066-F9B29CFA6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591520"/>
            <a:ext cx="7209032" cy="9712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حفظها.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C3B7E4-4C29-262F-5F7C-57D5887F85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650EF4-98F1-E7FE-B828-759AC35F5D7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3786AC-8734-8E74-41D4-02239B62491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28E314-2936-D4EE-2545-6588D09CB23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B57B00-173F-9047-E65B-55728F0D435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EA4998-D45C-2E87-A407-1EF2F4E57A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D70716-400B-E742-0550-9ECA4CC22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3C11E6-66E7-86E7-825E-C46F8BF6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B6D8AD-050F-113A-E923-55DC6B0B8C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DC9EB2-7ED9-CB59-3AEA-7A3C1C6DC5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1" y="2032000"/>
            <a:ext cx="7848264" cy="414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B1BBFC-01F2-3314-01C3-AB45A6C9FE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3" y="1135842"/>
            <a:ext cx="778828" cy="8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9557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1B936-6AA6-CA24-99AC-12FFFC7A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80839-2DC5-E46D-E55B-9A831DCA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93039"/>
            <a:ext cx="7009037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77. أنجزوا على كراساتكم نشاط" أنجز مع زملائي".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3ED310-0327-D33A-5BAA-2E43B654E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F6743-1445-4E14-985E-0F2FBCA5CF3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16ACC-014E-1026-A81E-3E75F838DD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51180C-31B8-115C-B99F-C93B8B8DDAF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8BB486-C5D9-05DB-F777-81334790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E40B13-45CC-BB2D-3B6C-2C8FF11D1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DCE5B9-E187-92A1-E391-D9F8E6F0D5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3952D0-FD2D-A6C0-6340-37645BF099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1169DB-6AC8-EB86-CEA5-FB6B7719C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BFB5AC15-540E-E2B9-5E6D-FC975BDDDD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471176"/>
            <a:ext cx="741680" cy="8535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3D08C0-6595-246F-F012-8EC4581250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713" y="1639880"/>
            <a:ext cx="3068654" cy="470689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C69E3E-D935-0224-93D4-E1C792FC1A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7742" y="3993325"/>
            <a:ext cx="3131625" cy="86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8938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7EA97-EECF-6E0C-ADCD-433D7B9E2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07B79-D931-D773-93DE-417273EF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حددوا الخطأ قبل تصحيحه مبررين أجوبتكم. (مناقشة الأجوبة)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2CF06F-D156-F19C-B972-8A94BFA793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1D386-A32D-4DDC-A923-B7669029C68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16AD45-CC2E-97E8-4502-16DF99684C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DBB5DC-AE6B-B2C7-0CEB-429018BD592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8C6340-76FB-369D-8102-BA40C3D04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E72404-3041-FC56-8937-F66EBD1B8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B7F70D-EE28-4B1D-EE96-9542E3D036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58DFFE-95AD-09EA-9CA8-4FA2680894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4F545F5-25E3-E387-4192-C222F03062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67E485-4D16-7071-B73D-B285A5BAAC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80" y="2213214"/>
            <a:ext cx="7366000" cy="357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456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8399E-90AC-CD60-DA75-9A3A1D973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11A112-12E8-FE32-4EEF-4E24F4238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F850EA-F800-1852-5C80-F2D5A91A852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3EA6A6-36BE-1D25-39CC-16C7860550B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44CAE5-7656-B826-DF57-26355B7848B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45CAA1-7651-A1C3-D904-F7E0700DF34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4E1038-91D5-6F9D-00C1-5FD0B6198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812714-0979-D8A1-E737-82E119978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C440F9-DDE7-BEAE-E62A-1E38DA71A0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1CC952-1632-715B-F081-128D5471C8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5D2480C-3F08-4F61-71EB-7349FF3516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84CABE-6D3C-EFEF-F54F-88A9DA92B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769" y="2210590"/>
            <a:ext cx="7366000" cy="35779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E4C751-BFCA-9A4D-A628-F41D9DDC7DD1}"/>
              </a:ext>
            </a:extLst>
          </p:cNvPr>
          <p:cNvSpPr txBox="1"/>
          <p:nvPr/>
        </p:nvSpPr>
        <p:spPr>
          <a:xfrm>
            <a:off x="4267071" y="2980617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هذانِ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FF29BE-A0F4-AB55-4D8B-9120275B045C}"/>
              </a:ext>
            </a:extLst>
          </p:cNvPr>
          <p:cNvSpPr txBox="1"/>
          <p:nvPr/>
        </p:nvSpPr>
        <p:spPr>
          <a:xfrm>
            <a:off x="4267071" y="3709819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 err="1">
                <a:solidFill>
                  <a:srgbClr val="FF0000"/>
                </a:solidFill>
              </a:rPr>
              <a:t>طاوُسٌ</a:t>
            </a:r>
            <a:r>
              <a:rPr lang="ar-MA" sz="3200" dirty="0">
                <a:solidFill>
                  <a:srgbClr val="FF0000"/>
                </a:solidFill>
              </a:rPr>
              <a:t>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F72E9DB-41CD-65D5-FB05-222CFA7E134C}"/>
              </a:ext>
            </a:extLst>
          </p:cNvPr>
          <p:cNvSpPr/>
          <p:nvPr/>
        </p:nvSpPr>
        <p:spPr>
          <a:xfrm>
            <a:off x="7741920" y="3088640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3C7FDCB-0296-59F9-9234-684A7835B0CF}"/>
              </a:ext>
            </a:extLst>
          </p:cNvPr>
          <p:cNvSpPr/>
          <p:nvPr/>
        </p:nvSpPr>
        <p:spPr>
          <a:xfrm>
            <a:off x="7615432" y="3025611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C0E6D41-536D-9727-83B1-C182C43FBF5E}"/>
              </a:ext>
            </a:extLst>
          </p:cNvPr>
          <p:cNvSpPr txBox="1"/>
          <p:nvPr/>
        </p:nvSpPr>
        <p:spPr>
          <a:xfrm>
            <a:off x="362043" y="2980617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اِلْعَبو</a:t>
            </a:r>
            <a:r>
              <a:rPr lang="ar-MA" sz="3200" dirty="0">
                <a:solidFill>
                  <a:srgbClr val="00B050"/>
                </a:solidFill>
              </a:rPr>
              <a:t>ا</a:t>
            </a:r>
            <a:endParaRPr lang="fr-FR" sz="3200" dirty="0">
              <a:solidFill>
                <a:srgbClr val="00B05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EE09F34-AF5F-93A2-E88A-5D52B65AA4E7}"/>
              </a:ext>
            </a:extLst>
          </p:cNvPr>
          <p:cNvSpPr/>
          <p:nvPr/>
        </p:nvSpPr>
        <p:spPr>
          <a:xfrm>
            <a:off x="2966776" y="3227284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39CCC6C-5D03-14DF-93B6-4E86846A488D}"/>
              </a:ext>
            </a:extLst>
          </p:cNvPr>
          <p:cNvSpPr/>
          <p:nvPr/>
        </p:nvSpPr>
        <p:spPr>
          <a:xfrm>
            <a:off x="7467137" y="3908143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1B09DAB-ABDB-F707-C75D-7155D99C36DB}"/>
              </a:ext>
            </a:extLst>
          </p:cNvPr>
          <p:cNvSpPr txBox="1"/>
          <p:nvPr/>
        </p:nvSpPr>
        <p:spPr>
          <a:xfrm>
            <a:off x="4297446" y="4400445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اَلَّذينَ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6373DCF-001F-7AD6-FBC6-89B51105E03F}"/>
              </a:ext>
            </a:extLst>
          </p:cNvPr>
          <p:cNvSpPr/>
          <p:nvPr/>
        </p:nvSpPr>
        <p:spPr>
          <a:xfrm>
            <a:off x="7608687" y="4362685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7DBA210-0DD9-E22F-96C6-F9BDE939A0F1}"/>
              </a:ext>
            </a:extLst>
          </p:cNvPr>
          <p:cNvSpPr txBox="1"/>
          <p:nvPr/>
        </p:nvSpPr>
        <p:spPr>
          <a:xfrm>
            <a:off x="514441" y="5066444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أُ</a:t>
            </a:r>
            <a:r>
              <a:rPr lang="ar-MA" sz="3200" dirty="0">
                <a:solidFill>
                  <a:srgbClr val="00B050"/>
                </a:solidFill>
              </a:rPr>
              <a:t>و</a:t>
            </a:r>
            <a:r>
              <a:rPr lang="ar-MA" sz="3200" dirty="0">
                <a:solidFill>
                  <a:srgbClr val="FF0000"/>
                </a:solidFill>
              </a:rPr>
              <a:t>لَئِكَ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E4A03F7-4838-598F-DCFF-9C3DBDFA6BA0}"/>
              </a:ext>
            </a:extLst>
          </p:cNvPr>
          <p:cNvSpPr txBox="1"/>
          <p:nvPr/>
        </p:nvSpPr>
        <p:spPr>
          <a:xfrm>
            <a:off x="4404769" y="5139807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لَكِنْ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ECA1A6B-1F75-B442-EC27-70B1A3D5019A}"/>
              </a:ext>
            </a:extLst>
          </p:cNvPr>
          <p:cNvSpPr/>
          <p:nvPr/>
        </p:nvSpPr>
        <p:spPr>
          <a:xfrm>
            <a:off x="7574241" y="5166228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B190935-D35C-F05B-00A2-985322C98B07}"/>
              </a:ext>
            </a:extLst>
          </p:cNvPr>
          <p:cNvSpPr txBox="1"/>
          <p:nvPr/>
        </p:nvSpPr>
        <p:spPr>
          <a:xfrm>
            <a:off x="514441" y="4230416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عَمْرٍ</a:t>
            </a:r>
            <a:r>
              <a:rPr lang="ar-MA" sz="3200" dirty="0">
                <a:solidFill>
                  <a:srgbClr val="00B050"/>
                </a:solidFill>
              </a:rPr>
              <a:t>و</a:t>
            </a:r>
            <a:endParaRPr lang="fr-FR" sz="3200" dirty="0">
              <a:solidFill>
                <a:srgbClr val="00B05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AFB53E5-E649-1FC9-1AF1-3C7FED4DFDF8}"/>
              </a:ext>
            </a:extLst>
          </p:cNvPr>
          <p:cNvSpPr txBox="1"/>
          <p:nvPr/>
        </p:nvSpPr>
        <p:spPr>
          <a:xfrm>
            <a:off x="514441" y="3768751"/>
            <a:ext cx="1904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FF0000"/>
                </a:solidFill>
              </a:rPr>
              <a:t>طَهَ عَبْدُ </a:t>
            </a:r>
            <a:r>
              <a:rPr lang="ar-MA" sz="24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2400" dirty="0" err="1">
                <a:solidFill>
                  <a:srgbClr val="FF0000"/>
                </a:solidFill>
              </a:rPr>
              <a:t>لرَّحْمنِ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D3393BC0-95FC-3FDB-10D6-E1317330B169}"/>
              </a:ext>
            </a:extLst>
          </p:cNvPr>
          <p:cNvSpPr/>
          <p:nvPr/>
        </p:nvSpPr>
        <p:spPr>
          <a:xfrm>
            <a:off x="3576376" y="3908143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E5F69CB-0410-9B1E-D95B-EE08415EBAF4}"/>
              </a:ext>
            </a:extLst>
          </p:cNvPr>
          <p:cNvSpPr/>
          <p:nvPr/>
        </p:nvSpPr>
        <p:spPr>
          <a:xfrm>
            <a:off x="2657091" y="3854428"/>
            <a:ext cx="91440" cy="914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08378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F5C6-AE5B-80D2-5A2C-32ECDAD93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E9E6D-FD09-C081-A8F0-9530E04B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الثاني. أنجزوه بسرعة. توجيه التلاميذ إلى إضافة اسم "التي" بعد كلمة الطيور 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43A69-51FC-5CEF-920B-396EB4CB4F6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1EE2EF-DEDB-47CE-1D17-A1E65787B5C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3D6FA2-A945-521F-3419-6DC61C5A27F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4AB81-C5F8-E612-C968-94D81B939CB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B80852-8A9B-83D5-F861-D08D7B6B09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DBEC8B-1C8A-852F-14E6-FA57848EF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5DC0BC-490C-5E9C-0D62-2A32297079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471362-1C9B-80FE-A226-A6A7C13FD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F0AB13C-6918-FD8F-49A4-F2D8D38BB2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338A5F-A6B0-2E4E-B425-F7D5567CA3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658" y="2403471"/>
            <a:ext cx="8095639" cy="346528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B40FFD0-2BBD-79E4-5CF7-2E6EB931B607}"/>
              </a:ext>
            </a:extLst>
          </p:cNvPr>
          <p:cNvSpPr txBox="1"/>
          <p:nvPr/>
        </p:nvSpPr>
        <p:spPr>
          <a:xfrm>
            <a:off x="5075380" y="6094549"/>
            <a:ext cx="1036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ٱلَّتـي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8F0EE31-1DC8-5BF0-7E09-F1307B99E718}"/>
              </a:ext>
            </a:extLst>
          </p:cNvPr>
          <p:cNvCxnSpPr>
            <a:cxnSpLocks/>
          </p:cNvCxnSpPr>
          <p:nvPr/>
        </p:nvCxnSpPr>
        <p:spPr>
          <a:xfrm flipV="1">
            <a:off x="6055255" y="5557520"/>
            <a:ext cx="193145" cy="5370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0796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7982-E55C-2014-D4DC-213D3EE3A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15900-3387-487D-27F3-2A998FF3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C21177-E984-E822-51A6-97CC348889E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3C499-BC65-4C89-6CA1-41E463150D1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2169CC-1C34-30BC-F6A7-925874BCD0E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CFD87-B2E2-83BE-23ED-2A622DD77E3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A534E49-757A-F7BB-E2A0-774DE2E63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93B59B-FDF8-C0CE-9CF1-FBAAE735D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65D3B5-CFB0-AF5F-0970-77D2F00EC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363A7C-66CF-4354-ADFA-4FD7ACBD8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2735421-5E96-685E-4395-75A75E776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DFC879-8B4C-E749-DFD5-4668F1041C62}"/>
              </a:ext>
            </a:extLst>
          </p:cNvPr>
          <p:cNvSpPr txBox="1"/>
          <p:nvPr/>
        </p:nvSpPr>
        <p:spPr>
          <a:xfrm>
            <a:off x="546111" y="2232800"/>
            <a:ext cx="79418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عَمْر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ٌو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وَزَيْدٌ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ٱللَّذانِ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شارَكا في نَدْوَةٍ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حَوْلَ تَرْبِيَةِ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ٱلطّاوسِ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فَسَأَلَهُما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داودُ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قائِل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ً: هَلْ قارَبَ عَدَدُ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ذينَ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حَضَرو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ٱلنَّدْوَةَ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مِائَةَ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/ مِئَةَ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مُشارِكٍ وَمُشارِكَةٍ؟ أَجابَ عَمْر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و: هُوَ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كَذلِك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لَكِنَّ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ٱلْأَهَمَّ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حُضورُ خَبيرَةٍ في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عِلْمِ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ٱلطُّيورِ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اَلَّتي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قَدَّمَتْ مَعْلوماتٍ مُهِمَّةً.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092663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2E962-EEEE-61CE-265F-DAF9FF95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6ACC4-1E06-4991-E5DD-200599D48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نواصل . من يقرأ الجملة بسرعة؟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E110FF-1DB8-61A5-B2A5-93DD9AD20D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949F62-0AB7-29EB-045A-2FD6952B43F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6D9194-AC50-EF94-0065-B01DC92299C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E421CB-15D8-060F-FF45-2CB267D3914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435D3BF-7EA4-16E0-E3AA-C9A68DAA88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4994BF-9439-E521-79A6-0B5BE3DEC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27E954-37B9-78ED-164B-35E2D1A3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99A6031-82D9-0B48-73D5-4DF8B0AE8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4BD442E-D412-F3BD-8C9B-838AFE573A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A47AAD-7ACE-F2E7-0C07-1366CE3D6A1E}"/>
              </a:ext>
            </a:extLst>
          </p:cNvPr>
          <p:cNvSpPr txBox="1"/>
          <p:nvPr/>
        </p:nvSpPr>
        <p:spPr>
          <a:xfrm>
            <a:off x="582215" y="3530600"/>
            <a:ext cx="7923175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سارَ سَعيدٌ سَريعاً في سوقِ سوسَةَ وَسَطَ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ٱلصَّخَبِ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210254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50896-9622-F188-21CB-CB1B7B169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F4DBAA-F9E1-5E2C-A0B0-75C6ED4C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446241-59A1-875B-9DD4-6CBA53FC064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32BF60-8937-D733-6A8C-92ECBD8E7B2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582AFB-4572-8628-30D8-1E2DEC030C9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1DA8F0-4F6C-F790-BC72-17E6D511014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02DA2C5-D9B3-23AA-7F68-289DC206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70100F-B90C-7E19-ABB5-8588D5E753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11AE7E-4AA6-8A8C-A602-EBA8F9FE0F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8A74B6-9097-A4CE-0864-F1E34EE4A5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A2B03F1-D415-96CB-ED75-1C3E3B81E3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ED04A1-F833-EB29-CE31-221F698CDBDE}"/>
              </a:ext>
            </a:extLst>
          </p:cNvPr>
          <p:cNvSpPr txBox="1"/>
          <p:nvPr/>
        </p:nvSpPr>
        <p:spPr>
          <a:xfrm>
            <a:off x="582215" y="3530600"/>
            <a:ext cx="7923175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جَمَعَ جَعْفَرٌ جُمْلَةً مِنَ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ٱلْجَواهِرِ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جِرابٍ جِلْدِيٍّ.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425591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AC441-FDAF-5E3B-3472-719592048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CC47B-7E25-1E48-2F37-0489C11FF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563B99-8645-B15C-578C-5B16B77BC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CC93B8-EF32-7AAD-F6AB-4837E6EF9F5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C547A3-FF9F-3644-8FE8-CA0323FFE6A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49D41-8A4B-2E29-16EA-8F972CE3C3C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AF668-7A96-5B85-9C49-1D1EA276D0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272B40-C073-5D56-0C4B-BD4B160763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0CF802-37B6-92E5-87EA-0294B1293A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193DA6-8BEA-E5FE-D5D4-407E40D423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EE2420DA-8B0C-A059-1A51-7344E2F257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5595B11-9B0F-37ED-B0F2-C0BEF3900412}"/>
              </a:ext>
            </a:extLst>
          </p:cNvPr>
          <p:cNvSpPr txBox="1"/>
          <p:nvPr/>
        </p:nvSpPr>
        <p:spPr>
          <a:xfrm>
            <a:off x="314960" y="3550920"/>
            <a:ext cx="8509289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كَسَرَ كَريمٌ كَيْدَ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ٱلْكائِدينَ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بِكَلِمَةٍ كَريمَةٍ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كَٱلْكَوْكَبِ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ٱلْكاشِفِ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947504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BB83A-9FCD-BA54-CD82-A9BC05949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C057B-5D81-2EAD-F393-0F84088A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275992-8EB7-41DC-1C45-BEBCD679B5E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42F28B-CADF-FDCF-7272-3E758C04B42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65ADB-5196-6301-52CE-F45B2674621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FA6599-8D65-1A4A-6DD1-A99461A8B69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83AD55-3195-2F56-21A5-3ABCEDB6A8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26DA34-2AC9-F6E2-650A-ECF0511CB7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15ED92-6F08-8DBE-1113-5B1091EF0E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417E97C-54CA-54A3-ECBE-CF667C951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8B4BDD3A-0D52-D735-BF10-4F488D9710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57A1DD2-2B30-2A38-F6D8-7B8AF7FF503B}"/>
              </a:ext>
            </a:extLst>
          </p:cNvPr>
          <p:cNvSpPr txBox="1"/>
          <p:nvPr/>
        </p:nvSpPr>
        <p:spPr>
          <a:xfrm>
            <a:off x="1060798" y="3500120"/>
            <a:ext cx="7022403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خبأ خالد خبيئة خضراء خلف خيام خاوية.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984571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(ح1).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52320" y="3159000"/>
            <a:ext cx="51120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الحكاية الخيالية : وضعية البداية.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في حصص الإنتاج الكتابي خلال هذه المرحلة كيف تكتبون حكاية خيالية.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03038-D38A-935E-7A46-190965B146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D99DA-3AE7-B43C-E8AC-6123B7B4F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1E38F-E668-A849-48BC-885D61BEA6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5C8F53-4A2A-F37E-F790-334E1C493C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173116-32B3-CB7A-1AAE-AEF2E3A7D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EACF12-9E9F-C7FB-3943-58560E734E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B446F-9C24-4C7C-DB8F-DF1F826EE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90B53B-8113-1CE2-7117-0C2FFBB5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A5642-6D86-4C28-ADF4-9B4D08ABE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8D56EDB-6075-8D7B-F43A-8DE24592320E}"/>
              </a:ext>
            </a:extLst>
          </p:cNvPr>
          <p:cNvSpPr txBox="1"/>
          <p:nvPr/>
        </p:nvSpPr>
        <p:spPr>
          <a:xfrm>
            <a:off x="919748" y="2804096"/>
            <a:ext cx="7411452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سَأَتَعَلَّمُ كَيْفَ أَكْتُبُ حِكايَةً خَيالِيَّةً.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E3E16-EEB9-B46A-1C95-B575EF713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A8A0B-ECFA-1825-B258-F5FF0223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ماذا نقصد بالحكاية الخيالية 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9BF5FD-6847-38CA-FC01-DF3D61DD9F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4AFB5-6E50-FBA1-7A63-AF4393CB0E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BCF43-387C-5DE2-CB35-5269255F728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C504F-EE2F-1944-3A42-78A12F7AAF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F249F-E641-6841-89F9-00D4DAF07E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83F80-5535-5A02-0628-D8902D9D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5B3E60-AC05-71B9-5B0F-052C308C4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2D74B5-346E-EE82-40D2-60875FBE0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3A231-C848-0EE6-2C20-F9CE7E52D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F8D654-F27B-3EB1-7754-4415D1395AF8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ٱلْخَيالِيَّةِ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402753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4343C9-9AF5-3033-AE3B-F20CBEAB55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5FF42-141D-58E8-3D46-44C57EEDD89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23B98-8067-BFA7-3ADC-5A8CBDF0FF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E12EA-6D9F-2D50-96A7-72460086AA4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6BCA03-91F1-EC77-2485-B8CEA51FC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A03258-204E-EA08-6A26-9D43087F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68B14E-568A-3962-ECF9-E04426CF5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0594FD-9C3D-712C-DDA6-215D89EF6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058097-9397-E1B3-7501-6D81A0FD9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5C40126-451D-BE3A-EA67-970901A3E7BA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اَلْحِكايَةُ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ٱلْخَيالِيَّةُ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قِصَّةٌ تَدورُ أَحْداثُها بَيْنَ شَخْصِيّاتٍ غَيْرِ حَقيقِيَّةٍ، أَوْ في أَمْكِنَةٍ أَوْ أَزْمِنَةٍ غَيْرِ حَقيقِيَّةٍ.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1813-183A-528A-D8D1-7DF810E3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EFC48C-DB81-E6C9-23D8-99AD6346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أمثلة لحكايات خيالية. 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64C6C1-8863-779C-E599-E8BD3E27057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623426-4D2C-3927-2E4C-11F7353C8AA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308D43-D051-7B80-181E-BF2F63D465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212C46-5A76-27F5-7F5B-4509B5CDD78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DAA2E5F-443A-68F6-067A-2E0CD87AA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F4D6BB-6963-1F1A-C12C-B8377DCC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B411AA-C66D-0821-BE95-82449527E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3CF8D0-0DE0-2A5A-F082-255FE4D6F1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FE1BD6-D7BF-9B6C-5E25-BB0FC3C7A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82D4973-E025-3884-E081-A5FFCE94C6F7}"/>
              </a:ext>
            </a:extLst>
          </p:cNvPr>
          <p:cNvSpPr txBox="1"/>
          <p:nvPr/>
        </p:nvSpPr>
        <p:spPr>
          <a:xfrm>
            <a:off x="446244" y="1910558"/>
            <a:ext cx="7917049" cy="459700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685800" indent="-6858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حِكايَةُ "رِحْلَةٌ عَبْرَ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ٱلْحَضاراتِ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".</a:t>
            </a:r>
          </a:p>
          <a:p>
            <a:pPr marL="685800" indent="-6858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حِكايَةُ " حَيْرَةُ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ٱلِاخْتِيارِ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</a:t>
            </a:r>
          </a:p>
          <a:p>
            <a:pPr marL="685800" indent="-6858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حِكايَةٌ تَتَحَدَّثُ فيها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بِلُغَةِ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85800" indent="-6858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حِكايَةٌ لِجَماعَةٍ مِنَ ٱلْأَطْفالِ سافَروا عَبْرَ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ٱلزَّمانِ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85800" indent="-6858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حِكايَةٌ تَدورُ أَحْداثُها في كَوْكَبٍ بَعيدٍ تَسْكُنُهُ كائِناتٌ غَريبَةٌ.</a:t>
            </a:r>
          </a:p>
        </p:txBody>
      </p:sp>
    </p:spTree>
    <p:extLst>
      <p:ext uri="{BB962C8B-B14F-4D97-AF65-F5344CB8AC3E}">
        <p14:creationId xmlns:p14="http://schemas.microsoft.com/office/powerpoint/2010/main" val="168007208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9E81B-7B84-BBF3-341E-DC0C6E0C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C2140-568C-A848-7C4C-71736CC0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أمثلة أخرى لحكايات خيالية : شخصيات خيالية أو أمكنة أو أزمنة خيالية.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793F8-3D12-B6C0-A63B-F443DA4324F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6941F-FC47-6070-4973-AC639FAE91A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936335-D08C-4485-4D5F-6E0814F80A0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AEC6F2-3D02-F7BA-BB14-1DEA3997F15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CE70F2B-126C-318F-08B2-79D467DF56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9B0EAD-A90E-9AA9-DC9C-7D2929AFB6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4E16F8-B63C-9A6B-1BF5-53197A98D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2E48F4-E564-E04B-DC91-AA21BB6072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1CA541-F4B2-35A6-EB40-F7BB2E5269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23760F-561E-6F37-6499-44DE0C06EE17}"/>
              </a:ext>
            </a:extLst>
          </p:cNvPr>
          <p:cNvSpPr txBox="1"/>
          <p:nvPr/>
        </p:nvSpPr>
        <p:spPr>
          <a:xfrm>
            <a:off x="1880414" y="2682011"/>
            <a:ext cx="4804841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أَمْثِلَةٌ أُخْرى لِحِكاياتٍ خَيالِيَّةٍ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822767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82D2C-F2A3-6177-F7F9-A47005706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3F30E8-D4AF-57CB-0E61-81092E3D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خطاطة النص السردي؟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9AED04-94CC-16C5-DD55-583C3127C7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5EC93-DB69-A46A-8CE7-FC2013AAD2D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AEFA2D-E9BC-7DF8-2BD9-8D853B80B79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C3BE0C-8BC6-EDF8-0FA4-9934558A98C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20E713-68CC-BCBB-E8B3-482B4FC57A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D1BBFD-8DFC-C75B-C744-23B454C9D7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B6B647-3C5D-468C-9C7F-3BE25D942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9BE8C0-1167-E962-77EC-789B27FC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08A2B2-9CB8-AD35-9BC7-4C9C45B3D5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D14E12-3E5F-1BF4-512F-2A448CD692F5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653480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3EC9B-2593-7104-BB29-FB47E77BE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4A6C7-A854-FB91-D198-3F9FB95F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D31D79-F100-F614-1AA8-F81AD714BAE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19FB3-4B55-217B-AC80-02C7BD36AB7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7F016C-B77E-680B-EE2F-B1354982479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B9F0E4-9697-ADDF-CE93-6C88EA1F15B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9CC6F9D-2C2A-6F5A-4CE5-C9B6445B70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68391B-9594-1D90-874D-5E2A09706C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720D2E-05DD-F301-23FB-C327A6F2FD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1EEBCE-0AF4-6A19-3A21-F03D6BA89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C8021F-2829-3915-F4C5-7E785EED40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6928BE3-DE1F-A026-FD7C-E359CA5EE393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3B86026-DCE3-F021-D248-3CDDCC5655CF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3D9CB3-BBEB-2EB4-B549-13C5ADF84A97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48BA1AB-06D4-0564-7B14-6E5D283428EF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3588923-20C9-3847-CA99-3B6F3E808D6D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33809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4B12-126E-470E-3A2B-DCE84C841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5B0E77-BE7C-D31A-BBFC-9A1E1212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كتابة وضعية البداية.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DCC46B-555D-0B0E-2DE9-3FAE6131C24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C6092C-2BE5-7C3D-9A63-EE1F021CCE6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D964DD-3679-5EF7-1F91-2DCCF77FD6F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FECF84-FC0F-16C3-0FA9-496478AF816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A1B1F5-F038-CBA1-3106-9F98C04134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7BDDBB-472A-8191-51C5-01A618748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B100BB-DE0E-04AF-A0EE-11D81352A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30531-1F01-698B-D32E-6FFEDE00B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D90766-9050-0801-3B2B-C9E74395FA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0402E8-CE1F-CC04-D054-4E9B9285F48B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223B63E-49A5-32DD-F58F-D2814A8BED07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BB0EA17-6D22-2887-F837-6DDC318F24B6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F9F1A3E-C787-B55C-3AAD-53ECD9132D40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8800849-785F-AC22-31DD-5EF5D055E942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545660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CFE97-697B-D0B6-873B-EBF10D274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B214C3-25DC-2B58-D29F-69E3800F7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61" y="684000"/>
            <a:ext cx="7057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كيف سأكتب وضعية بداية لحكاية خيالية بعنوان الأميرة والأقزام السبعة.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139B41-7FF1-E407-D6CC-3982193E95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D572AA-0AE8-4522-713D-F179AC85CE2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92A06E-9A1E-DC91-3819-302BDDD7F2C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8828CD-FD2B-9F42-4579-C05D50DBEF2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BA14FD-7A5A-26C7-A16B-B40EFD49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A2D7B4-AF96-F0AD-385F-E41D37C10D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B25B88-25F0-30ED-911D-1CE807F28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6BFDDC-A817-9CAB-2F60-5A2F129BAA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5BA519-7112-810A-2B72-85076051B8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83E3D8-BCEB-AD96-4F3C-82361213BE9B}"/>
              </a:ext>
            </a:extLst>
          </p:cNvPr>
          <p:cNvSpPr txBox="1"/>
          <p:nvPr/>
        </p:nvSpPr>
        <p:spPr>
          <a:xfrm>
            <a:off x="1280267" y="3288053"/>
            <a:ext cx="6583466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اَلْأَميرَةُ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وَٱلْأَقْزامُ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ٱلسَّبْعَةُ</a:t>
            </a:r>
            <a:endParaRPr lang="ar-MA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752069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16CBB-109D-F3E2-267C-1DFBDDCD9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910B6B-A0B0-EF42-5810-DE2DEE95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6" y="684000"/>
            <a:ext cx="7057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أحدد عناصر وضعية البداية من خلال الأسئلة التالية: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E1201F-75CE-FF46-CB83-F8E3907C454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2A5CA0-EE86-6958-8875-69FFDE986C8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148A7-FDF9-D181-4A77-DE6022897DF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EAD0C2-ACCA-8714-6AB2-B47BEE6FC36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05059A2-DE38-6B68-02DE-D4A17F0138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9793D-8EC5-0DBE-7DBD-1FDD331572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65362B-CD08-FB3D-3F18-6E61203DA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D8B51-8DF0-F3D0-E17B-0F5B1D6FC2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A6D795-B884-7631-A654-917AE08515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6A1DB9F-3F99-D3EF-29D6-E3476F224841}"/>
              </a:ext>
            </a:extLst>
          </p:cNvPr>
          <p:cNvSpPr txBox="1"/>
          <p:nvPr/>
        </p:nvSpPr>
        <p:spPr>
          <a:xfrm>
            <a:off x="1070253" y="1985619"/>
            <a:ext cx="6545179" cy="418838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زَمانُ وُقوعِ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مَكانُ وُقوعِ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شَخْصِيّاتُ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أَحْداثُ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66612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72B72-FAF9-689C-0FF1-B0FD4A850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184526-65A3-B05C-676D-EB19CF7C5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مقترحات. سأقرؤها.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937933-10FE-B4F3-D83F-40041AA3B83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4BE05B-52B4-CE05-B3F9-B5EBE759603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C8F85-4DC7-3257-B79C-34516D2BE31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BBAE4-71C0-F127-0CF3-7393EA2108B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BD4106-F674-0F7E-8811-BFB29AC83C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4307FE-7613-4177-F0E7-975328E8F2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2A346A-1984-2765-D685-48E5C2B54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FAA374-3ABF-1BE2-C017-F873E400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D0690B-4780-C75A-C57D-5C1C2388DB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20171BA-6F19-8005-51EF-4AA94D1626C9}"/>
              </a:ext>
            </a:extLst>
          </p:cNvPr>
          <p:cNvSpPr txBox="1"/>
          <p:nvPr/>
        </p:nvSpPr>
        <p:spPr>
          <a:xfrm>
            <a:off x="783771" y="1920227"/>
            <a:ext cx="7341819" cy="120032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زَمانُ وُقوعِ </a:t>
            </a:r>
            <a:r>
              <a:rPr lang="ar-MA" sz="36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في زَمَنٍ بَعيدٍ، حيثُ كانَ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A1B103A-4758-D2BD-3C7B-D674AE985E86}"/>
              </a:ext>
            </a:extLst>
          </p:cNvPr>
          <p:cNvSpPr txBox="1"/>
          <p:nvPr/>
        </p:nvSpPr>
        <p:spPr>
          <a:xfrm>
            <a:off x="810843" y="3971591"/>
            <a:ext cx="7319186" cy="1754326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مَكانُ وُقوعِ </a:t>
            </a:r>
            <a:r>
              <a:rPr lang="ar-MA" sz="36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  <a:p>
            <a:pPr algn="r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مَمْلَكَةٍ بَعيدَةٍ تُحيطُ بِها غاباتٌ مُظْلِمَةٌ وَجِبالٌ شاهِقَةٌ، وَفي قَلْبِها قَصْرٌ فَخْمٌ تَسْكُنُهُ ٱلْأُسْرَةُ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ٱلْمَلَكِيَّةُ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714275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A66F5-7023-DAEC-D3BD-69FEECAE9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522C1-D846-B752-78EB-DA3B9033E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4A88E8-74C2-B49F-D5D9-6924EA30885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DED79A-B4D4-4855-D3F1-DA289B5A6EB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DA288F-F072-B998-5408-7EECF015BDE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0C23AC-AA09-3273-1D7C-B06E5047D6F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2BCB69-22AA-29A8-36CF-7CA594BF7F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A59C95-F6EA-95F1-81F1-B44C6F98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16C027-8307-512F-65DC-F906849B4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794D7-F035-C613-58B3-10AD5C2126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299A38-35C0-2E30-98C8-D4EBF11D4B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5BDACF2-03DA-A33C-FD4A-E481D6A1B112}"/>
              </a:ext>
            </a:extLst>
          </p:cNvPr>
          <p:cNvSpPr txBox="1"/>
          <p:nvPr/>
        </p:nvSpPr>
        <p:spPr>
          <a:xfrm>
            <a:off x="525933" y="1892579"/>
            <a:ext cx="7398316" cy="2308324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شَخْصِيّاتُ </a:t>
            </a:r>
            <a:r>
              <a:rPr lang="ar-MA" sz="36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اَلْأَميرَةُ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طِفْلَةٌ جَميلَةٌ طَيِّبَةُ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تُحِبُّ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اَلْأَقْزامُ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كائِناتٌ صَغيرَةٌ تَسْكُنُ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اَلسّاحِرَةُ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عَجوزٌ تَكْرَهُ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وَتَسْعى إِلى إيذاءِ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E1E9106-4283-461E-493F-193B1809378F}"/>
              </a:ext>
            </a:extLst>
          </p:cNvPr>
          <p:cNvSpPr txBox="1"/>
          <p:nvPr/>
        </p:nvSpPr>
        <p:spPr>
          <a:xfrm>
            <a:off x="525933" y="4509483"/>
            <a:ext cx="7398317" cy="1754326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أَحْداثُ </a:t>
            </a:r>
            <a:r>
              <a:rPr lang="ar-MA" sz="36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تَعيشُ في قَصْرِها سَعيدَةً، تُحِبُّ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وَٱلتَّجوالَ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5915974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4BC4B-D698-BD39-1B41-A902F80B2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0E9F03-CAE7-2110-F23C-D834E800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أربط بين العناصر السابقة بأدوات مناسبة لتكوين فقرة منسجمة.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306D2B-E2D9-5F21-D2BD-4BCFDCA11FA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725E9-F15A-4736-146D-F8DB12FD9AD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6A2BD5-4F7E-8572-31DC-B8742181314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66D0EC-EB96-5E5C-51A4-6DF11982C4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7B1C1C-FDD9-17AF-677D-CBE1793CCC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F453F2-1283-82E0-9076-30CB10DDC2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05EB74-8869-556D-CF5B-6080C69AB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1BE0BE-8164-6BCE-ADC5-074AF65D82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54FC6F-6ADF-9068-44B8-2F6E8002E7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7B6F1A5-3CA3-8D81-3212-F756C52F32B0}"/>
              </a:ext>
            </a:extLst>
          </p:cNvPr>
          <p:cNvSpPr txBox="1"/>
          <p:nvPr/>
        </p:nvSpPr>
        <p:spPr>
          <a:xfrm>
            <a:off x="1559400" y="3561802"/>
            <a:ext cx="5822072" cy="1384995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اَلْأَميرَةُ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طِفْلَةٌ جَميلَةٌ طَيِّبَةُ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تُحِبُّ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اَلْأَقْزامُ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كائِناتٌ صَغيرَةٌ تَسْكُنُ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ٱلْغابَةَ</a:t>
            </a:r>
            <a:endParaRPr lang="ar-M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اَلسّاحِرَةُ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عَجوزٌ تَكْرَهُ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وَتَسْعى إِلى إيذاءِ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ٱلْأَمِيرَةِ</a:t>
            </a:r>
            <a:endParaRPr lang="ar-M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CC06D66-987E-FF9B-CA92-DF40792E4194}"/>
              </a:ext>
            </a:extLst>
          </p:cNvPr>
          <p:cNvSpPr txBox="1"/>
          <p:nvPr/>
        </p:nvSpPr>
        <p:spPr>
          <a:xfrm>
            <a:off x="1515291" y="5274000"/>
            <a:ext cx="5792208" cy="954107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تَعيشُ في قَصْرِها سَعيدَةً، تُحِبُّ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وَٱلتَّجوالَ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35F058-CBF5-787C-608E-4CA46A7CDCEA}"/>
              </a:ext>
            </a:extLst>
          </p:cNvPr>
          <p:cNvSpPr txBox="1"/>
          <p:nvPr/>
        </p:nvSpPr>
        <p:spPr>
          <a:xfrm>
            <a:off x="1515292" y="1584000"/>
            <a:ext cx="5799964" cy="523220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زَمَنٍ بَعيدٍ، حيثُ كانَ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D0D379C-D9FA-ECCB-299A-EE891B807CE8}"/>
              </a:ext>
            </a:extLst>
          </p:cNvPr>
          <p:cNvSpPr txBox="1"/>
          <p:nvPr/>
        </p:nvSpPr>
        <p:spPr>
          <a:xfrm>
            <a:off x="1515291" y="2342092"/>
            <a:ext cx="5822072" cy="954107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مَمْلَكَةٍ بَعيدَةٍ تُحيطُ بِها غاباتٌ مُظْلِمَةٌ وَجِبالٌ شاهِقَةٌ، وَفي قَلْبِها قَصْرٌ فَخْمٌ تَسْكُنُهُ اَلْأَميرَةُ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رُفْقَةَ أُسْرَتِها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ٱلْمَلَكِيَّةِ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469159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B77FA-C708-D23D-C769-CDAEACAAB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9990E-E4BC-F6E1-DC1B-9D39EC137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أحصل على وضعية بداية الحكاية على شكل فقرة منسجمة.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1F7370-EC0E-CEBB-601E-1B90ABBE7B0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EB3193-C64A-9736-4649-F2466518A3B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494BDF-1211-87A3-65CE-388FE92892A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FADA06-4FAA-6DDA-7582-CE884B2F32E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55B51C0-5D06-9E50-5DB8-E70CA2DCED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4C79A0-DE65-4795-597F-4C5236A82F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C9FA7E-E9C1-DC6C-EA31-A3470FC08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BD5EB0-E5B0-49CB-AD97-6DFBEF9D82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AB3D57-5EF5-E011-724E-94A011301F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225601-EFC8-CE60-9F87-588AD7E43066}"/>
              </a:ext>
            </a:extLst>
          </p:cNvPr>
          <p:cNvSpPr txBox="1"/>
          <p:nvPr/>
        </p:nvSpPr>
        <p:spPr>
          <a:xfrm>
            <a:off x="563526" y="2542700"/>
            <a:ext cx="8101608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زَمَنٍ بَعيدٍ، حيثُ كانَ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ٱلْعالَمَ، كانَتْ هُناكَ مَمْلَكَةٌ جَميلَةٌ تُحيطُ بِها غاباتٌ مُظْلِمَةٌ وَجِبالٌ شاهِقَةٌ، وَفي قَلْبِها قَصْرٌ فَخْمٌ تَسْكُنُهُ أَميرَةٌ صَغيرَةٌ جَميلَةٌ وَطَيِّبَةُ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تُحِبُّ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وَٱلتَّجوالَ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يَعيشُ سَبْعَةُ أَقْزامٍ طَيِّبينَ. وَكانَتْ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بِٱلْقُرْبِ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ساحِرَةٌ شِرّيرَةٌ تَتَرَبَّصُ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مُحاوَلَةٍ لِإيذائِها.  </a:t>
            </a:r>
          </a:p>
        </p:txBody>
      </p:sp>
    </p:spTree>
    <p:extLst>
      <p:ext uri="{BB962C8B-B14F-4D97-AF65-F5344CB8AC3E}">
        <p14:creationId xmlns:p14="http://schemas.microsoft.com/office/powerpoint/2010/main" val="112114192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B9EF7-DE88-6032-E6A8-10343CDE4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D8DB2-F24F-52F8-4C74-BBC3C87AE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61" y="748240"/>
            <a:ext cx="7057436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لنتعاون على صياغة وضعية بداية لحكاية بعنوان " عيد ميلاد دبدوب". ما الأسئلة التي تساعدنا على تحديد عناصر وضعية البداية؟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96122F-C4FE-19BB-C326-1DF80F067A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731DA7-BEF1-0C8C-5A51-DAF64966563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11E829-F0AA-DC1F-1F2B-5A0381F0EB9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A7062A-F1F0-8F86-3708-46ADE9DC528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23F94A-8759-A01F-9A86-3D525014A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41F8A9-994F-05E6-B504-566C59434B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E43333-6698-C5E8-E003-31C0CED21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24F813-AE88-F351-5D46-276716A63F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23A923-CD12-93AB-3709-6B26213105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2B1B34A-AE82-6B9E-1A54-2CCD99FDB64F}"/>
              </a:ext>
            </a:extLst>
          </p:cNvPr>
          <p:cNvSpPr txBox="1"/>
          <p:nvPr/>
        </p:nvSpPr>
        <p:spPr>
          <a:xfrm>
            <a:off x="1617525" y="3120596"/>
            <a:ext cx="5574488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عيدُ ميلادِ دَبْدوبٍ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246979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FDE23-20DE-1B90-80B5-7526F9D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C7EE5C-B64B-58BF-D3E9-A51E9FAD6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6" y="684000"/>
            <a:ext cx="7057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الأسئلة؟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9393F7-B634-9C0A-E016-2A51C5D442F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460B1F-5E89-794C-87DF-1EAEC46AF35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90E900-CEE4-12DD-7FFA-4299DF6F7EC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494EE9-04C0-73CD-F5EA-24140031837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7AE8B6-958D-2F17-AD53-2554DB811E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9D289D-B8AC-C3E3-C4F5-825148FB6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2FCF2D-06D9-5A92-C1AC-DBC7C2365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62186D-DF45-392C-9AA9-857B619C41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D9D284-2DE9-021C-0152-BDF8AD91F7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3777E12-527F-4F55-5D3C-81A273B78C43}"/>
              </a:ext>
            </a:extLst>
          </p:cNvPr>
          <p:cNvSpPr txBox="1"/>
          <p:nvPr/>
        </p:nvSpPr>
        <p:spPr>
          <a:xfrm>
            <a:off x="1070253" y="2454391"/>
            <a:ext cx="6545179" cy="282630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زَمانُ وُقوعِ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مَكانُ وُقوعِ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شَخْصِيّاتُ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أَحْداثُ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152202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6E7D2-3614-CEED-836F-39D464C53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F0981-34DF-6514-2DA2-336447FB3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6" y="684000"/>
            <a:ext cx="7057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الأول ( مناقشة الجواب قبل الانتقال إلى السؤال الموالي. 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4619E8-C565-BE31-5403-70B666F07D2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8F2E6-72C4-9BD3-30DC-C193E4ABE31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C31F73-E76D-FAC1-94AC-CA99788DF1B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E104A5-293F-014E-EACF-462EF2DB76A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C816C-0DAC-9338-A884-DD084A8BF6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D416D9-04F0-0F4A-BE93-688EE0B88A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CDADF2-F708-1503-320B-4B5A8A45D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62DAE0-2079-20D4-9C7D-B999515B34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1CAA61-0F0E-A455-999A-8393CEFCAB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1BFAA0E-B6C5-D08F-01FE-1CEAE387D17E}"/>
              </a:ext>
            </a:extLst>
          </p:cNvPr>
          <p:cNvSpPr txBox="1"/>
          <p:nvPr/>
        </p:nvSpPr>
        <p:spPr>
          <a:xfrm>
            <a:off x="1070253" y="2454391"/>
            <a:ext cx="6545179" cy="282630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زَمانُ وُقوعِ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مَكانُ وُقوعِ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شَخْصِيّاتُ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أَحْداثُ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764513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3F6F8-D6CA-4494-F114-188E076A6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3D9339-2DFD-2018-BCAC-20FBD9AEE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 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A57A98-E3E4-C7D2-84BC-01EFC9D664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68B6F9-A599-FBE7-0FA7-D9E455E30EE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C8727A-AC2F-E745-A8E4-39880D8E769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53E912-50C0-939F-DF8D-7A38A7ADF31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E6E224-80FE-061E-0D62-19614EEA24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33DEA6-4D3E-A844-D2C2-DCBFFB7BFD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F605DF-E7BB-A6B0-6A6A-3968F74D9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983D7D-9869-CF0C-8057-74CD8F7072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641E59-FF1E-184A-E3D1-AD22D400B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46AFCD3-4D7D-274E-DA83-2B065E80308B}"/>
              </a:ext>
            </a:extLst>
          </p:cNvPr>
          <p:cNvSpPr txBox="1"/>
          <p:nvPr/>
        </p:nvSpPr>
        <p:spPr>
          <a:xfrm>
            <a:off x="1371600" y="3561802"/>
            <a:ext cx="6116910" cy="1569660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دَبْدوبٌ: دُبٌّ صَغيرٌ طَيِّبٌ يُحِبُّ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ٱللَّعِبَ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وَٱلْمَرَحَ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أُسْرَةُ دَبْدوبٍ: أَبوهُ وَأُمُّهُ وَإِخْوَتُهُ ٱلصِّغارُ.</a:t>
            </a: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أَصْدِقاءُ دَبْدوبٍ: رِفاقُهُ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حَيَواناتِ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992428-4F01-33E8-526A-E34CEA4CDC49}"/>
              </a:ext>
            </a:extLst>
          </p:cNvPr>
          <p:cNvSpPr txBox="1"/>
          <p:nvPr/>
        </p:nvSpPr>
        <p:spPr>
          <a:xfrm>
            <a:off x="1371600" y="5274000"/>
            <a:ext cx="6116910" cy="1077218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اِسْتِعْدادُ ٱلْأُسْرَةِ لِلِاحْتِفالِ بِعيدِ ميلادِ دَبْدوبٍ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وَٱسْتِدْعاءُ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أَصْدِقائِهِ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ٱلْحَيَواناتِ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540D6D-2274-9755-F3BA-8768F24776D9}"/>
              </a:ext>
            </a:extLst>
          </p:cNvPr>
          <p:cNvSpPr txBox="1"/>
          <p:nvPr/>
        </p:nvSpPr>
        <p:spPr>
          <a:xfrm>
            <a:off x="1371600" y="1584000"/>
            <a:ext cx="6116910" cy="584775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صَباحٍ مُشْمِسٍ مِنْ أَيّامِ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ٱلرَّبيعِ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A327A8-1B3F-4536-3F73-4896B11D2669}"/>
              </a:ext>
            </a:extLst>
          </p:cNvPr>
          <p:cNvSpPr txBox="1"/>
          <p:nvPr/>
        </p:nvSpPr>
        <p:spPr>
          <a:xfrm>
            <a:off x="1371600" y="2342092"/>
            <a:ext cx="6116910" cy="1077218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غابَةٍ خَضْراءَ جَميلَةٍ، حيثُ يَقَعُ بَيْتٌ صَغيرٌ دافِئٌ يَسْكُنُهُ دَبْدوبٌ.</a:t>
            </a:r>
          </a:p>
        </p:txBody>
      </p:sp>
    </p:spTree>
    <p:extLst>
      <p:ext uri="{BB962C8B-B14F-4D97-AF65-F5344CB8AC3E}">
        <p14:creationId xmlns:p14="http://schemas.microsoft.com/office/powerpoint/2010/main" val="372331279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76143-89DC-EF1A-4DBB-88DBB12EB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3DCD7-DC60-C565-5AC5-B271A018A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تكوين فقرة من خلال الربط بين العناصر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A44D78-27F6-A2C2-7682-524995F0130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AC769E-6DD8-D046-E5C8-24FF30ACB1A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3CE77B-A4B4-FCAE-CB6E-8DFF9BE3206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347B58-703F-3DBE-50B7-F20A732FF96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E5C6529-C333-0B66-13C4-95A4B5C987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E8887F-ABFB-7A9D-1AA5-3586B88238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E48763-18F2-5CE4-82FC-0BC04B4C4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6D0C9C-C6A5-2DFA-7E04-FCBEED440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A6E7B5-A542-DE6E-47A0-3941A67701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798AA1B-73DF-6A24-F1F2-9E5EF0E49B98}"/>
              </a:ext>
            </a:extLst>
          </p:cNvPr>
          <p:cNvSpPr txBox="1"/>
          <p:nvPr/>
        </p:nvSpPr>
        <p:spPr>
          <a:xfrm>
            <a:off x="1371600" y="3561802"/>
            <a:ext cx="6116910" cy="1569660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دَبْدوبٌ: دُبٌّ صَغيرٌ طَيِّبٌ يُحِبُّ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ٱللَّعِبَ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وَٱلْمَرَحَ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أُسْرَةُ دُبْدوبٍ: أَبوهُ وَأُمُّهُ وَإِخْوَتُهُ ٱلصِّغارُ.</a:t>
            </a:r>
          </a:p>
          <a:p>
            <a:pPr marL="571500" indent="-219075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أَصْدِقاءُ دُبْدوبٍ: رِفاقُهُ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حَيَواناتِ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9FD8E4-8B09-5467-946C-B429F272295E}"/>
              </a:ext>
            </a:extLst>
          </p:cNvPr>
          <p:cNvSpPr txBox="1"/>
          <p:nvPr/>
        </p:nvSpPr>
        <p:spPr>
          <a:xfrm>
            <a:off x="1371600" y="5274000"/>
            <a:ext cx="6116910" cy="1077218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اِسْتِعْدادُ ٱلْأُسْرَةِ لِلِاحْتِفالِ بِعيدِ ميلادِ دُبْدوبٍ وَاسْتِدْعاءُ أَصْدِقائِهِ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ٱلْحَيَواناتِ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0CA173-3AD5-2128-1E6E-BCE6A169C69B}"/>
              </a:ext>
            </a:extLst>
          </p:cNvPr>
          <p:cNvSpPr txBox="1"/>
          <p:nvPr/>
        </p:nvSpPr>
        <p:spPr>
          <a:xfrm>
            <a:off x="1371600" y="1584000"/>
            <a:ext cx="6116910" cy="584775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صَباحٍ مُشْمِسٍ مِنْ أَيّامِ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ٱلرَّبيعِ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FD3CD6-5136-8875-1233-3C15C85C6F4C}"/>
              </a:ext>
            </a:extLst>
          </p:cNvPr>
          <p:cNvSpPr txBox="1"/>
          <p:nvPr/>
        </p:nvSpPr>
        <p:spPr>
          <a:xfrm>
            <a:off x="1371600" y="2342092"/>
            <a:ext cx="6116910" cy="1077218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غابَةٍ خَضْراءَ جَميلَةٍ، حيثُ يَقَعُ بَيْتٌ صَغيرٌ دافِئٌ يَسْكُنُهُ دَبْدوبٌ.</a:t>
            </a:r>
          </a:p>
        </p:txBody>
      </p:sp>
    </p:spTree>
    <p:extLst>
      <p:ext uri="{BB962C8B-B14F-4D97-AF65-F5344CB8AC3E}">
        <p14:creationId xmlns:p14="http://schemas.microsoft.com/office/powerpoint/2010/main" val="354530114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64D77-973D-09E7-1B0C-C0B81DA41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AB61F-54C2-E636-8EEA-ED6872BEE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66913B-8617-E708-1C11-80A58705D45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7C7B79-6335-3027-E89A-197BFFD8B8D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997FC5-A2B4-A499-64F3-56144E55312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B497E5-9B94-B4A7-2E7C-9FFD044EA35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D831BC2-D347-BF08-68B5-44B6A2D450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00B880-9AB9-024D-B4BD-3F9270A8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EF3D6B-0431-4EC8-BDB3-B97516A6C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6F8703-51D4-F44C-43CF-BCADBDCE0C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B7EC58-AA07-8C84-CF98-ADF9633BD4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77C52E9-0E3F-A1C4-53AE-4216C8E4C363}"/>
              </a:ext>
            </a:extLst>
          </p:cNvPr>
          <p:cNvSpPr txBox="1"/>
          <p:nvPr/>
        </p:nvSpPr>
        <p:spPr>
          <a:xfrm>
            <a:off x="521196" y="2131682"/>
            <a:ext cx="8101608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 مُشْمِسٍ مِنْ أَيّامِ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في غابَةٍ خَضْراءَ جَميلَةٍ، يَقَعُ في قَلْبِها بَيْتٌ صَغيرٌ دافِئٌ يَسْكُنُهُ دَبْدوبٌ،  اِسْتَيْقَظَتْ أُسْرَتُهُ باكِراً؛ فَراحَ أَبوهُ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ٱلْحَنونُ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يُزَيِّنُ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وَأَخَذَتْ أُمُّهُ تَصْنَعُ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ٱلْحَلْوى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إِخْوَتُهُ ٱلصِّغارُ بِتَرْتيبِ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ٱلْهَدايا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وٱسْتِدْعاءِ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رِفاقِ دَبْدوبٍ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حَيَواناتِ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لِيَحْتَفِلوا بِعيدِ ميلادِ دَبْدوبٍ. </a:t>
            </a:r>
          </a:p>
        </p:txBody>
      </p:sp>
    </p:spTree>
    <p:extLst>
      <p:ext uri="{BB962C8B-B14F-4D97-AF65-F5344CB8AC3E}">
        <p14:creationId xmlns:p14="http://schemas.microsoft.com/office/powerpoint/2010/main" val="29354121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E351F-3A1C-4A3A-C863-878955040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F8267A2-D027-D4E7-7F96-60F51E61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78. أنجزوا نشاط " أتدرب مع زملائي". من يقرأ التعليمة الأولى؟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تنبيه التلاميذ إلى كتابة أجوبة تعبر عن حكاية خيالية : شخصيات خيالية أو زمان خيالي 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F78C47-52C7-E8BB-1259-A986D2996DF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EA18EE-233E-655C-CE59-472CF68799B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6C638-A1BE-7A9D-CAE5-3EEB154864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7D5FEB-CB3D-FE3E-5B13-F6F2844D03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F4F39F-0D2E-6AC5-4B51-5AA56B5A8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0623BE-8589-B4E9-FEED-DB9CEE9636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001783-9631-A284-B1F2-EC155CAFE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37E9BD-615A-F4D5-C3BF-CD85F9D749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835294B-6090-B5B8-A649-DA37A3CD2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2B2301-BFD0-E54A-EEA9-6516254951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16" y="1463040"/>
            <a:ext cx="3517240" cy="499001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447D04-4B5F-0363-305B-E370AB7318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816" y="3526971"/>
            <a:ext cx="3447454" cy="14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7568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26AC-45B0-4EEB-EC94-9B4C12B17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B7C8DF-A47C-5F97-4823-06832045E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" y="756174"/>
            <a:ext cx="698742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يقترح جواب للسؤال الأول؟ (مناقشة الجواب قبل الانتقال إلى السؤال الموالي.)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8A12E5-50AD-76E5-0EAA-65A1C6C992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EA2E0A-5E7D-75B5-2546-679623E1A63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799812-9D7F-C8D8-88DE-E1A8052E5E7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F6151-163E-47EC-E6F6-F7D33B1289A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FA7234-C97E-6171-E4B6-A64A44083C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E0B3A4-D15D-9BD0-5825-ADE7368BD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86EE86-F3C7-F25D-6315-D46381E7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E6AA38-7D6B-59EC-7076-C5BC517159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84C18A2-FAF7-DA79-4C87-58946D112D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89BC4D-E91C-E20C-E70B-70BB10F404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17" y="1994886"/>
            <a:ext cx="7148838" cy="4106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391292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D21CA-8FF4-31ED-F9B9-A821E0E4E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5FC6A8-5A1E-99FD-1C70-6A054E704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65" y="738174"/>
            <a:ext cx="7165509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المنزل. يمكنكم اقتراح أجوبة أخرى واستعينوا بها لكتابة فقرة منسجمة. سنصحح في الحصة المقبلة.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16227C-B84D-CA8E-5457-7FA3B248425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D2820B-4FF7-C07F-BB01-DE5F6E4CA83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E8BA18-2622-4616-A279-78BB873711C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07575B-FFB9-0073-941C-1BCBB4336EE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E16F61-D6BA-336C-4D69-5AF01D9196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959CAA-0A4F-6791-4601-EB85422672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5D3773-623D-0FDE-0140-61F9CE81F9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90D4DE-0CB0-0DCA-F85C-D85E889DDF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EDC330A-F42C-0D47-B9F5-6DECA08AF2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31691E-626F-97D6-66BB-1DBBFDC836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16" y="1463040"/>
            <a:ext cx="3517240" cy="49900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17B184-6F80-D64F-3D2A-83A175B7E2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816" y="4837611"/>
            <a:ext cx="3447454" cy="111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05871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E1DB3-07D1-86A7-0B61-4E63852E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0D9F9A-B2FA-5635-5647-9A020159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تنطق فيها حروف دون رسمها؟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C01B4F-E011-D534-24F8-80990A4034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FB44C-3710-3B71-87FC-86203D86132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9C0E02-71CE-8115-8143-6E5C370523F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E1A66-C4CB-CDE2-CDB4-0A62DAB6ACE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EF836C-F2C8-8C61-5CA1-FD734E730B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A42F1-01B5-00A4-62F5-192372E579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4D273-2C25-1C71-118A-1D5C4C199B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4E989C-626E-8291-AA04-5E5D1C4D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74E5CA-AAE2-B240-75AB-08C5E6018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FC0E423-3421-72BB-9F59-DC53C4B7FE57}"/>
              </a:ext>
            </a:extLst>
          </p:cNvPr>
          <p:cNvSpPr txBox="1"/>
          <p:nvPr/>
        </p:nvSpPr>
        <p:spPr>
          <a:xfrm>
            <a:off x="865075" y="3196291"/>
            <a:ext cx="730390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كَلِماتٌ تُنْطَقُ فيها حُروفٌ دونَ رَسْمِها.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1428326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B05E3-317F-8E75-2C0F-27C39D90D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43F9B9-86E5-533E-0E6A-1E8EA975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بكلمات ترسم فيها حروف دون نطقها؟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903E33-5C57-1814-1FD2-DB11ED30B3B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D2C57E-EDEA-D53D-C360-3AD3C868641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3D852B-88A0-348F-ED49-644AD7AE13A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4E0204-F571-02C6-A52F-D4916D46179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05E57EA-9E71-E9A0-BD67-9A22AE11AD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58C763-6F56-56A2-CDC6-384BC86CCF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D5D8A4-C904-386A-368F-9ACAD07533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76E3FA-2743-C40D-4739-0A0694FBB6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35C8EA-94A9-B45C-C917-12D9930EB0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108E17F-00FA-F7E3-DB91-8DA694D9370E}"/>
              </a:ext>
            </a:extLst>
          </p:cNvPr>
          <p:cNvSpPr txBox="1"/>
          <p:nvPr/>
        </p:nvSpPr>
        <p:spPr>
          <a:xfrm>
            <a:off x="865075" y="3196291"/>
            <a:ext cx="730390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كَلِماتٌ تُرْسَمُ فيها حُروفٌ دونَ نُطْقِها.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1115016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C5AFC-9DFE-7352-3285-963D621B5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44BEA79-4466-CE9A-1BAF-39E11301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الأسئلة التي تساعدنا على كتابة وضعية البداية لحكاية خيالية؟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1B7AD0-3C7F-B792-87F6-DC54455AB2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624682-DA03-5898-B9A5-42986441B84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AB04EF-01AB-26B9-3147-3A721923260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1DDBD-D1DF-CDB5-A5A3-E8D7A841D9A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97EC7-108A-8130-1E0E-9659BDFC33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3A9295-0513-2395-8FD7-6C9319CC16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9444F7-ED40-6D7B-D261-EA173FCC4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B74C4F-7F5B-3F38-7E6F-59E01B39B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A2DD56-E95D-BE86-62A3-A7F955961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9976AC0-BFBA-1728-DF1E-0D37F5172F29}"/>
              </a:ext>
            </a:extLst>
          </p:cNvPr>
          <p:cNvSpPr txBox="1"/>
          <p:nvPr/>
        </p:nvSpPr>
        <p:spPr>
          <a:xfrm>
            <a:off x="1462118" y="288544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وَضْعِيَّةِ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4524127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117B-F3A3-6F38-8C3E-7CFA41EB9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8ADFDD-DE28-F85C-78A4-26D0A929F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أذكركم بالواجب المنزلي. اقترحوا أجوبة أخرى واستعينوا بها لكتابة فقرة منسجمة.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4C7473-09D9-375E-6FF0-B301F54BAC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893DB9-63F3-3C9D-AE82-56CFC6EBD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0D679F-0AC3-4013-0868-BFCC8A98C9E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33F42D-0D4A-6AAA-F59B-64310A7AAC8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9B155B1-F511-7C2B-F67F-B0661296B0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80B2E7-3640-8801-328E-31A8BEC1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19D521-D05D-1FAA-8B98-E1C0631CF1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D17ACE-C750-1CE7-1B56-088B5FC21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F20CFE-B6E1-7F18-D27D-C30800E01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16" y="1463040"/>
            <a:ext cx="3517240" cy="499001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21AD38-A3C0-3C4F-2D94-3DE0CE2682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1816" y="4837611"/>
            <a:ext cx="3517240" cy="1116149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BEB86F2-D3D9-6282-28AE-A93AB580E2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0966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9D01FD-FE9C-B907-543A-EDEBF50A7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5943E6-0781-10DD-784C-4408911416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6A606-41EE-9BC2-8C24-38217F9D80F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CAAF06-A3E6-DDB8-6E29-4AF4F02E262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2CA8B-7872-621A-C1E1-7A690456950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1311E7-B57C-DD4F-5EA0-DF50E4FF2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3C7A1-AEED-67BE-DA75-DD1D0C302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019BB-E34F-1C00-29A9-40FE3BFC15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48BCF-AF5F-057B-2A3A-4578EE1B0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1277A47-A1A9-F949-3FB3-8C8A2A1422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8950-451A-C06B-DD42-EB09D9C2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D0D263F-2DE9-7E54-17A6-DDB1C867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ED838B-AC59-17EA-8E74-E8102CC8A4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504112-0F93-E7F2-1466-627EAC9629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A2A20B-3C2A-F710-A422-193EE6BBABF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8F19A-2D18-304A-5CE9-751B0A2A283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EF6B4-6E4C-7BC3-1C6F-5055BF27B16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C6383D-0D73-F0EC-365C-1B719C0953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1896A-F7BE-E3EF-9979-4251231838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BEA94-490E-5BD7-95EF-33E444A52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9785C0-12F6-BA6E-13BC-1C1887A988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0DE69D7E-4B5B-9EFA-FC18-D4AFFE723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7537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77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21111</TotalTime>
  <Words>2625</Words>
  <Application>Microsoft Office PowerPoint</Application>
  <PresentationFormat>Affichage à l'écran (4:3)</PresentationFormat>
  <Paragraphs>507</Paragraphs>
  <Slides>74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74</vt:i4>
      </vt:variant>
    </vt:vector>
  </HeadingPairs>
  <TitlesOfParts>
    <vt:vector size="99" baseType="lpstr">
      <vt:lpstr>Dosis ExtraBold</vt:lpstr>
      <vt:lpstr>Aptos</vt:lpstr>
      <vt:lpstr>Microsoft Uighur</vt:lpstr>
      <vt:lpstr>Arial</vt:lpstr>
      <vt:lpstr>Calibri</vt:lpstr>
      <vt:lpstr>Wingdings</vt:lpstr>
      <vt:lpstr>Aptos Display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حصة اللغة العربية.</vt:lpstr>
      <vt:lpstr>حاولوا الالتزام بهذه السلوكات. سنحدد الفائز بنجمة السلوك في نهاية كل حصة. </vt:lpstr>
      <vt:lpstr>ضعوا الكراسة والدفتر واللوحة في القمطر.</vt:lpstr>
      <vt:lpstr>توجيه</vt:lpstr>
      <vt:lpstr>نبدأ حصتنا بنشاط الطلاقة. من يقرأ النص؟ </vt:lpstr>
      <vt:lpstr>الفائزون في هذه الحصة هم ........................................................................... </vt:lpstr>
      <vt:lpstr>بعد قراءتكم للنص، حددوا الفكرة الرئيسة لكل فقرة . </vt:lpstr>
      <vt:lpstr>من يقرأ أفكار النص التي قام بصياغتها؟ </vt:lpstr>
      <vt:lpstr>Présentation PowerPoint</vt:lpstr>
      <vt:lpstr>في هذه الحصة من مكون الإملاء، ستتعرفون كلمات يخالف رسمها نطقها وستتدربون على كتابتها. </vt:lpstr>
      <vt:lpstr>انتبهوا إلى الكلمات التالية سأقرؤها. ( يتم إبراز المد بعد الهاء في كل كلمة صوتا)</vt:lpstr>
      <vt:lpstr>ألاحظ أن رسم الكلمات يخالف نطقها . لا أرسم ألف المد بعد الهاء رغم أنني أنطقها.</vt:lpstr>
      <vt:lpstr>ألاحظ أيضا أنني لا أضع الفتحة على الهاء لوجود مد بألف محذوف. </vt:lpstr>
      <vt:lpstr>أقول أن هذه الكلمات يخالف نطقها رسمها لأنني أنطق ألف المد بعد حرف الهاء و لا أرسمه.</vt:lpstr>
      <vt:lpstr>هذه كلمات أخرى يخالف نطقها رسمها. من يقرؤها؟</vt:lpstr>
      <vt:lpstr>سأعيد قراءتها. أنصتوا جيدا. </vt:lpstr>
      <vt:lpstr>ما الحرف المنطوق في كل كلمة والمحذوف في رسمها؟</vt:lpstr>
      <vt:lpstr>نلاحظ أن رسم الكلمات يخالف نطقها . لا أرسم اللام بعد" ال " رغم أنني أنطقه.</vt:lpstr>
      <vt:lpstr>انتبهوا إلى الكلمات التالية. من يقرؤها قراءة صحيحة</vt:lpstr>
      <vt:lpstr>سأعيد قراءتها. أنصتوا جيدا. </vt:lpstr>
      <vt:lpstr>لاحظوا بالنسبة لكلمة عمرو. ترسم الواو و لا تنطق في حالتي الرفع والجر. </vt:lpstr>
      <vt:lpstr>لاحظوا بالنسبة لكلمة أولئك. ترسم الواو ولا تنطق.</vt:lpstr>
      <vt:lpstr>ماذا تلاحظون بالنسبة لكلمة "اجلسوا"؟</vt:lpstr>
      <vt:lpstr>نلاحظ أن الألف في آخر الكلمة ترسم ولا تنطق.</vt:lpstr>
      <vt:lpstr>هذه كلمات أخرى يخالف رسمها نطقها. انتبهوا. سأقرؤها. ينبه الأستاذ إلى أن كلمات : طاوس/ داود/ ناوس يمكن كتابتها بواو ثانية ( طاووس- داوود- ناووس)، إلا أن الأفصح دون واو ثانية.</vt:lpstr>
      <vt:lpstr>من يعيد قراءتها؟</vt:lpstr>
      <vt:lpstr>حاولوا حفظها. </vt:lpstr>
      <vt:lpstr> خذوا كراساتكم الصفحة 77. أنجزوا على كراساتكم نشاط" أنجز مع زملائي". </vt:lpstr>
      <vt:lpstr>نصحح جماعة. حددوا الخطأ قبل تصحيحه مبررين أجوبتكم. (مناقشة الأجوبة)</vt:lpstr>
      <vt:lpstr>صححوا على كراساتكم.</vt:lpstr>
      <vt:lpstr>ننتقل إلى النشاط الثاني. أنجزوه بسرعة. توجيه التلاميذ إلى إضافة اسم "التي" بعد كلمة الطيور .</vt:lpstr>
      <vt:lpstr>صححوا على كراساتكم. </vt:lpstr>
      <vt:lpstr> قبل أن نواصل . من يقرأ الجملة بسرعة؟ </vt:lpstr>
      <vt:lpstr>من يقرأ؟ </vt:lpstr>
      <vt:lpstr>من يقرأ؟ </vt:lpstr>
      <vt:lpstr>من يقرأ؟ </vt:lpstr>
      <vt:lpstr>Présentation PowerPoint</vt:lpstr>
      <vt:lpstr>ستتعلمون في حصص الإنتاج الكتابي خلال هذه المرحلة كيف تكتبون حكاية خيالية. </vt:lpstr>
      <vt:lpstr>في البداية، ماذا نقصد بالحكاية الخيالية ؟ </vt:lpstr>
      <vt:lpstr>من يقرأ التعريف التالي؟ </vt:lpstr>
      <vt:lpstr>أمثلة لحكايات خيالية. من يقرأ؟ </vt:lpstr>
      <vt:lpstr>من يقدم أمثلة أخرى لحكايات خيالية : شخصيات خيالية أو أمكنة أو أزمنة خيالية.</vt:lpstr>
      <vt:lpstr>من يذكرنا بعناصر خطاطة النص السردي؟ </vt:lpstr>
      <vt:lpstr>نتذكر جماعة. من يقرأ؟ </vt:lpstr>
      <vt:lpstr>في هذه الحصة ستتعلمون كتابة وضعية البداية.</vt:lpstr>
      <vt:lpstr>انتبهوا معي كيف سأكتب وضعية بداية لحكاية خيالية بعنوان الأميرة والأقزام السبعة.</vt:lpstr>
      <vt:lpstr>أولا، أحدد عناصر وضعية البداية من خلال الأسئلة التالية: </vt:lpstr>
      <vt:lpstr>هذه مقترحات. سأقرؤها. </vt:lpstr>
      <vt:lpstr>Présentation PowerPoint</vt:lpstr>
      <vt:lpstr>ثانيا، أربط بين العناصر السابقة بأدوات مناسبة لتكوين فقرة منسجمة. </vt:lpstr>
      <vt:lpstr>أحصل على وضعية بداية الحكاية على شكل فقرة منسجمة. </vt:lpstr>
      <vt:lpstr>لنتعاون على صياغة وضعية بداية لحكاية بعنوان " عيد ميلاد دبدوب". ما الأسئلة التي تساعدنا على تحديد عناصر وضعية البداية؟</vt:lpstr>
      <vt:lpstr>من يعيد قراءة الأسئلة؟ </vt:lpstr>
      <vt:lpstr>من يجيب عن السؤال الأول ( مناقشة الجواب قبل الانتقال إلى السؤال الموالي. )</vt:lpstr>
      <vt:lpstr>هذه مقترحات أخرى . من يقرأ؟ </vt:lpstr>
      <vt:lpstr>من يحاول تكوين فقرة من خلال الربط بين العناصر التالية؟ </vt:lpstr>
      <vt:lpstr>هذا مقترح آخر. من يقرأ؟ </vt:lpstr>
      <vt:lpstr>خذوا كراساتكم الصفحة 78. أنجزوا نشاط " أتدرب مع زملائي". من يقرأ التعليمة الأولى؟ ( تنبيه التلاميذ إلى كتابة أجوبة تعبر عن حكاية خيالية : شخصيات خيالية أو زمان خيالي )</vt:lpstr>
      <vt:lpstr>نصحح. من يقترح جواب للسؤال الأول؟ (مناقشة الجواب قبل الانتقال إلى السؤال الموالي.)</vt:lpstr>
      <vt:lpstr>في المنزل. يمكنكم اقتراح أجوبة أخرى واستعينوا بها لكتابة فقرة منسجمة. سنصحح في الحصة المقبلة. </vt:lpstr>
      <vt:lpstr>اختتام الحصة</vt:lpstr>
      <vt:lpstr>من يذكرنا بكلمات تنطق فيها حروف دون رسمها؟ </vt:lpstr>
      <vt:lpstr>من يذكرنا بكلمات ترسم فيها حروف دون نطقها؟ </vt:lpstr>
      <vt:lpstr>ما الأسئلة التي تساعدنا على كتابة وضعية البداية لحكاية خيالية؟ </vt:lpstr>
      <vt:lpstr>أذكركم بالواجب المنزلي. اقترحوا أجوبة أخرى واستعينوا بها لكتابة فقرة منسجمة.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233</cp:revision>
  <dcterms:created xsi:type="dcterms:W3CDTF">2023-09-20T21:35:22Z</dcterms:created>
  <dcterms:modified xsi:type="dcterms:W3CDTF">2026-03-23T20:16:09Z</dcterms:modified>
</cp:coreProperties>
</file>