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90"/>
  </p:notesMasterIdLst>
  <p:handoutMasterIdLst>
    <p:handoutMasterId r:id="rId91"/>
  </p:handoutMasterIdLst>
  <p:sldIdLst>
    <p:sldId id="2147482627" r:id="rId20"/>
    <p:sldId id="2147482632" r:id="rId21"/>
    <p:sldId id="2147482469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694" r:id="rId33"/>
    <p:sldId id="2147482551" r:id="rId34"/>
    <p:sldId id="2147482585" r:id="rId35"/>
    <p:sldId id="2147482586" r:id="rId36"/>
    <p:sldId id="2147482466" r:id="rId37"/>
    <p:sldId id="2147482553" r:id="rId38"/>
    <p:sldId id="2147482707" r:id="rId39"/>
    <p:sldId id="2147482748" r:id="rId40"/>
    <p:sldId id="2147482751" r:id="rId41"/>
    <p:sldId id="2147482782" r:id="rId42"/>
    <p:sldId id="2147482810" r:id="rId43"/>
    <p:sldId id="2147482787" r:id="rId44"/>
    <p:sldId id="2147482788" r:id="rId45"/>
    <p:sldId id="2147482784" r:id="rId46"/>
    <p:sldId id="2147482552" r:id="rId47"/>
    <p:sldId id="2147482589" r:id="rId48"/>
    <p:sldId id="2147482724" r:id="rId49"/>
    <p:sldId id="2147482591" r:id="rId50"/>
    <p:sldId id="2147482811" r:id="rId51"/>
    <p:sldId id="2147482812" r:id="rId52"/>
    <p:sldId id="2147482753" r:id="rId53"/>
    <p:sldId id="2147482813" r:id="rId54"/>
    <p:sldId id="2147482814" r:id="rId55"/>
    <p:sldId id="2147482789" r:id="rId56"/>
    <p:sldId id="2147482695" r:id="rId57"/>
    <p:sldId id="2147482763" r:id="rId58"/>
    <p:sldId id="2147482764" r:id="rId59"/>
    <p:sldId id="2147482765" r:id="rId60"/>
    <p:sldId id="2147482766" r:id="rId61"/>
    <p:sldId id="2147482815" r:id="rId62"/>
    <p:sldId id="2147482816" r:id="rId63"/>
    <p:sldId id="2147482817" r:id="rId64"/>
    <p:sldId id="2147482452" r:id="rId65"/>
    <p:sldId id="2147482818" r:id="rId66"/>
    <p:sldId id="2147482595" r:id="rId67"/>
    <p:sldId id="2147482819" r:id="rId68"/>
    <p:sldId id="2147482821" r:id="rId69"/>
    <p:sldId id="2147482820" r:id="rId70"/>
    <p:sldId id="2147482767" r:id="rId71"/>
    <p:sldId id="2147482822" r:id="rId72"/>
    <p:sldId id="2147482823" r:id="rId73"/>
    <p:sldId id="2147482830" r:id="rId74"/>
    <p:sldId id="2147482829" r:id="rId75"/>
    <p:sldId id="2147482573" r:id="rId76"/>
    <p:sldId id="2147482739" r:id="rId77"/>
    <p:sldId id="2147482824" r:id="rId78"/>
    <p:sldId id="2147482825" r:id="rId79"/>
    <p:sldId id="2147482826" r:id="rId80"/>
    <p:sldId id="2147482704" r:id="rId81"/>
    <p:sldId id="2147482625" r:id="rId82"/>
    <p:sldId id="2147482580" r:id="rId83"/>
    <p:sldId id="2147482827" r:id="rId84"/>
    <p:sldId id="2147482807" r:id="rId85"/>
    <p:sldId id="2147482828" r:id="rId86"/>
    <p:sldId id="2147482705" r:id="rId87"/>
    <p:sldId id="2147482646" r:id="rId88"/>
    <p:sldId id="2147482634" r:id="rId89"/>
  </p:sldIdLst>
  <p:sldSz cx="9144000" cy="6858000" type="screen4x3"/>
  <p:notesSz cx="6858000" cy="9144000"/>
  <p:embeddedFontLs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56B64A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4" autoAdjust="0"/>
    <p:restoredTop sz="94694"/>
  </p:normalViewPr>
  <p:slideViewPr>
    <p:cSldViewPr snapToGrid="0">
      <p:cViewPr varScale="1">
        <p:scale>
          <a:sx n="71" d="100"/>
          <a:sy n="71" d="100"/>
        </p:scale>
        <p:origin x="89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4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91" Type="http://schemas.openxmlformats.org/officeDocument/2006/relationships/handoutMaster" Target="handoutMasters/handout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font" Target="fonts/font3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97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5.png"/><Relationship Id="rId4" Type="http://schemas.openxmlformats.org/officeDocument/2006/relationships/image" Target="../media/image13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230709-701F-CFA9-C864-E2CCC4FA6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والتحدث</a:t>
            </a:r>
            <a:r>
              <a:rPr lang="ar-SA" dirty="0"/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قراءة إثرائية  (20)د</a:t>
            </a:r>
            <a:endParaRPr lang="ar-SA" dirty="0"/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الحصة-3-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تراكيب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تلخيص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392186" y="3380220"/>
            <a:ext cx="22156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 منظمات التعاون الدولي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نصب الأفعال الخمسة وجزمها.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فقرة للتعبير عن أسباب  ودوافع ظاهرة معينة.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تلخيص نص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" منظمات التعاون الدولي."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نصب الأفعال الخمسة وجزمها.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 التعبير عن أسباب ودوافع  حدوث  ظاهرة اجتماعية.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DBA0DF4-62E8-3B32-AA83-9C4EBD11B0B6}"/>
              </a:ext>
            </a:extLst>
          </p:cNvPr>
          <p:cNvSpPr/>
          <p:nvPr/>
        </p:nvSpPr>
        <p:spPr>
          <a:xfrm>
            <a:off x="1056641" y="290576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حُدوثِ ظاهِرَةٍ.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استعملتموها في الحصة السابقة.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(يمكن اقتراح أساليب أخرى. 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AA6EFE2-C8FE-2DDA-D47B-D2E2C4C4F952}"/>
              </a:ext>
            </a:extLst>
          </p:cNvPr>
          <p:cNvSpPr txBox="1"/>
          <p:nvPr/>
        </p:nvSpPr>
        <p:spPr>
          <a:xfrm>
            <a:off x="582280" y="313635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 فقرة للتعبير عن دوافع وأسباب الظاهرة التالية.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BA41546-A30E-DFA3-04B5-150A4D7DA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33730CC-75A8-E8C7-E62C-0F02EF7E80AE}"/>
              </a:ext>
            </a:extLst>
          </p:cNvPr>
          <p:cNvSpPr/>
          <p:nvPr/>
        </p:nvSpPr>
        <p:spPr>
          <a:xfrm>
            <a:off x="885542" y="2238321"/>
            <a:ext cx="7599644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ظاهِرَةِ عَدَمِ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ٱهْتِمامِ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ٱلْأَطْفالِ بِقِراءَةِ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ٱلْقِصَصِ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وَٱلْكُتُبِ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F37F66-DC32-7904-8C5F-9F318CA0DBB6}"/>
              </a:ext>
            </a:extLst>
          </p:cNvPr>
          <p:cNvSpPr txBox="1"/>
          <p:nvPr/>
        </p:nvSpPr>
        <p:spPr>
          <a:xfrm>
            <a:off x="695644" y="466490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736761-FAE4-DAFC-F4C1-5469AEE6D9FD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تلخيص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منظمات التعاون الدولي(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FF543F-E44B-8DC0-102D-A468ADA0AC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694" y="2194208"/>
            <a:ext cx="2616403" cy="419608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6C42BBB-439E-A887-AC6F-7C93DDB5B0E3}"/>
              </a:ext>
            </a:extLst>
          </p:cNvPr>
          <p:cNvSpPr/>
          <p:nvPr/>
        </p:nvSpPr>
        <p:spPr>
          <a:xfrm>
            <a:off x="3382026" y="5067113"/>
            <a:ext cx="1400513" cy="89527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93827DA5-8A87-52F5-469E-38B8C6FC0CC9}"/>
              </a:ext>
            </a:extLst>
          </p:cNvPr>
          <p:cNvSpPr/>
          <p:nvPr/>
        </p:nvSpPr>
        <p:spPr>
          <a:xfrm>
            <a:off x="2687516" y="5289281"/>
            <a:ext cx="593730" cy="45093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 فيها كلمة  " منظمة"؟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4171C4-2DC5-73CC-F48E-0A62569F76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694" y="2194208"/>
            <a:ext cx="2616403" cy="419608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5AD9157-7A45-131A-C142-BCEEC824A0BC}"/>
              </a:ext>
            </a:extLst>
          </p:cNvPr>
          <p:cNvSpPr/>
          <p:nvPr/>
        </p:nvSpPr>
        <p:spPr>
          <a:xfrm>
            <a:off x="3382026" y="5067113"/>
            <a:ext cx="1400513" cy="89527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E3DC300-1073-01B3-9005-090C82CE6320}"/>
              </a:ext>
            </a:extLst>
          </p:cNvPr>
          <p:cNvSpPr/>
          <p:nvPr/>
        </p:nvSpPr>
        <p:spPr>
          <a:xfrm>
            <a:off x="2687516" y="5289281"/>
            <a:ext cx="593730" cy="45093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 الصفحة -70-.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A3B0E1-F17F-E7EC-E42F-9D1E6AAF69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694" y="2031651"/>
            <a:ext cx="2616403" cy="40132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24D651-54B1-AF3B-E06F-761F15F4FE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767" y="1848771"/>
            <a:ext cx="2616403" cy="41960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11E77D-5ACB-24C2-D151-AFFD5AF763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4" y="2337798"/>
            <a:ext cx="2519823" cy="393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918880" y="3119701"/>
            <a:ext cx="7436720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عَمَّ تَحَدَّثَ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ٱلْجُزْءُ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ٱلْأَوَّلُ مِنَ ٱلنَّصِّ؟</a:t>
            </a: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791288" y="2969299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تَأَسَّسَتْ مُنَظَّمَةُ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ٱلْأُمَمِ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ٱلْمُتَّحِدَةِ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وَأَيْنَ يَقَعُ مَقَرُّها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ٱلرَّئيسِيُّ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F2461-6939-EB6B-D008-27C330755AFF}"/>
              </a:ext>
            </a:extLst>
          </p:cNvPr>
          <p:cNvSpPr txBox="1"/>
          <p:nvPr/>
        </p:nvSpPr>
        <p:spPr>
          <a:xfrm>
            <a:off x="904240" y="2987621"/>
            <a:ext cx="7396480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عَمَّ تَحَدَّثَ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ٱلْجُزْءُ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ٱلثّاني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مِنَ ٱلنَّصِّ؟</a:t>
            </a: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AB5824-7E8B-E7D5-7F61-781661B65EDA}"/>
              </a:ext>
            </a:extLst>
          </p:cNvPr>
          <p:cNvSpPr txBox="1"/>
          <p:nvPr/>
        </p:nvSpPr>
        <p:spPr>
          <a:xfrm>
            <a:off x="745656" y="2969299"/>
            <a:ext cx="7518994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ما أَبْرَزُ أَهْدافِ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ٱلِاتِّحادِ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ٱلْإِفْريقِيِّ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230F-302B-AB00-BE70-BE444B6D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96ED3-FF48-2557-3C2D-2F9581B5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332256-7BDE-7DAD-2B60-429E432B6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FA9E8-031B-BE71-7C0C-3D5B5ED53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6F2D3-0081-26ED-F550-68C9AF7CD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5C2033-1577-B227-6916-46B2189F7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ED93C5-188F-83D9-2A83-41ABD4669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2134E-AFF5-FE86-050C-3525C52535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4230E-F2CC-216A-3802-73A13BBEB8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FDB00F-642B-7814-0F84-F11A711644B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8F9E52-027C-F987-3C8C-A01AE12F1C8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A99118-0D04-4F06-7986-73654FCC2975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ما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ٱلْمَجالاتُ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تَعْمَلُ فيها مُنَظَّمَةُ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ٱلْإيسيسْكو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13241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02A8-A32D-1BB1-4E2C-E9BB3B8F8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3292-2EEB-CCBA-6610-64AE0EAB2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44727-F778-1833-6359-4F1BE9281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940DCC-2BCB-B123-6591-0BDD74ABB7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283B7D-E8F3-83E8-711D-33442134A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8B225C-1E6E-E7A1-2A59-E084203C0C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9B0F2D-2D10-13F7-C3D9-C4B3D1CF8A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6A00079-A652-1708-66B4-EF90FE447D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1001A7-435D-7B79-1F2C-546DB4A69EF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E32982-083B-28F9-A290-54045F82098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94CD7F-C370-AC4A-0622-93DC02E61A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D0B0AF-3F8B-EC06-2235-E3EC33AC022E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لِماذا تُعَدُّ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ٱلْيونيسيفْ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مُنَظَّمَةً رائِدَةً في مَجالِ حِمايَةِ ٱلْأَطْفالِ؟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74610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744F-3070-5BC9-45A1-4B9FA63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46BAD-F5F9-EF22-B544-562C6CF3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AA94BE-4E6F-D496-FB98-9BC055B77A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0D161C-E56D-C056-0750-8DAAEEFFD4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F7EF8C-95DF-D1AB-9CB9-A54DE265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79438-AD64-545B-2D94-7F9AB1FF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79D65-873B-94E5-E4E6-0661D7D1A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23E8FD-DB10-3C78-2039-19A9E541B4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BC0D9-422C-A24B-0D56-E124257024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B2A62-50CD-85C0-AC1C-FF8B48D76B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AACF4-22C2-ED01-B657-E41F12B4E5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9D9D7E-201D-42BF-A84C-1E4E61BFFCD3}"/>
              </a:ext>
            </a:extLst>
          </p:cNvPr>
          <p:cNvSpPr txBox="1"/>
          <p:nvPr/>
        </p:nvSpPr>
        <p:spPr>
          <a:xfrm>
            <a:off x="2788028" y="2686821"/>
            <a:ext cx="3567944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ما نَوْعِيَّةُ ٱلنَّصِّ؟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A2C560-232D-7C31-AF66-59992E2F3F25}"/>
              </a:ext>
            </a:extLst>
          </p:cNvPr>
          <p:cNvSpPr txBox="1"/>
          <p:nvPr/>
        </p:nvSpPr>
        <p:spPr>
          <a:xfrm>
            <a:off x="5564310" y="4154204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E6B104-23C4-AF94-0314-392A9931FF3F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21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114D-01D1-3977-97B5-9C9F336B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03E9-028D-E900-B4D1-F40FA3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19CB2-173C-9B52-5DB6-8D2D2242C7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39AB-DFB2-92A8-D3F1-48718441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39B08B-FECA-36CA-45DA-205A8314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A6962-630F-1B47-2190-BB81D0762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C58B8E-F3B0-F61C-7707-A12A1965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CE3B78-6ACB-4CDF-E88F-D502B032F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1D51F-D856-DC3A-D7BA-31066ED95B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24738-4120-E664-E29D-6C4E7D9BE7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D68C-300C-A573-9882-4EDA19EA46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2CCD76-B158-B865-97BC-B23217B7411B}"/>
              </a:ext>
            </a:extLst>
          </p:cNvPr>
          <p:cNvSpPr txBox="1"/>
          <p:nvPr/>
        </p:nvSpPr>
        <p:spPr>
          <a:xfrm>
            <a:off x="2788028" y="2242563"/>
            <a:ext cx="3567944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 نَوْعِيَّةُ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00FB7A-01D0-6801-323A-3459598EFF64}"/>
              </a:ext>
            </a:extLst>
          </p:cNvPr>
          <p:cNvSpPr txBox="1"/>
          <p:nvPr/>
        </p:nvSpPr>
        <p:spPr>
          <a:xfrm>
            <a:off x="5703344" y="4156093"/>
            <a:ext cx="2464904" cy="85129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2866C4-B0C9-22AC-D997-C22421FAF06A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F01A57E-99F8-0F35-CF1F-FA60BEE69E18}"/>
              </a:ext>
            </a:extLst>
          </p:cNvPr>
          <p:cNvCxnSpPr>
            <a:cxnSpLocks/>
          </p:cNvCxnSpPr>
          <p:nvPr/>
        </p:nvCxnSpPr>
        <p:spPr>
          <a:xfrm flipH="1">
            <a:off x="2182499" y="3047552"/>
            <a:ext cx="2396463" cy="104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A33F6B2-19A7-7F4F-376F-7F1018DC899A}"/>
              </a:ext>
            </a:extLst>
          </p:cNvPr>
          <p:cNvSpPr txBox="1"/>
          <p:nvPr/>
        </p:nvSpPr>
        <p:spPr>
          <a:xfrm>
            <a:off x="517903" y="5066357"/>
            <a:ext cx="8108193" cy="160043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مَعْلوماتِيٌّ لِأَنَّهُ يُقَدِّمُ مَعْلوماتٍ وَحَقائِقَ حَوْلَ مُنَظَّماتٍ دُوَلِيَّةٍ مُخْتَلِفَةٍ.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925054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9CEC-5A0A-87A3-8E99-7832AD80E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DE717-D0F1-ADB8-672F-37C907BB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صياغة الأفكار  الرئيسة لفقرات النص. من يذكرنا بخطوات تحديدها؟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319817-5B9A-0374-4E09-D7B20185B4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72E436-F734-23DD-58B3-AFCF4D33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476F0-7548-A0A9-0F83-8B711F2DE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1C48D-79E1-25BA-2076-9A61799A79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EFFF86-76A6-694C-E74B-F7ED0977D1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901EEF-7B0A-8B4F-AB0F-F1789F4801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CC7CCC-8008-8E9E-0E63-8D62FA212C5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E3D5E7-9ECD-195D-6348-40D3D1695C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27CB3C-691A-D32A-57A2-74D401F562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677F72-381C-1A3D-BFDA-5E8E72A4B20B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46522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F994D30-C3D6-688D-71E0-3E308962C237}"/>
              </a:ext>
            </a:extLst>
          </p:cNvPr>
          <p:cNvSpPr/>
          <p:nvPr/>
        </p:nvSpPr>
        <p:spPr>
          <a:xfrm>
            <a:off x="1076451" y="2627401"/>
            <a:ext cx="6776720" cy="2586923"/>
          </a:xfrm>
          <a:prstGeom prst="roundRect">
            <a:avLst>
              <a:gd name="adj" fmla="val 1963"/>
            </a:avLst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 </a:t>
            </a: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أجزاء  النص لتحددوا أفكارها. ستشتغلون في ثنائيات.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73D3F9F-B8E5-33D9-DADE-044C4C97DA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414" y="2023040"/>
            <a:ext cx="7328846" cy="4260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EA8E-7E10-0AB1-434C-3CEBB4C7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F0AE-A89A-5F4E-4E81-CD549071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بالجزء الأول. من يحدد فكرته؟  (الانتقال إلى الجزء الموالي بعد مناقشة الفكرة المقترحة.)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85A90-4840-A605-E1AC-949F90F67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6C63DE-B8CA-88FE-C901-12D06586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4C454-D6DA-8669-B7BA-A8A3FF5A8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6DE12-9A15-EBCB-1F2B-4D578B32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CD5F51-C215-F0D1-BBBC-771A48BA0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E69930-11F5-935E-A95F-2310FE3A52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ABCDC-AC56-40BA-F615-2770D784C3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801234-BBA8-658B-5A56-9B281EFB46E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A75EF-2FA0-F9A9-98E4-9DAF994A78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AF21063-1DDE-A670-A2EE-A2F0035600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414" y="1830064"/>
            <a:ext cx="7328846" cy="4260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32591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604FB-B6F2-867E-7143-C7E21F0B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C3E69-0BC8-B7F4-40F4-D6E0F915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D60E0-8CB8-CEA2-36B3-47ED808804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75E0BC-7F91-4399-288E-EAF1FAEB50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B736B6-1591-2BEC-3387-EBED43EB0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52EBF-0C16-B095-4721-6BCED041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21A8CC-E235-267A-BCDA-7DC0D1695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F73F2-EBD9-F846-AB16-FB4F4DAA912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97AE3E-B23A-5CEA-2841-EACFBE47E3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2AF36C-AEEE-53FB-97E2-F2826A9CCA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3FE3E-57C7-773A-7A85-4543B4D1C42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41EE72D-99B5-DF19-D410-B3CD269E9C0A}"/>
              </a:ext>
            </a:extLst>
          </p:cNvPr>
          <p:cNvSpPr/>
          <p:nvPr/>
        </p:nvSpPr>
        <p:spPr>
          <a:xfrm>
            <a:off x="742440" y="1574950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مُنَظَّماتُ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مُواجَهَةِ تَحَدِّياتِ ٱلْعالَمِ وَضَمانِ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وَٱلْعَيْشِ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لِجَميعِ ٱلشُّعوبِ.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D39521-5488-B0CC-A615-1C564A2A03F1}"/>
              </a:ext>
            </a:extLst>
          </p:cNvPr>
          <p:cNvSpPr/>
          <p:nvPr/>
        </p:nvSpPr>
        <p:spPr>
          <a:xfrm>
            <a:off x="742440" y="2518257"/>
            <a:ext cx="6933909" cy="7480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تَرْمي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حِفْظِ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وَصَوْنِ حُقوقِ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189CA6-E731-951A-B283-2E91B609E793}"/>
              </a:ext>
            </a:extLst>
          </p:cNvPr>
          <p:cNvSpPr/>
          <p:nvPr/>
        </p:nvSpPr>
        <p:spPr>
          <a:xfrm>
            <a:off x="742440" y="3338181"/>
            <a:ext cx="6933909" cy="60433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ٱلِاتِّحادُ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ٱلْإِفْريقِيُّ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تَعْزيزِ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سِيادَةِ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91D58F6-BACA-AB30-6C0F-BB32C4A6EBC7}"/>
              </a:ext>
            </a:extLst>
          </p:cNvPr>
          <p:cNvSpPr/>
          <p:nvPr/>
        </p:nvSpPr>
        <p:spPr>
          <a:xfrm>
            <a:off x="742441" y="4080513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تَمْتينِ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مَجالَيِ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ٱلْإِسْلامِيَّةِ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692482C-8C33-CB87-196B-E013A7F13D1E}"/>
              </a:ext>
            </a:extLst>
          </p:cNvPr>
          <p:cNvSpPr/>
          <p:nvPr/>
        </p:nvSpPr>
        <p:spPr>
          <a:xfrm>
            <a:off x="742440" y="5031329"/>
            <a:ext cx="6987611" cy="769481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تَعْمَلُ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ٱلْيونيسيفْ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حِمايَةِ حُقوقِ ٱلْأَطْفالِ وَضَمانِ صِحَّتِهِمْ حَوْلَ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1C8DEDE-DDE5-99FF-FB9D-B6E4F9024DD9}"/>
              </a:ext>
            </a:extLst>
          </p:cNvPr>
          <p:cNvSpPr/>
          <p:nvPr/>
        </p:nvSpPr>
        <p:spPr>
          <a:xfrm>
            <a:off x="7776845" y="1855007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A88BD0-BBC9-8A82-1FE9-DA2E58D9F630}"/>
              </a:ext>
            </a:extLst>
          </p:cNvPr>
          <p:cNvSpPr/>
          <p:nvPr/>
        </p:nvSpPr>
        <p:spPr>
          <a:xfrm>
            <a:off x="7776845" y="271957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F224648-4B19-FF1D-0896-2BE76ED91249}"/>
              </a:ext>
            </a:extLst>
          </p:cNvPr>
          <p:cNvSpPr/>
          <p:nvPr/>
        </p:nvSpPr>
        <p:spPr>
          <a:xfrm>
            <a:off x="7776845" y="3447543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D44BE66-7961-C4BC-EEB4-52B0E141B706}"/>
              </a:ext>
            </a:extLst>
          </p:cNvPr>
          <p:cNvSpPr/>
          <p:nvPr/>
        </p:nvSpPr>
        <p:spPr>
          <a:xfrm>
            <a:off x="7812433" y="423481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A61E342-CFD6-2007-21E1-D509225D9714}"/>
              </a:ext>
            </a:extLst>
          </p:cNvPr>
          <p:cNvSpPr/>
          <p:nvPr/>
        </p:nvSpPr>
        <p:spPr>
          <a:xfrm>
            <a:off x="7837198" y="5099389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2F700EE-2906-6613-AF4C-BD794A1E6A4F}"/>
              </a:ext>
            </a:extLst>
          </p:cNvPr>
          <p:cNvSpPr/>
          <p:nvPr/>
        </p:nvSpPr>
        <p:spPr>
          <a:xfrm>
            <a:off x="7841036" y="599924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6</a:t>
            </a:r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DEED2A5-880E-5CAA-8490-15A3D833836A}"/>
              </a:ext>
            </a:extLst>
          </p:cNvPr>
          <p:cNvSpPr/>
          <p:nvPr/>
        </p:nvSpPr>
        <p:spPr>
          <a:xfrm>
            <a:off x="748846" y="5884802"/>
            <a:ext cx="6987611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تَشْتَرِكُ مُنَظَّماتُ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رَغْمَ تَعَدُّدِها في خِدْمَةِ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وَتَحْقيقِ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245624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BCC41-0CCB-4DAA-921F-69963719D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E484C7-6151-A643-1FB6-1F3F770F1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سأستعين بأفكار النص لصياغة ملخصه. أولا، أعيد قراءة الأفكار الرئيسة.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C30180-BEEB-EC17-D9AF-4D5B7ACD5E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11CAA2-9C14-CDF2-D500-D325C6000C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DC4C44-EFB6-4EE9-F1E5-3E5A8B42D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B7AF9B-1CCE-4414-F37F-776189F88F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7130EB-148E-4647-2785-80F2E051EF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3400B5-27E7-B9A5-754B-AFA0CBF32F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6029B-1D66-8572-19B4-2324AEF020C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EF586-E9BC-AFEC-D033-0082D019A0B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5C28DF-9154-5D68-E697-5E5D9E23320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CB977A9-EE89-580C-E164-6D6145B79F24}"/>
              </a:ext>
            </a:extLst>
          </p:cNvPr>
          <p:cNvSpPr/>
          <p:nvPr/>
        </p:nvSpPr>
        <p:spPr>
          <a:xfrm>
            <a:off x="742440" y="1574950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مُنَظَّماتُ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مُواجَهَةِ تَحَدِّياتِ ٱلْعالَمِ وَضَمانِ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وَٱلْعَيْشِ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لِجَميعِ ٱلشُّعوبِ.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F7261A4-EFAD-E506-3805-021A0A5E0227}"/>
              </a:ext>
            </a:extLst>
          </p:cNvPr>
          <p:cNvSpPr/>
          <p:nvPr/>
        </p:nvSpPr>
        <p:spPr>
          <a:xfrm>
            <a:off x="742440" y="2518257"/>
            <a:ext cx="6933909" cy="7480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تَرْمي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حِفْظِ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وَصَوْنِ حُقوقِ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BC2AA62-77A8-1DBF-EF94-BB6CF03BB412}"/>
              </a:ext>
            </a:extLst>
          </p:cNvPr>
          <p:cNvSpPr/>
          <p:nvPr/>
        </p:nvSpPr>
        <p:spPr>
          <a:xfrm>
            <a:off x="742440" y="3338181"/>
            <a:ext cx="6933909" cy="60433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ٱلِاتِّحادُ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ٱلْإِفْريقِيُّ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تَعْزيزِ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سِيادَةِ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459614C-3173-6E8D-775E-5EBE690AF189}"/>
              </a:ext>
            </a:extLst>
          </p:cNvPr>
          <p:cNvSpPr/>
          <p:nvPr/>
        </p:nvSpPr>
        <p:spPr>
          <a:xfrm>
            <a:off x="742441" y="4080513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تَمْتينِ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مَجالَيِ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ٱلْإِسْلامِيَّةِ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C473C0C-B3CA-EF8C-1729-B8BA33CB143D}"/>
              </a:ext>
            </a:extLst>
          </p:cNvPr>
          <p:cNvSpPr/>
          <p:nvPr/>
        </p:nvSpPr>
        <p:spPr>
          <a:xfrm>
            <a:off x="742440" y="5031329"/>
            <a:ext cx="6987611" cy="769481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تَعْمَلُ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ٱلْيونيسيفْ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حِمايَةِ حُقوقِ ٱلْأَطْفالِ وَضَمانِ صِحَّتِهِمْ حَوْلَ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BFF7D20-DFC1-D3CE-7DF0-AD13649BC13A}"/>
              </a:ext>
            </a:extLst>
          </p:cNvPr>
          <p:cNvSpPr/>
          <p:nvPr/>
        </p:nvSpPr>
        <p:spPr>
          <a:xfrm>
            <a:off x="7776845" y="1855007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C71BEC6-5B88-C07B-FB1A-E2257796EE88}"/>
              </a:ext>
            </a:extLst>
          </p:cNvPr>
          <p:cNvSpPr/>
          <p:nvPr/>
        </p:nvSpPr>
        <p:spPr>
          <a:xfrm>
            <a:off x="7776845" y="271957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9C9CACE-DAB7-A645-5296-08D1AE928D61}"/>
              </a:ext>
            </a:extLst>
          </p:cNvPr>
          <p:cNvSpPr/>
          <p:nvPr/>
        </p:nvSpPr>
        <p:spPr>
          <a:xfrm>
            <a:off x="7776845" y="3447543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A05F7A5-1AA8-83AD-F3CB-553160E78BCE}"/>
              </a:ext>
            </a:extLst>
          </p:cNvPr>
          <p:cNvSpPr/>
          <p:nvPr/>
        </p:nvSpPr>
        <p:spPr>
          <a:xfrm>
            <a:off x="7812433" y="423481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9498DC3-27E0-6B58-DCFE-0D3F1896B6A9}"/>
              </a:ext>
            </a:extLst>
          </p:cNvPr>
          <p:cNvSpPr/>
          <p:nvPr/>
        </p:nvSpPr>
        <p:spPr>
          <a:xfrm>
            <a:off x="7837198" y="5099389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14B26D2-E1C0-9764-DD64-EC0CEBCB66A7}"/>
              </a:ext>
            </a:extLst>
          </p:cNvPr>
          <p:cNvSpPr/>
          <p:nvPr/>
        </p:nvSpPr>
        <p:spPr>
          <a:xfrm>
            <a:off x="7841036" y="599924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6</a:t>
            </a:r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479C874-4131-D3E3-5AFB-7A36B9ED531E}"/>
              </a:ext>
            </a:extLst>
          </p:cNvPr>
          <p:cNvSpPr/>
          <p:nvPr/>
        </p:nvSpPr>
        <p:spPr>
          <a:xfrm>
            <a:off x="748846" y="5884802"/>
            <a:ext cx="6987611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تَشْتَرِكُ مُنَظَّماتُ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رَغْمَ تَعَدُّدِها في خِدْمَةِ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وَتَحْقيقِ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145313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4D1D1-8F61-3A67-39CF-367C3A139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9B8DC3-1642-3040-821E-87535475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ثانيا: أحدد الأدوات المناسبة للربط بين أفكار النص لتكوين نص منسجم.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أن  أدوات الربط قد تختلف من نص إلى آخر.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DD2662-CD97-24C7-9924-137B653CA7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AE3672-79CD-EA24-4D6A-6BB9FE1A7A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3F895A-BCE4-54D7-3909-43BA826B7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CFDA61-BA0B-4822-5125-6636E148B7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14A5DB-2E30-3DBF-A25B-F8D7C9412B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955475-78FF-1652-312C-375643BEA31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0E2DDD-4B27-3359-A0A5-05F1C5AB4DF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D0376-82CD-F561-574F-F5862FE602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ED8C3-176C-B488-78C2-DF138C2073C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18CADE2-0608-7EC4-88F1-303A6A9EE939}"/>
              </a:ext>
            </a:extLst>
          </p:cNvPr>
          <p:cNvSpPr/>
          <p:nvPr/>
        </p:nvSpPr>
        <p:spPr>
          <a:xfrm>
            <a:off x="742440" y="1574950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مُنَظَّماتُ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مُواجَهَةِ تَحَدِّياتِ ٱلْعالَمِ وَضَمانِ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وَٱلْعَيْشِ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لِجَميعِ ٱلشُّعوبِ.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A7BF800-6C3C-840E-D0B6-D4A0672ED825}"/>
              </a:ext>
            </a:extLst>
          </p:cNvPr>
          <p:cNvSpPr/>
          <p:nvPr/>
        </p:nvSpPr>
        <p:spPr>
          <a:xfrm>
            <a:off x="742440" y="2518257"/>
            <a:ext cx="6933909" cy="7480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تَرْمي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حِفْظِ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وَصَوْنِ حُقوقِ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0970A87-CCFE-46B4-4C4D-7EADBDCD432B}"/>
              </a:ext>
            </a:extLst>
          </p:cNvPr>
          <p:cNvSpPr/>
          <p:nvPr/>
        </p:nvSpPr>
        <p:spPr>
          <a:xfrm>
            <a:off x="742440" y="3338181"/>
            <a:ext cx="6933909" cy="60433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ٱلِاتِّحادُ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ٱلْإِفْريقِيُّ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تَعْزيزِ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سِيادَةِ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CAAD092-0583-D413-4F8F-EF65C004E7D1}"/>
              </a:ext>
            </a:extLst>
          </p:cNvPr>
          <p:cNvSpPr/>
          <p:nvPr/>
        </p:nvSpPr>
        <p:spPr>
          <a:xfrm>
            <a:off x="742441" y="4080513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تَمْتينِ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مَجالَيِ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ٱلْإِسْلامِيَّةِ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11B41BF-44EC-49AA-FE9E-18389B97E117}"/>
              </a:ext>
            </a:extLst>
          </p:cNvPr>
          <p:cNvSpPr/>
          <p:nvPr/>
        </p:nvSpPr>
        <p:spPr>
          <a:xfrm>
            <a:off x="742440" y="5031329"/>
            <a:ext cx="6987611" cy="769481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تَعْمَلُ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ٱلْيونيسيفْ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حِمايَةِ حُقوقِ ٱلْأَطْفالِ وَضَمانِ صِحَّتِهِمْ حَوْلَ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B2A6247-2078-B828-5F0C-CEFF977334AE}"/>
              </a:ext>
            </a:extLst>
          </p:cNvPr>
          <p:cNvSpPr/>
          <p:nvPr/>
        </p:nvSpPr>
        <p:spPr>
          <a:xfrm>
            <a:off x="748846" y="5884802"/>
            <a:ext cx="6987611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تَشْتَرِكُ مُنَظَّماتُ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رَغْمَ تَعَدُّدِها في خِدْمَةِ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وَتَحْقيقِ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Flèche : courbe vers la gauche 2">
            <a:extLst>
              <a:ext uri="{FF2B5EF4-FFF2-40B4-BE49-F238E27FC236}">
                <a16:creationId xmlns:a16="http://schemas.microsoft.com/office/drawing/2014/main" id="{BFF4E55B-79C8-E209-67CC-A04EF231B598}"/>
              </a:ext>
            </a:extLst>
          </p:cNvPr>
          <p:cNvSpPr/>
          <p:nvPr/>
        </p:nvSpPr>
        <p:spPr>
          <a:xfrm>
            <a:off x="7651218" y="2257080"/>
            <a:ext cx="254000" cy="5370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 : courbe vers la gauche 17">
            <a:extLst>
              <a:ext uri="{FF2B5EF4-FFF2-40B4-BE49-F238E27FC236}">
                <a16:creationId xmlns:a16="http://schemas.microsoft.com/office/drawing/2014/main" id="{CCA29F69-A7A3-B506-6721-A2BD8724342A}"/>
              </a:ext>
            </a:extLst>
          </p:cNvPr>
          <p:cNvSpPr/>
          <p:nvPr/>
        </p:nvSpPr>
        <p:spPr>
          <a:xfrm>
            <a:off x="7705426" y="3103289"/>
            <a:ext cx="254000" cy="5370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Flèche : courbe vers la gauche 24">
            <a:extLst>
              <a:ext uri="{FF2B5EF4-FFF2-40B4-BE49-F238E27FC236}">
                <a16:creationId xmlns:a16="http://schemas.microsoft.com/office/drawing/2014/main" id="{96DE92CB-5EE9-AC2E-1D42-50FE92A88667}"/>
              </a:ext>
            </a:extLst>
          </p:cNvPr>
          <p:cNvSpPr/>
          <p:nvPr/>
        </p:nvSpPr>
        <p:spPr>
          <a:xfrm>
            <a:off x="7690019" y="3882955"/>
            <a:ext cx="254000" cy="5370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Flèche : courbe vers la gauche 25">
            <a:extLst>
              <a:ext uri="{FF2B5EF4-FFF2-40B4-BE49-F238E27FC236}">
                <a16:creationId xmlns:a16="http://schemas.microsoft.com/office/drawing/2014/main" id="{4ED1DA28-8545-063A-9004-B86B8C685385}"/>
              </a:ext>
            </a:extLst>
          </p:cNvPr>
          <p:cNvSpPr/>
          <p:nvPr/>
        </p:nvSpPr>
        <p:spPr>
          <a:xfrm>
            <a:off x="7736457" y="4762800"/>
            <a:ext cx="254000" cy="5370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Flèche : courbe vers la gauche 27">
            <a:extLst>
              <a:ext uri="{FF2B5EF4-FFF2-40B4-BE49-F238E27FC236}">
                <a16:creationId xmlns:a16="http://schemas.microsoft.com/office/drawing/2014/main" id="{B3C8A358-7AC8-F02A-448F-389342B02EDA}"/>
              </a:ext>
            </a:extLst>
          </p:cNvPr>
          <p:cNvSpPr/>
          <p:nvPr/>
        </p:nvSpPr>
        <p:spPr>
          <a:xfrm>
            <a:off x="7817019" y="5636943"/>
            <a:ext cx="254000" cy="5370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90DF9B6-D823-475B-CBB4-3A4C54949B27}"/>
              </a:ext>
            </a:extLst>
          </p:cNvPr>
          <p:cNvSpPr txBox="1"/>
          <p:nvPr/>
        </p:nvSpPr>
        <p:spPr>
          <a:xfrm rot="20339504">
            <a:off x="321333" y="2218143"/>
            <a:ext cx="21263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مِنْ أَبْرَزِ هذِهِ </a:t>
            </a:r>
            <a:r>
              <a:rPr lang="ar-MA" b="1" dirty="0" err="1">
                <a:solidFill>
                  <a:schemeClr val="accent5">
                    <a:lumMod val="75000"/>
                  </a:schemeClr>
                </a:solidFill>
              </a:rPr>
              <a:t>ٱلْمُنَظَّماتِ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6245849-9F83-6979-6BE2-74982CF11CD2}"/>
              </a:ext>
            </a:extLst>
          </p:cNvPr>
          <p:cNvSpPr txBox="1"/>
          <p:nvPr/>
        </p:nvSpPr>
        <p:spPr>
          <a:xfrm rot="20339504">
            <a:off x="783742" y="3223314"/>
            <a:ext cx="80166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5">
                    <a:lumMod val="75000"/>
                  </a:schemeClr>
                </a:solidFill>
              </a:rPr>
              <a:t>وَ</a:t>
            </a:r>
            <a:endParaRPr lang="fr-FR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41E3A9-4BE4-032B-4055-42666A8E9A8D}"/>
              </a:ext>
            </a:extLst>
          </p:cNvPr>
          <p:cNvSpPr txBox="1"/>
          <p:nvPr/>
        </p:nvSpPr>
        <p:spPr>
          <a:xfrm rot="20339504">
            <a:off x="6537300" y="3792765"/>
            <a:ext cx="175140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بِٱلْإِضافَةِ إِلى 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C61A7BF-B950-250A-AB22-504C639D7873}"/>
              </a:ext>
            </a:extLst>
          </p:cNvPr>
          <p:cNvSpPr txBox="1"/>
          <p:nvPr/>
        </p:nvSpPr>
        <p:spPr>
          <a:xfrm rot="20339504">
            <a:off x="442021" y="4692864"/>
            <a:ext cx="148510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إِلى جانِبِ 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C730DCD-5EE6-E2C5-D70C-DA39CBD3D991}"/>
              </a:ext>
            </a:extLst>
          </p:cNvPr>
          <p:cNvSpPr txBox="1"/>
          <p:nvPr/>
        </p:nvSpPr>
        <p:spPr>
          <a:xfrm rot="20339504">
            <a:off x="7484808" y="5522270"/>
            <a:ext cx="132536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وَعَلى ٱلرَّغْمِ 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212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BBD9-C91C-7097-9536-8DB4FBF7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AEF89-5445-8C91-8061-9E1C77E4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 بين الأفكار  مع الحرص على انسجام النص . سأوضح لكم بعض التعديلات التي قمت بها.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7E1ED9-84E3-A31C-424A-1E9054E63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2ECD3B-87C9-C5EE-1B39-6356B7DD05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1B9BA-EBFF-90E9-6221-549891E16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78FB70-49D3-6447-CA40-BEEF0FFAE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87D6E5-CD3F-DB47-4047-BBFA4236A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98504-E16A-A4CB-D6B2-85EE3BF5AF1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1CB39-865E-EC14-8882-A5BC76E7155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19601-5C02-F30E-9B72-84C4B2B55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E86DF-FC6B-FBBC-65D2-6A5C33E645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7E662B-C404-8D7C-1AE2-2AD154120E63}"/>
              </a:ext>
            </a:extLst>
          </p:cNvPr>
          <p:cNvSpPr txBox="1"/>
          <p:nvPr/>
        </p:nvSpPr>
        <p:spPr>
          <a:xfrm>
            <a:off x="377843" y="1896769"/>
            <a:ext cx="82546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مُنَظَّماتُ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مُواجَهَةِ تَحَدِّياتِ ٱلْعالَمِ وَضَمانِ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وَٱلْعَيْشِ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لِجَميعِ ٱلشُّعوبِ.</a:t>
            </a:r>
          </a:p>
          <a:p>
            <a:pPr indent="447675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أَبْرَزِ هذِهِ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ٱلْمُنَظَّماتِ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مُنَظَّمَةُ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تَرْمي إِلى حِفْظِ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وَصَوْنِ حُقوقِ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ٱلِاتِّحادُ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يَعْمَلُ عَلى تَعْزيزِ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سِيادَةِ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مُنَظَّمَةِ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تَسْعى إِلى تَمْتينِ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مَجالَيِ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ٱلْإِسْلامِيَّةِ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جانِبِ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مُنَظَّمَةِ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ٱلْيونيسيفْ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ٱلْحَريصَةِ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حِمايَةِ حُقوقِ ٱلْأَطْفالِ وَضَمانِ صِحَّتِهِمْ حَوْلَ ٱلْعالَمِ. </a:t>
            </a:r>
          </a:p>
          <a:p>
            <a:pPr indent="447675" algn="just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وَعَلى ٱلرَّغْمِ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تَعَدُّدِ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ٱلْمُنَظَّماتِ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وَٱخْتِلافِ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أَهْدافِها، فَإِنَّها تَشْتَرِكُ جَميعُها في خِدْمَةِ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وَتَحْقيقِ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36510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6C0D0-568B-7B39-0952-B55A9922D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B376E-DDA3-5776-7A74-ACEEDF0D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يقترح أدوات ربط أخرى يمكن استعمالها للربط بين أفكار النص؟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المقترحات وتسجيل المناسبة منها على السبورة.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215EA1-E308-1499-97C2-12D9A54AF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7E0237-9D76-3AC0-72A9-E316065666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CB01A0-0CF5-C3FB-0A76-D7C8C9F3C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8C5AA9-5428-EC4F-5646-38C943C661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22D746-6A69-C6BD-8E8D-1F685BDAC9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1EE90F-8BDE-DA81-9EF7-3C2F40F3DF2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4E3CAE-3DAF-B716-DA42-9927ED52C76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D8943B-E2B9-BF53-E0FD-C36C4E7275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08B807-AE44-FE06-FA3B-4BDA234FED4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9CA24E0-5B80-7CBB-087B-279BA2E70CE1}"/>
              </a:ext>
            </a:extLst>
          </p:cNvPr>
          <p:cNvSpPr/>
          <p:nvPr/>
        </p:nvSpPr>
        <p:spPr>
          <a:xfrm>
            <a:off x="742440" y="1574950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مُنَظَّماتُ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مُواجَهَةِ تَحَدِّياتِ ٱلْعالَمِ وَضَمانِ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وَٱلْعَيْشِ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لِجَميعِ ٱلشُّعوبِ.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FC069C1-B7AB-5781-84F8-4FBC4E799A5A}"/>
              </a:ext>
            </a:extLst>
          </p:cNvPr>
          <p:cNvSpPr/>
          <p:nvPr/>
        </p:nvSpPr>
        <p:spPr>
          <a:xfrm>
            <a:off x="742440" y="2518257"/>
            <a:ext cx="6933909" cy="7480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تَرْمي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حِفْظِ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وَصَوْنِ حُقوقِ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149DFA-383E-E428-D5D7-A58C832BF39C}"/>
              </a:ext>
            </a:extLst>
          </p:cNvPr>
          <p:cNvSpPr/>
          <p:nvPr/>
        </p:nvSpPr>
        <p:spPr>
          <a:xfrm>
            <a:off x="742440" y="3338181"/>
            <a:ext cx="6933909" cy="60433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ٱلِاتِّحادُ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ٱلْإِفْريقِيُّ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تَعْزيزِ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سِيادَةِ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7066786-CEA4-9D4D-6F0C-A5E85E7CD3CD}"/>
              </a:ext>
            </a:extLst>
          </p:cNvPr>
          <p:cNvSpPr/>
          <p:nvPr/>
        </p:nvSpPr>
        <p:spPr>
          <a:xfrm>
            <a:off x="742441" y="4080513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تَمْتينِ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مَجالَيِ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ٱلْإِسْلامِيَّةِ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F86431E-2F9A-FC35-7C25-153A707E6ED4}"/>
              </a:ext>
            </a:extLst>
          </p:cNvPr>
          <p:cNvSpPr/>
          <p:nvPr/>
        </p:nvSpPr>
        <p:spPr>
          <a:xfrm>
            <a:off x="742440" y="5031329"/>
            <a:ext cx="6987611" cy="769481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تَعْمَلُ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ٱلْيونيسيفْ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حِمايَةِ حُقوقِ ٱلْأَطْفالِ وَضَمانِ صِحَّتِهِمْ حَوْلَ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C896AE9-07A1-ADC7-1284-DC91CC76D962}"/>
              </a:ext>
            </a:extLst>
          </p:cNvPr>
          <p:cNvSpPr/>
          <p:nvPr/>
        </p:nvSpPr>
        <p:spPr>
          <a:xfrm>
            <a:off x="7776845" y="1855007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4BC688F-F112-C482-F664-76B9297B7B26}"/>
              </a:ext>
            </a:extLst>
          </p:cNvPr>
          <p:cNvSpPr/>
          <p:nvPr/>
        </p:nvSpPr>
        <p:spPr>
          <a:xfrm>
            <a:off x="7776845" y="271957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769A82F-876A-62D8-13B6-6B1D2D74A07E}"/>
              </a:ext>
            </a:extLst>
          </p:cNvPr>
          <p:cNvSpPr/>
          <p:nvPr/>
        </p:nvSpPr>
        <p:spPr>
          <a:xfrm>
            <a:off x="7776845" y="3447543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B23152B-5BEC-C51A-A99E-0037363856D2}"/>
              </a:ext>
            </a:extLst>
          </p:cNvPr>
          <p:cNvSpPr/>
          <p:nvPr/>
        </p:nvSpPr>
        <p:spPr>
          <a:xfrm>
            <a:off x="7812433" y="423481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C933A13-77A0-F9AE-2FBE-543BB718165B}"/>
              </a:ext>
            </a:extLst>
          </p:cNvPr>
          <p:cNvSpPr/>
          <p:nvPr/>
        </p:nvSpPr>
        <p:spPr>
          <a:xfrm>
            <a:off x="7837198" y="5099389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0E914BC-76F3-A311-5370-6E769056ED6B}"/>
              </a:ext>
            </a:extLst>
          </p:cNvPr>
          <p:cNvSpPr/>
          <p:nvPr/>
        </p:nvSpPr>
        <p:spPr>
          <a:xfrm>
            <a:off x="7841036" y="599924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6</a:t>
            </a:r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E64DAF4-D610-0543-16EB-BF76781613DD}"/>
              </a:ext>
            </a:extLst>
          </p:cNvPr>
          <p:cNvSpPr/>
          <p:nvPr/>
        </p:nvSpPr>
        <p:spPr>
          <a:xfrm>
            <a:off x="748846" y="5884802"/>
            <a:ext cx="6987611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تَشْتَرِكُ مُنَظَّماتُ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رَغْمَ تَعَدُّدِها في خِدْمَةِ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وَتَحْقيقِ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A89B37-C0DF-7D5C-5F63-FB1920A98B68}"/>
              </a:ext>
            </a:extLst>
          </p:cNvPr>
          <p:cNvSpPr txBox="1"/>
          <p:nvPr/>
        </p:nvSpPr>
        <p:spPr>
          <a:xfrm rot="20339504">
            <a:off x="321333" y="2218143"/>
            <a:ext cx="21263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مِنْ أَبْرَزِ هذِهِ </a:t>
            </a:r>
            <a:r>
              <a:rPr lang="ar-MA" b="1" dirty="0" err="1">
                <a:solidFill>
                  <a:schemeClr val="accent5">
                    <a:lumMod val="75000"/>
                  </a:schemeClr>
                </a:solidFill>
              </a:rPr>
              <a:t>ٱلْمُنَظَّماتِ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8CB1A8-77F5-12FC-0085-06A3BD2C4E22}"/>
              </a:ext>
            </a:extLst>
          </p:cNvPr>
          <p:cNvSpPr txBox="1"/>
          <p:nvPr/>
        </p:nvSpPr>
        <p:spPr>
          <a:xfrm rot="20339504">
            <a:off x="783742" y="3223314"/>
            <a:ext cx="801663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5">
                    <a:lumMod val="75000"/>
                  </a:schemeClr>
                </a:solidFill>
              </a:rPr>
              <a:t>وَ</a:t>
            </a:r>
            <a:endParaRPr lang="fr-FR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D2AE576-4937-EDC7-C5D9-27D235155810}"/>
              </a:ext>
            </a:extLst>
          </p:cNvPr>
          <p:cNvSpPr txBox="1"/>
          <p:nvPr/>
        </p:nvSpPr>
        <p:spPr>
          <a:xfrm rot="20339504">
            <a:off x="6537300" y="3792765"/>
            <a:ext cx="175140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بِٱلْإِضافَةِ إِلى 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5FA5156-EAC3-8227-36D7-20FA848DFA76}"/>
              </a:ext>
            </a:extLst>
          </p:cNvPr>
          <p:cNvSpPr txBox="1"/>
          <p:nvPr/>
        </p:nvSpPr>
        <p:spPr>
          <a:xfrm rot="20339504">
            <a:off x="442021" y="4692864"/>
            <a:ext cx="148510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إِلى جانِبِ 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E30330-8705-2CF3-F8F0-1EB5605D6E08}"/>
              </a:ext>
            </a:extLst>
          </p:cNvPr>
          <p:cNvSpPr txBox="1"/>
          <p:nvPr/>
        </p:nvSpPr>
        <p:spPr>
          <a:xfrm rot="20339504">
            <a:off x="7484808" y="5522270"/>
            <a:ext cx="132536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accent5">
                    <a:lumMod val="75000"/>
                  </a:schemeClr>
                </a:solidFill>
              </a:rPr>
              <a:t>وَعَلى ٱلرَّغْمِ 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7316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33651-77BE-55B0-4C46-DAEFC5544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848600-4A50-DA03-500C-21820C8C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واكتبوا ملخص آخر للنص بأسلوبكم الخاص مستعملين الروابط المسجلة على السبورة.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0EE54A-0D2C-4003-E131-6241BC6486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1DF4B3-6770-BDB1-7B20-A8306B3D27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371339-D9C1-B25C-A892-C4FEA55A2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EBBD59-37BE-2EDC-EA0F-6B5F142C6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E1CAA0-8083-1ECA-DC55-FD9AB8CC48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B5CEB1-2D0F-232B-E971-EEC233B8B19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16AB5C-0005-57BF-4B47-A3C3A20700A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29D66E-54D2-8EC4-3B11-2E47AE3AAD9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F931E8-61B2-C198-07CB-A1FB6B220D4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FF6C93C-8D9D-85AD-8B91-ED0F9FC5D7CD}"/>
              </a:ext>
            </a:extLst>
          </p:cNvPr>
          <p:cNvSpPr/>
          <p:nvPr/>
        </p:nvSpPr>
        <p:spPr>
          <a:xfrm>
            <a:off x="742440" y="1574950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مُنَظَّماتُ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مُواجَهَةِ تَحَدِّياتِ ٱلْعالَمِ وَضَمانِ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ٱلِاسْتِقْرارِ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وَٱلْعَيْشِ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لِجَميعِ ٱلشُّعوبِ.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E61CB4C-A781-DE16-A8EB-A6F39BE522D1}"/>
              </a:ext>
            </a:extLst>
          </p:cNvPr>
          <p:cNvSpPr/>
          <p:nvPr/>
        </p:nvSpPr>
        <p:spPr>
          <a:xfrm>
            <a:off x="742440" y="2518257"/>
            <a:ext cx="6933909" cy="7480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تَرْمي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حِفْظِ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وَصَوْنِ حُقوقِ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3EBDD5C-EEBA-AA42-355A-A1140932D51C}"/>
              </a:ext>
            </a:extLst>
          </p:cNvPr>
          <p:cNvSpPr/>
          <p:nvPr/>
        </p:nvSpPr>
        <p:spPr>
          <a:xfrm>
            <a:off x="742440" y="3338181"/>
            <a:ext cx="6933909" cy="60433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ٱلِاتِّحادُ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ٱلْإِفْريقِيُّ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تَعْزيزِ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ٱلتَّنْمِيَةِ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وَحِمايَةِ سِيادَةِ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ٱلْإِفْريقِيَّةِ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271FF39-7073-F650-84CE-89EBDFCA1575}"/>
              </a:ext>
            </a:extLst>
          </p:cNvPr>
          <p:cNvSpPr/>
          <p:nvPr/>
        </p:nvSpPr>
        <p:spPr>
          <a:xfrm>
            <a:off x="742441" y="4080513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تَسْعى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ٱلْإيسيسْكو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تَمْتينِ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مَجالَيِ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وَٱلثَّقافَةِ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ٱلْإِسْلامِيَّةِ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73456C5-0636-E59F-2206-1611D423E216}"/>
              </a:ext>
            </a:extLst>
          </p:cNvPr>
          <p:cNvSpPr/>
          <p:nvPr/>
        </p:nvSpPr>
        <p:spPr>
          <a:xfrm>
            <a:off x="742440" y="5031329"/>
            <a:ext cx="6987611" cy="769481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تَعْمَلُ مُنَظَّمَةُ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ٱلْيونيسيفْ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حِمايَةِ حُقوقِ ٱلْأَطْفالِ وَضَمانِ صِحَّتِهِمْ حَوْلَ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DC04B83-5A89-5F43-BBB3-F85BCB5BD83F}"/>
              </a:ext>
            </a:extLst>
          </p:cNvPr>
          <p:cNvSpPr/>
          <p:nvPr/>
        </p:nvSpPr>
        <p:spPr>
          <a:xfrm>
            <a:off x="7776845" y="1855007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4E01F13-9918-BBCD-CFA1-6F52B3C7372B}"/>
              </a:ext>
            </a:extLst>
          </p:cNvPr>
          <p:cNvSpPr/>
          <p:nvPr/>
        </p:nvSpPr>
        <p:spPr>
          <a:xfrm>
            <a:off x="7776845" y="271957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9C74CD1-379F-65A3-C1A8-A142182D764F}"/>
              </a:ext>
            </a:extLst>
          </p:cNvPr>
          <p:cNvSpPr/>
          <p:nvPr/>
        </p:nvSpPr>
        <p:spPr>
          <a:xfrm>
            <a:off x="7776845" y="3447543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CBB133B-0F19-A134-6EEB-53F164418D85}"/>
              </a:ext>
            </a:extLst>
          </p:cNvPr>
          <p:cNvSpPr/>
          <p:nvPr/>
        </p:nvSpPr>
        <p:spPr>
          <a:xfrm>
            <a:off x="7812433" y="423481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19F7C6B-3AB1-120F-A925-9CC314B7763F}"/>
              </a:ext>
            </a:extLst>
          </p:cNvPr>
          <p:cNvSpPr/>
          <p:nvPr/>
        </p:nvSpPr>
        <p:spPr>
          <a:xfrm>
            <a:off x="7837198" y="5099389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64A0E46-989B-7617-1566-D4A8B266CEF3}"/>
              </a:ext>
            </a:extLst>
          </p:cNvPr>
          <p:cNvSpPr/>
          <p:nvPr/>
        </p:nvSpPr>
        <p:spPr>
          <a:xfrm>
            <a:off x="7841036" y="599924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6</a:t>
            </a:r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35A5C41-75E5-D5FE-9B2F-F9A45B15B039}"/>
              </a:ext>
            </a:extLst>
          </p:cNvPr>
          <p:cNvSpPr/>
          <p:nvPr/>
        </p:nvSpPr>
        <p:spPr>
          <a:xfrm>
            <a:off x="748846" y="5884802"/>
            <a:ext cx="6987611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تَشْتَرِكُ مُنَظَّماتُ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ٱلدُّوَلِيِّ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رَغْمَ تَعَدُّدِها في خِدْمَةِ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وَتَحْقيقِ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ٱلسَّلامِ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EDE4AF0-CA56-C3E4-C4B1-C0F9368234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3" y="981130"/>
            <a:ext cx="656926" cy="75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077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B0FCF-0819-52C7-6160-AD1948C89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065A4-CEF8-AB87-9314-DB7B07AC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الملخص الذي قام بتحريره؟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25BB6-F3DA-4092-428E-DC7166BE2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B388AF-F1C6-5FC7-BB96-3F1B0D9DB5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CB2E7D-7BC2-D7FB-6503-FB9B8FDFA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1E7DD3-08AA-E513-3EBF-A5371DF0E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FC6C89-9864-6809-8330-891A12A0A7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8C03AE-B3FC-AFBA-E7C4-679BC8880B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8DA9A4-AEB7-3924-9AD0-DB13F30197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AC296-FC60-28F0-24F6-60B2645114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AF439-02D8-68A5-5849-E17AB2E39A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12ABBF0-222A-D52C-1D33-71B7105AE13A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12408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13807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تراكيب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نصب الأفعال الخمسة وجزمها.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كيف تصوغون الأفعال الخمسة، وطريقة نصبها وجزمها.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CCA514-CD04-6BC4-17EC-0B7BBC31F4AC}"/>
              </a:ext>
            </a:extLst>
          </p:cNvPr>
          <p:cNvSpPr txBox="1"/>
          <p:nvPr/>
        </p:nvSpPr>
        <p:spPr>
          <a:xfrm>
            <a:off x="803059" y="2398488"/>
            <a:ext cx="7404187" cy="2349579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أَتَعَرَّفُ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ٱلْأَفْعالَ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أَتَعَرَّفُ طَريقَةَ نَصْبِها وَجَزْمِها.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نقصد بالأفعال الخمسة؟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32ACF-4FA7-E1D5-A0BB-203C6C39D1B0}"/>
              </a:ext>
            </a:extLst>
          </p:cNvPr>
          <p:cNvSpPr/>
          <p:nvPr/>
        </p:nvSpPr>
        <p:spPr>
          <a:xfrm>
            <a:off x="1784051" y="2967376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نَقْصِدُ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بِٱلْأَفْعالِ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ٱلْخَمْسَةِ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 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6EC75E-F7EE-52C6-20AB-41E880A561DC}"/>
              </a:ext>
            </a:extLst>
          </p:cNvPr>
          <p:cNvSpPr txBox="1"/>
          <p:nvPr/>
        </p:nvSpPr>
        <p:spPr>
          <a:xfrm>
            <a:off x="457229" y="1478087"/>
            <a:ext cx="7336509" cy="146423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اَلْأَفْعالُ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صِيَغُ تَصْريفِ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ٱلضَّمائِرِ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 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 – أَنْتُما – هُما – أَنْتُمْ – هُمْ.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A69AC38-5215-158C-66A1-4C0E2023B9B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47274" y="4461003"/>
            <a:ext cx="925916" cy="789529"/>
          </a:xfrm>
          <a:prstGeom prst="roundRect">
            <a:avLst/>
          </a:prstGeom>
          <a:noFill/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62DD5E-00C4-F081-3C42-8A7B954C84CF}"/>
              </a:ext>
            </a:extLst>
          </p:cNvPr>
          <p:cNvSpPr/>
          <p:nvPr/>
        </p:nvSpPr>
        <p:spPr>
          <a:xfrm>
            <a:off x="6776720" y="4196080"/>
            <a:ext cx="1597529" cy="120032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أَمْثِلَةٌ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D0099853-E8B1-B932-4886-71A1349CE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07345"/>
              </p:ext>
            </p:extLst>
          </p:nvPr>
        </p:nvGraphicFramePr>
        <p:xfrm>
          <a:off x="632373" y="3118408"/>
          <a:ext cx="4312260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8937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103323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تَجْلِسينَ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تَجْلِسانِ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يَجْلِسانِ-تَجْلِسانِ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هُما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تَجْلِسونَ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يَجْلِسونَ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3113B-412F-1144-BE13-62404002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9C4E5-1537-07B8-8890-CC49FE80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يصوغ الأفعال الخمسة من فعل  "كتب" 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418DF1-3DFE-A7BC-FFAA-E693B8611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F150B4-E2BF-56CD-930C-AA292356BE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B4C124-8DD3-D3E4-C80C-0B30506BAD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B09A50-C59B-20FC-A333-2A3495BE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5A72F-4CBF-7761-BF63-A02BD28E5E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200EFA-413E-0040-9487-C7007C571C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D6863-9BE7-60C5-3427-A7A397C19D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77E0-ACD9-F619-C1EA-B085DABB47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1235ED-0374-8BAD-7C67-DB9E4D7695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CC8B99C-AED3-CA55-F104-2C3DEE593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960087"/>
              </p:ext>
            </p:extLst>
          </p:nvPr>
        </p:nvGraphicFramePr>
        <p:xfrm>
          <a:off x="1782410" y="2141683"/>
          <a:ext cx="4889348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674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444674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084996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B9A55-F99C-CC40-7C9F-1ECA0E79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CB8F70-83AC-8B08-585B-21EDFFB1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E3B800-FB60-1633-0BDC-304B162577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6E07BC-A41B-DEEA-3B24-6B20DABD70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850ED5-FBD7-FB2C-E97A-FFEE6371B2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ED1FAE-53CF-505F-1242-378D6282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F1158C-2E8D-EF47-294C-D2068D1E4B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E94EF38-30D1-54A8-B7B9-89578E1E3A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3894AD-0D04-7EA4-5AED-8FB862AE35A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E91FAD-C345-DECB-0722-D4A539E246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B25F57-57DE-835F-EB77-3FD3EE07C57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842524A-B1CD-E171-E746-273C381E7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681875"/>
              </p:ext>
            </p:extLst>
          </p:nvPr>
        </p:nvGraphicFramePr>
        <p:xfrm>
          <a:off x="1937981" y="2261520"/>
          <a:ext cx="4619212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9606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309606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تَكْتُبينَ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r" rtl="1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يَكْتُبانِ-تَكْتُبانِ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تَكْتُبونَ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2263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C2A3E-AF76-935C-EDD8-B10D33F9E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CB82B-AB83-3322-1AF8-C4820ABFD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يصوغ الأفعال الخمسة من فعل  "استغفر" 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A043ED-7928-7ECF-EA33-9D290AE78B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6D3685-A4B6-F438-452A-9732B958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AA4215-04AC-8A4A-B117-A9DA33C850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F2B6E-63FA-4697-1084-249F3E712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05C2B9-A196-7E0D-15C3-1BDA5B3A4A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CB1C03-4BFE-13E5-1678-40682F826C4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55A951-8BB1-1B84-5A49-1E40B510DE6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38C80F-3A9C-F7F6-7146-BA3F6D7F0A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8876C6-FFE6-D8F2-6FCA-FFB0435243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0D27E71-4548-7A7B-6BA5-72E1E3070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905604"/>
              </p:ext>
            </p:extLst>
          </p:nvPr>
        </p:nvGraphicFramePr>
        <p:xfrm>
          <a:off x="1782410" y="2141683"/>
          <a:ext cx="4889348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674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444674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44287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95A75-106D-636D-AC44-79D4B7EF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DA43-E415-87E2-2F6D-08B7568D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821AA8-D1A6-11DC-9964-120F96B5A4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269CF-47B7-4308-E37B-ABB0318741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9FF50-8525-4A01-6728-C7AA356998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C686A8-2D1A-43A8-47E6-6D2DC9114A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DF965B-D1BD-70FB-D973-96E79887F2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970262-230D-82FB-C519-CFE60D4BBF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39228A-238D-A5FE-7C81-4CBDCCDEF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304722-4816-25D7-29DB-887D4F43EAC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E94370-ABB6-C730-1E11-5E862F6579D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7C05CA3-5D21-6CB7-E16E-A41788E57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058046"/>
              </p:ext>
            </p:extLst>
          </p:nvPr>
        </p:nvGraphicFramePr>
        <p:xfrm>
          <a:off x="1483360" y="2336086"/>
          <a:ext cx="5026622" cy="38855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7206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079416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تَسْتَغْفِرينَ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685157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r" rtl="1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يَسْتَغْفِرانِ-تَسْتَغْفِرانِ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6336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يَسْتَغْفِرونَ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40179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صيغ  الأفعال الخمسة من الصيغ التالية؟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6582D2-939B-E12E-3B1E-FEB0B6D86C2B}"/>
              </a:ext>
            </a:extLst>
          </p:cNvPr>
          <p:cNvSpPr txBox="1"/>
          <p:nvPr/>
        </p:nvSpPr>
        <p:spPr>
          <a:xfrm>
            <a:off x="4799521" y="2169507"/>
            <a:ext cx="2613482" cy="371332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لَعِبْتُما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اِنْتَقَلْتُ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يَتَجَوَّلُ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يُوَدِّعونَ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تَسْتَعينُ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45E981-8637-D3C4-451E-DA2027697B8B}"/>
              </a:ext>
            </a:extLst>
          </p:cNvPr>
          <p:cNvSpPr txBox="1"/>
          <p:nvPr/>
        </p:nvSpPr>
        <p:spPr>
          <a:xfrm>
            <a:off x="1168400" y="2171873"/>
            <a:ext cx="2752892" cy="37469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يُواجِهانِ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تَدْرُسينَ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تَتَعَلَّمانِ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تَدْرُسْنَ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يَخْرُجونَ</a:t>
            </a: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FED72-70AB-0117-5767-74D00535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233077-5960-FFA8-75DC-FA0E3DA7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صيغ الأفعال الخمسة؟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D00D24-8078-1F02-65E6-4EF0CC22D8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5560F3-AFA8-B532-C5E8-D63C33034F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BEEFA9-B4FD-77ED-EFA1-E0D57D0D48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FACF49-7C6E-0810-14D1-6E7C93C44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A627A4C-A81A-FFA5-975D-7637D3BDB8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418647A-2DE6-27FF-80E1-2B25E3C1582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CFE1E-66FA-02A1-8003-FAD24B30974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A4AD0-1D29-A5B8-A760-385A6BD6684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442A0C-C1AD-8851-99C4-E1C788283B7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737ED6-10BF-8770-0FB7-644DBC660013}"/>
              </a:ext>
            </a:extLst>
          </p:cNvPr>
          <p:cNvSpPr txBox="1"/>
          <p:nvPr/>
        </p:nvSpPr>
        <p:spPr>
          <a:xfrm>
            <a:off x="4799521" y="2019474"/>
            <a:ext cx="2613482" cy="371332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لَعِبْتُما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اِنْتَقَلْتُ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يَتَجَوَّلُ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يُوَدِّعونَ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تَسْتَعينُ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D72B44-B621-942D-C9BE-ACE59BE0138D}"/>
              </a:ext>
            </a:extLst>
          </p:cNvPr>
          <p:cNvSpPr txBox="1"/>
          <p:nvPr/>
        </p:nvSpPr>
        <p:spPr>
          <a:xfrm>
            <a:off x="999170" y="2019473"/>
            <a:ext cx="2613482" cy="371332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يُواجِهانِ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تَدْرُسينَ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تَتَعَلَّمانِ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تَدْرُسْنَ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يَخْرُجونَ</a:t>
            </a:r>
          </a:p>
        </p:txBody>
      </p:sp>
    </p:spTree>
    <p:extLst>
      <p:ext uri="{BB962C8B-B14F-4D97-AF65-F5344CB8AC3E}">
        <p14:creationId xmlns:p14="http://schemas.microsoft.com/office/powerpoint/2010/main" val="280111421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584-D7D3-E186-AED1-87877558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DA6DD-F179-1D9C-0D4B-27033582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40" y="756000"/>
            <a:ext cx="7104997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ستتعلمون طريقة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الأفعال الخمسة وجزمها. في البداية من يذكرنا بأدوات نصب المضارع 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DB340A-6188-DF60-031C-1209260354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215476-FFB9-6C3A-CA5C-8AF0467C8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2AA83-CC6D-5511-90BD-2A09BF92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8A09A9-4525-29D7-4507-82D9644DF7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A689F2-8C02-D211-FB47-B09B8D9E4CA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34B966-7C4D-B8EE-9A03-7208FDDA974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60E3B7-E654-EE1E-54FE-E4146B24F39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931240-467B-D09F-13DC-D1A98756DA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01C2F0F-CD05-0B52-24B0-5944A8AA16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ADF7AA-E743-4FA2-00ED-CBFE1D68BF65}"/>
              </a:ext>
            </a:extLst>
          </p:cNvPr>
          <p:cNvSpPr/>
          <p:nvPr/>
        </p:nvSpPr>
        <p:spPr>
          <a:xfrm>
            <a:off x="1886236" y="2910231"/>
            <a:ext cx="5408013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نَصْبِ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612900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049D9-77CB-479C-C932-5A6B12205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66786-9C93-9677-FC83-2FC7916E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لاحظوا تغير حركة الفعل المضارع من الضمة إلى الفتحة.</a:t>
            </a:r>
            <a:endParaRPr lang="f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41E2A6-93D7-EE82-323E-E281C058B3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3D80F4-22B8-6776-69ED-BFF94F2F4B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4804CE-6B12-1085-F114-96F676B24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75D9CE-D53B-AE43-D007-8AE5F5F959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3C872C7-38E4-CCA1-82EF-932400E05B0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B8AE7F-6EB8-961F-36AE-933351EBADA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C86E7B-7634-8B80-E53B-D0BB143AB2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4416F0-27B1-3891-CF38-12515ED454E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AECCD71-30B9-D4D6-C1A0-386AF167E2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43BAD15-5950-232A-267B-708D00230BDF}"/>
              </a:ext>
            </a:extLst>
          </p:cNvPr>
          <p:cNvSpPr/>
          <p:nvPr/>
        </p:nvSpPr>
        <p:spPr>
          <a:xfrm>
            <a:off x="1359678" y="1934871"/>
            <a:ext cx="6424644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نَصْبِ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: أَنْ – لَنْ – إِذَنْ- كَيْ...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875F38-BE59-4CCF-2AD1-D395C57CBCD2}"/>
              </a:ext>
            </a:extLst>
          </p:cNvPr>
          <p:cNvSpPr txBox="1"/>
          <p:nvPr/>
        </p:nvSpPr>
        <p:spPr>
          <a:xfrm>
            <a:off x="1957122" y="3882447"/>
            <a:ext cx="5096061" cy="255389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ــبُ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لَنْ تَلْعَــ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ـبَ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أَنْ يَجْلِـ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ـــسَ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تَرْسُــ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ــمُ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كَيْ تَرْسُـــ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ـــمَ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214E66-8E12-771C-B889-645B8722FDC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05152" y="4276459"/>
            <a:ext cx="925916" cy="283717"/>
          </a:xfrm>
          <a:prstGeom prst="roundRect">
            <a:avLst/>
          </a:prstGeom>
          <a:noFill/>
        </p:spPr>
      </p:pic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513406-35A9-6EB6-D5C3-E26D1985D97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05153" y="5058223"/>
            <a:ext cx="925916" cy="283717"/>
          </a:xfrm>
          <a:prstGeom prst="roundRect">
            <a:avLst/>
          </a:prstGeom>
          <a:noFill/>
        </p:spPr>
      </p:pic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C4BE0EB-FDD0-85EE-E90B-A375B293242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05532" y="5818283"/>
            <a:ext cx="925916" cy="283717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592819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4583F-6218-8D33-A256-31BFD2DF6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40C25A-D220-99EB-1441-20743A0F7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بأدوات جزم المضارع ؟ </a:t>
            </a:r>
            <a:endParaRPr lang="f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277DB20-8AE4-DD8C-A80C-59E6340919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ABEAC0-2F78-E285-A967-8437320CE3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FA7BFC-54AB-3C2B-7BCA-AD745A7A9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48DA7E-2128-56BD-1934-E47F19B30D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4998FD-4652-BFE5-667B-EFC53730497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A912DC-AE44-6C04-2345-A2F84775231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583CB8-1BBD-7050-AC49-83DC55DC6F2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A9D372-5D72-685F-29FF-F749C50247B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61B80780-5975-4FBB-8B48-85592A7E8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AA0ADF3-CD37-CAEB-BAE4-266788464571}"/>
              </a:ext>
            </a:extLst>
          </p:cNvPr>
          <p:cNvSpPr/>
          <p:nvPr/>
        </p:nvSpPr>
        <p:spPr>
          <a:xfrm>
            <a:off x="1886236" y="2910231"/>
            <a:ext cx="5408013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053336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3B2BE-7AE5-2C66-ECA8-86469FE9D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19CEDA-3B52-023D-4CDE-D19A3D43C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لاحظوا تغير حركة آخر الفعل المضارع من الضمة إلى السكون. </a:t>
            </a:r>
            <a:endParaRPr lang="f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56EA42-E6EA-637E-8B69-ADE38C47E5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42E6C4-016C-44DC-7A64-122F92188E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AF878C-4BFE-2F41-47E5-05773F621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1FE586-FE8B-FEE9-AFDE-18FA9F8BB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15860E-1FF5-ABDD-2001-4F2438A059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95D0A7-BE20-AD2F-E702-8EA444ED891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EEC505-568D-E2DE-A918-70B9BCE516C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1C6D78-C4E6-F9CA-5DC9-A2B40DAA6F7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9A3DC346-26B7-88DE-98E5-A19AB70F49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C143721-D383-56C9-FC13-EC51A42DBAA4}"/>
              </a:ext>
            </a:extLst>
          </p:cNvPr>
          <p:cNvSpPr/>
          <p:nvPr/>
        </p:nvSpPr>
        <p:spPr>
          <a:xfrm>
            <a:off x="1359678" y="1990810"/>
            <a:ext cx="6424644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: لَمْ – لَمّا – لامُ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لا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ٱلنّاهِيَةِ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B4E775-ED1A-6A4A-95AA-66E83E062A6C}"/>
              </a:ext>
            </a:extLst>
          </p:cNvPr>
          <p:cNvSpPr txBox="1"/>
          <p:nvPr/>
        </p:nvSpPr>
        <p:spPr>
          <a:xfrm>
            <a:off x="2211024" y="4005231"/>
            <a:ext cx="4976169" cy="255389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ـــبُ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لَمْ تَلْعَـــ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ــب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ــسُ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لَمّا يَجْلِــ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ــس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تَرْسُــ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ــمُ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لا تَرْسُـــ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ــــم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EAB918-5B89-0DDD-DF4D-A63F0F6031F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481190" y="4521650"/>
            <a:ext cx="925916" cy="283717"/>
          </a:xfrm>
          <a:prstGeom prst="roundRect">
            <a:avLst/>
          </a:prstGeom>
          <a:noFill/>
        </p:spPr>
      </p:pic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EBF8030-BED9-0225-7812-A9A878C15A5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17917" y="5271271"/>
            <a:ext cx="925916" cy="283717"/>
          </a:xfrm>
          <a:prstGeom prst="roundRect">
            <a:avLst/>
          </a:prstGeom>
          <a:noFill/>
        </p:spPr>
      </p:pic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5AA78E4-9C08-842F-A403-29A51DA10BC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4518296" y="6031331"/>
            <a:ext cx="925916" cy="283717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338347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5BD6B-513F-30F6-1AB7-47B4B0AC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0710B-7FA8-FF52-2731-C86AA9617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عند نصب   أو جزم الأفعال الخمسة نحذف النون من آخرها ،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أضيف ألفا "ا" إلى آخر الفعل مع ضميري : أنتم – هم.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41AB48-A06F-90C1-14AE-A8BA078B63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18C683-650E-3256-BF2F-87F2B0B65A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7C5748-59AE-AC17-F6BA-2C87DB070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B9F536-DC47-A3A5-93AB-8BE052FB05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6A8792-216E-6B29-9986-705F315AAC7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09273-2E46-7255-75E1-D9E87EE043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55FB7D-2B18-B8AF-8851-84D7D712011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8A831D-FCCF-17CE-9A65-96F5E9DEB50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1A62D97-44E9-AB41-6A3C-474C2056EB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808DB76-EBBE-ECCA-9A69-40A80A8AE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394182"/>
              </p:ext>
            </p:extLst>
          </p:nvPr>
        </p:nvGraphicFramePr>
        <p:xfrm>
          <a:off x="1249680" y="2423160"/>
          <a:ext cx="664464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4880">
                  <a:extLst>
                    <a:ext uri="{9D8B030D-6E8A-4147-A177-3AD203B41FA5}">
                      <a16:colId xmlns:a16="http://schemas.microsoft.com/office/drawing/2014/main" val="3235376902"/>
                    </a:ext>
                  </a:extLst>
                </a:gridCol>
                <a:gridCol w="221488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21488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جَزْمُ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نَصْبُ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401200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تَسْتَغْفِري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تَسْتَغْفِري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تَسْتَغْفِرينَ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يَسْتَغْفِرا/تَسْتَغْفِرا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يَسْتَغْفِرا/ تَسْتَغْفِرا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-يَسْتَغْفِرانِ-تَسْتَغْفِرانِ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تَسْتَغْفِرو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تَسْتَغْفِرو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تَسْتَغْفِرونَ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يَسْتَغْفِرو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يَسْتَغْفِرو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يَسْتَغْفِرونَ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85480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22BD1-4119-DF15-6BFF-2547359D2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2C4B07-F58C-62DD-1043-D9488700E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الأفعال الواردة في الجدول؟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F2D9345-B5C8-264A-1707-1AE378BB97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38C2B9-A9C8-4592-C134-28D941C5E2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7D79D2-9AC5-3718-B825-C530C9ABD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52F956-940B-5DB5-A464-E4F4B48294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A9AEC6-78BE-97EB-946B-ADEB714DF0D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3ECB96-F714-FC9E-4893-473C7B81B47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9B6FE5-2091-C79E-8348-A1FD9DA410A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B168F8-1636-19BF-2073-5659405E9F6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58B6999-5D89-8AD1-2D63-D13D1D0C14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0307AA3-B9A4-5149-24CA-A6DECD3D4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365215"/>
              </p:ext>
            </p:extLst>
          </p:nvPr>
        </p:nvGraphicFramePr>
        <p:xfrm>
          <a:off x="1256037" y="2553623"/>
          <a:ext cx="6216336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1385">
                  <a:extLst>
                    <a:ext uri="{9D8B030D-6E8A-4147-A177-3AD203B41FA5}">
                      <a16:colId xmlns:a16="http://schemas.microsoft.com/office/drawing/2014/main" val="3235376902"/>
                    </a:ext>
                  </a:extLst>
                </a:gridCol>
                <a:gridCol w="228272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722231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511585"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جَزْمُ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نَصْبُ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511585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تَسْقينَ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511585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511585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تَهْتِفونَ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511585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يَعْزِفانِ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511585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يُسافِرونَ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91644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DB07-CC8A-11B1-902C-1398AD028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C988A-5266-EA92-06A6-B922257F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أداة نصب  ويدخلها على أحد الأفعال الخمسة الواردة في الجدول؟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E38544-C9E0-B82D-C49D-E558F98557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66D0DA-A39C-BED7-D6D7-FD8D7692BE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2DB1B8-06AD-5B50-3AAB-9F2BACA0D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C6C2C3-F154-E0E6-6838-03887365F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9D814E5-BBA6-B3B3-1D4A-917A7566093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DEAD02-5421-6AF9-D027-0932AB9C4BD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2703D8-E8EF-3F53-55D1-0B15187B491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0DE730-DA4C-0FFA-2B1A-0692EA6FB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C106D17D-967A-8487-B892-EA3FCFA3F6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B6C0C649-8767-624D-BBFB-3BECC43141AE}"/>
              </a:ext>
            </a:extLst>
          </p:cNvPr>
          <p:cNvSpPr/>
          <p:nvPr/>
        </p:nvSpPr>
        <p:spPr>
          <a:xfrm>
            <a:off x="1917407" y="5158803"/>
            <a:ext cx="5071661" cy="1378475"/>
          </a:xfrm>
          <a:prstGeom prst="wedgeEllipseCallout">
            <a:avLst>
              <a:gd name="adj1" fmla="val 11370"/>
              <a:gd name="adj2" fmla="val 4054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نَصْبِ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هي : أَنْ – لَنْ – إِذَنْ- كَيْ...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8612408-BB79-732D-E90B-6AE5D2FCD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240699"/>
              </p:ext>
            </p:extLst>
          </p:nvPr>
        </p:nvGraphicFramePr>
        <p:xfrm>
          <a:off x="1354438" y="1874520"/>
          <a:ext cx="6197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720">
                  <a:extLst>
                    <a:ext uri="{9D8B030D-6E8A-4147-A177-3AD203B41FA5}">
                      <a16:colId xmlns:a16="http://schemas.microsoft.com/office/drawing/2014/main" val="3235376902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جَزْمُ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نَصْبُ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تَسْقينَ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تَهْتِفونَ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يَعْزِفانِ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يُسافِرونَ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78727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375BF-27B2-F5DF-EEC5-06E91F3B1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A5BCFF-1DB5-22A2-DC23-D00ABC2F2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أداة جزم ويدخلها على أحد الأفعال الخمسة الواردة في الجدول؟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3B5B9A-705E-99E9-E88D-719601B1DD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0089A3-6204-3279-B885-6BED5E01AE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CC21ED-E73D-A627-EA55-14B1C09BE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25AA79-A867-4275-7197-383AFA019B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0D96B2C-1F24-DC37-F875-5937EF0FBF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7508E5-F68F-B3D5-FB19-631D391465A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125A0D-6179-0A01-734A-B89F999636C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C2826C-ECD3-4833-A40D-29CA257B632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D7D9F48-631B-C25B-F116-D4B985553F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7734E560-DB8D-2724-60A9-A3BBF7E6DC6C}"/>
              </a:ext>
            </a:extLst>
          </p:cNvPr>
          <p:cNvSpPr/>
          <p:nvPr/>
        </p:nvSpPr>
        <p:spPr>
          <a:xfrm>
            <a:off x="2616784" y="5304096"/>
            <a:ext cx="4570409" cy="1249680"/>
          </a:xfrm>
          <a:prstGeom prst="wedgeEllipseCallout">
            <a:avLst>
              <a:gd name="adj1" fmla="val -17782"/>
              <a:gd name="adj2" fmla="val 4786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هي : لَمْ – لَمّا – لَامُ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لا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ٱلنّاهِيَةِ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endParaRPr lang="fr-FR" sz="2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66621E8-D783-72B8-CD06-4DDDA37B9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266760"/>
              </p:ext>
            </p:extLst>
          </p:nvPr>
        </p:nvGraphicFramePr>
        <p:xfrm>
          <a:off x="1354438" y="1874520"/>
          <a:ext cx="6197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720">
                  <a:extLst>
                    <a:ext uri="{9D8B030D-6E8A-4147-A177-3AD203B41FA5}">
                      <a16:colId xmlns:a16="http://schemas.microsoft.com/office/drawing/2014/main" val="3235376902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جَزْمُ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نَصْبُ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تَسْقينَ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تَهْتِفونَ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يَعْزِفانِ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يُسافِرونَ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81230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B1FE-3321-FBC7-3B86-9DE7E4AE1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DDCA90-1654-0610-9611-3DF41A7EE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020DA1C-EC25-A348-F11A-58A801B7F0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810FCE-3DFB-5383-FDEF-FAE7E34065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BF7FC1-439E-6151-17A3-2020BF8D9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720BF9-77F7-0E3D-EE9C-2358498638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0378813-1D68-8C0B-CA86-D3B4B1C0FAE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A3912-A69B-3317-1510-D498089E722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B00B3C-684F-DBCC-F86D-E7605965CD4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5647D8-967D-DD47-1E03-7D518602E7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92F061A-E841-7758-39FE-B1DD90ED1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73A59A8-07D8-7BB6-8829-B0A6B82E8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844411"/>
              </p:ext>
            </p:extLst>
          </p:nvPr>
        </p:nvGraphicFramePr>
        <p:xfrm>
          <a:off x="1256037" y="2553623"/>
          <a:ext cx="6197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720">
                  <a:extLst>
                    <a:ext uri="{9D8B030D-6E8A-4147-A177-3AD203B41FA5}">
                      <a16:colId xmlns:a16="http://schemas.microsoft.com/office/drawing/2014/main" val="3235376902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214977"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جَزْمُ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نَصْبُ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تَسْقي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تَسْقي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تَسْقينَ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40192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تَهْتِفوا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تَهْتِفوا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تَهْتِفونَ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يَعْزِفا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يَعْزِفا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يَعْزِفانِ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36685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يُسافِروا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</a:t>
                      </a:r>
                      <a:r>
                        <a:rPr lang="ar-MA" sz="28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يُسافِروا</a:t>
                      </a:r>
                      <a:endParaRPr lang="fr-FR" sz="28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يُسافِرونَ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60291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76. أنجزوا  نشاط " أتدرب مع زملائي".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740147D-25BB-4F36-E72B-01685808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2BE40D-D546-FCC1-36AA-306B5E3D0E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84" y="1368000"/>
            <a:ext cx="3505913" cy="53775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6784" y="3783680"/>
            <a:ext cx="3505913" cy="14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 (مناقشة الأجوبة 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6DD152-C810-BD5B-0264-A9BCA8F7A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153" y="2419520"/>
            <a:ext cx="7112000" cy="3160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D8EF5-0E5F-23D7-4A25-61D14ADAF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4543C0-BCF5-C671-273F-546DEA16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B158D-981C-988F-4639-9609825CF6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F1BCDA-D4A2-9F04-A685-CD60199DB6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86CD82-4EC6-B1F6-C4D4-2388D8831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1554C9-24C5-AD54-453E-78E8D2EE74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3F5B84-3F7D-13BF-8F25-52A3A5AF5C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1D46F0-98F4-7B89-80A9-CB9A52BFF5F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2D1223-3229-C708-9512-40BD7BDF3A2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7487E7-FE4B-4EB7-3BDD-0D2824C643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CB1CC6-524B-A91E-99C3-F7DD7AEA69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9FD0D2-725F-88BF-7204-0C9436B66AF9}"/>
              </a:ext>
            </a:extLst>
          </p:cNvPr>
          <p:cNvSpPr txBox="1"/>
          <p:nvPr/>
        </p:nvSpPr>
        <p:spPr>
          <a:xfrm>
            <a:off x="5177724" y="2273719"/>
            <a:ext cx="3355209" cy="138499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تَعاوَنَ (يَتَعاوَنُ)       - 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تَتَعاوَنينَ         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تَتَعاوَنانِ       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يَتَعاوَنانِ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أَنْتُمْ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تَتَعاوَنونَ       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يَتَعاوَنونَ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8ECD5-863A-415D-7DA8-2A0D099F9356}"/>
              </a:ext>
            </a:extLst>
          </p:cNvPr>
          <p:cNvSpPr txBox="1"/>
          <p:nvPr/>
        </p:nvSpPr>
        <p:spPr>
          <a:xfrm>
            <a:off x="5174005" y="4348433"/>
            <a:ext cx="3355209" cy="138499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اِعْتَزَّ (يَعْتَزُّ):              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تَعْتَزّينَ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تَعْتَزّانِ          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يَعْتَزّانِ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أَنْتُمْ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تَعْتَزّونَ         -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يَعْتَزّونَ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EE3029D-DDF6-7C83-3C36-D2C25C12A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77859"/>
              </p:ext>
            </p:extLst>
          </p:nvPr>
        </p:nvGraphicFramePr>
        <p:xfrm>
          <a:off x="614786" y="2273719"/>
          <a:ext cx="3751332" cy="347517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021779">
                  <a:extLst>
                    <a:ext uri="{9D8B030D-6E8A-4147-A177-3AD203B41FA5}">
                      <a16:colId xmlns:a16="http://schemas.microsoft.com/office/drawing/2014/main" val="482897806"/>
                    </a:ext>
                  </a:extLst>
                </a:gridCol>
                <a:gridCol w="2729553">
                  <a:extLst>
                    <a:ext uri="{9D8B030D-6E8A-4147-A177-3AD203B41FA5}">
                      <a16:colId xmlns:a16="http://schemas.microsoft.com/office/drawing/2014/main" val="2692886989"/>
                    </a:ext>
                  </a:extLst>
                </a:gridCol>
              </a:tblGrid>
              <a:tr h="382131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اَلْفِعْلُ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أُدْخِلُ عَلَيْهِ أَداةَ جَزْمٍ أَوْ نَصْبٍ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9122728"/>
                  </a:ext>
                </a:extLst>
              </a:tr>
              <a:tr h="60372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يَكْتُبونَ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يَكْتُبو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967203"/>
                  </a:ext>
                </a:extLst>
              </a:tr>
              <a:tr h="60372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تَلْعَبانِ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تَلْعَبا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6959673"/>
                  </a:ext>
                </a:extLst>
              </a:tr>
              <a:tr h="60372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تَعُدّينَ </a:t>
                      </a:r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كَيْ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تَعُدّي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6366583"/>
                  </a:ext>
                </a:extLst>
              </a:tr>
              <a:tr h="60372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تُقَدِّمونَ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لَنْ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تُقَدِّمو</a:t>
                      </a:r>
                      <a:r>
                        <a:rPr lang="ar-MA" sz="32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endParaRPr lang="fr-FR" sz="32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6984869"/>
                  </a:ext>
                </a:extLst>
              </a:tr>
              <a:tr h="60372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يَشْرَبانِ</a:t>
                      </a:r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يَشْرَبا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8476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17154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880CB-27E0-5496-C4FD-AE3014142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A3E23-07F3-EB8A-E22E-B861889D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 أنجز بمفردي 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8360B0-48E2-C5BE-C269-81BA877038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188012-A542-FE46-0B5F-2E8D48E80F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BCEA4-0348-6777-BA44-513723CF0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271E99-669F-E6E3-C837-CB1AB70E14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5D95A2-0EAC-74BD-C336-AEC67373A7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83DFF9-EBD5-1DCB-B38A-8FD01B3F18B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F334EA-9040-891B-4D6C-38E8650100A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BF9593-E3BA-8297-D969-2066D83EF13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AA290C-50CF-5305-A2DF-FC4A977855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FF670956-3818-0385-7C23-B2FCBF5C4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08F14F-4F5E-9CB5-5575-F995778E12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84" y="1368000"/>
            <a:ext cx="3505913" cy="53775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48EF6-D65E-B5FE-9D78-BA88CF8D6D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6784" y="5130800"/>
            <a:ext cx="3505913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0391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F393-9F4F-F54D-6F70-E7A73E07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FEF71-FB44-EAA8-ED41-9BC1E6436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01581B-3554-6D19-6436-71EA18B14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0DBCE2-C00A-1FE0-63F7-98A5DDD0B3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734FE0-B7D8-596E-A509-0C8266532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7A4480-3386-66B1-DFE8-7A720A2CC4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7D9EF9-F471-10C4-618E-CC7025E9E6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3D808-615A-9EDF-BCC8-F6D6212169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B46438-86CB-E768-FD82-07917038418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E73C48-D964-93F3-76A9-EBB1629D897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1D6D41-DF2E-EEE3-BE42-33C62352A9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0DC1326-ECC5-3105-1953-2DB550243945}"/>
              </a:ext>
            </a:extLst>
          </p:cNvPr>
          <p:cNvSpPr txBox="1"/>
          <p:nvPr/>
        </p:nvSpPr>
        <p:spPr>
          <a:xfrm>
            <a:off x="508456" y="1974389"/>
            <a:ext cx="7692761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وَقَفَ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أمامَ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كَيْ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يُمَثِّلو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حِكايةَ جُحا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وَٱلْقِطِّ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تَعْبُرا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ٱلطَّريقَ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وَأَنْتُما تَرْكُضانِ.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تُحَقِّقي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حُلْمَكِ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ٱلْمِهْنِيَّ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ٱجْتَهِدي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أَكْثَرَ.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أَخْلِصوا في عَمَلِكُم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لِـتَنالو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رِضا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94707176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لتلخيص نص؟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888557" y="3101102"/>
            <a:ext cx="7233191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ٱلَّتي نَسْلُكُها لِتَلْخيصِ نَصٍّ؟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بالأفعال الخمسة؟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1408043" y="3248470"/>
            <a:ext cx="6591036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بِٱلْأَفْعالِ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E943F-E4DA-9CD9-9401-0BCA0C1CC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965F53B-00B6-2147-2E18-8C0D03B46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4131BC-5EB6-3367-A985-6E9C2B57A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3F6A51-1191-0CB0-5B7A-598AFAC6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3D6F3E-3A47-CF63-6DF5-F9B9A4233E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52B344-05C8-3337-CCB9-3956F9F7B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EA570B-378D-9D44-5A54-3DAC8109F6D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DBBF76-40B5-6649-9974-DE3C30BFFA1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7FD6BD-2F8B-947D-D546-30FC7DA1B71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F4F691-431C-F35B-F328-AB95EA317E7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7A409ED-FCF2-9471-859A-2E7C2F78CC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427B93-8CA8-A81D-7A11-EB503080361E}"/>
              </a:ext>
            </a:extLst>
          </p:cNvPr>
          <p:cNvSpPr txBox="1"/>
          <p:nvPr/>
        </p:nvSpPr>
        <p:spPr>
          <a:xfrm>
            <a:off x="798529" y="2588070"/>
            <a:ext cx="7413247" cy="28603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اَلْأَفْعالُ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صِيَغُ تَصْريفِ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ٱلضَّمائِرِ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 أَنْتِ – أَنْتُما – هُما – أَنْتُمْ – هُمْ.</a:t>
            </a:r>
          </a:p>
        </p:txBody>
      </p:sp>
    </p:spTree>
    <p:extLst>
      <p:ext uri="{BB962C8B-B14F-4D97-AF65-F5344CB8AC3E}">
        <p14:creationId xmlns:p14="http://schemas.microsoft.com/office/powerpoint/2010/main" val="2186375081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7DFD3-6562-A224-E70E-CE8642CB0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DA484C0-304F-9B7D-584D-301F209B2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كيف نجزم أو ننصب  الأفعال الخمسة؟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3E137E-9BE4-635B-ABBB-1110FBECA1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B764AC-753A-61C9-67F3-5D5FABE1B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729B24-8D52-7D6B-1F14-B94962682A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84B0D7-EE4A-2BCC-335D-23890570B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4456FA-CBE1-E6A0-9DEA-7454F49C75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6AC5F-348F-3005-D192-DBC08961944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44926A-D8A0-6D24-7684-B13FE178B24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FD548B-2565-BA16-7F5B-3483F40E794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59AF39EA-8CF3-9DCB-2DF5-B8AEFA09D9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3D61DB-DBD5-E414-A906-382196482AF6}"/>
              </a:ext>
            </a:extLst>
          </p:cNvPr>
          <p:cNvSpPr txBox="1"/>
          <p:nvPr/>
        </p:nvSpPr>
        <p:spPr>
          <a:xfrm>
            <a:off x="961002" y="328911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نَنْصِبُ أَوْ نَجْزِمُ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64796959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233E3-D045-BADF-139D-A4A295250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39793A3-0F66-1C09-CC51-15E9EFD7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7FED7E-2D21-10D5-8D2F-2BAD2D63D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FC5E44-AA50-A1D1-F9F5-FEA53AA51C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BA07EF-9577-B1F6-610A-4D5121413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FC9A6-15E9-D716-DFA0-D1A08EEF32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26D734-8FC2-0064-023A-9AF61350583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B77950-4FCD-222D-751A-2F8755753C2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A329EA-568D-6A97-4BC1-279C9E2B88A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42B8D8-F147-BE07-EA73-FF842031014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0F2CCE5-0CEE-AF1C-1872-DD39AE7AD6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641A3F-B098-9987-B850-76C9D00872AF}"/>
              </a:ext>
            </a:extLst>
          </p:cNvPr>
          <p:cNvSpPr txBox="1"/>
          <p:nvPr/>
        </p:nvSpPr>
        <p:spPr>
          <a:xfrm>
            <a:off x="798529" y="250679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لِنَصْبِ أَوْ جَزْمِ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ٱلْأَفْعالِ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ٱلْخَمْسَةِ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نَحْذِفُ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ٱلنّونَ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آخِرِها.</a:t>
            </a:r>
          </a:p>
        </p:txBody>
      </p:sp>
    </p:spTree>
    <p:extLst>
      <p:ext uri="{BB962C8B-B14F-4D97-AF65-F5344CB8AC3E}">
        <p14:creationId xmlns:p14="http://schemas.microsoft.com/office/powerpoint/2010/main" val="61904647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19203</TotalTime>
  <Words>2532</Words>
  <Application>Microsoft Office PowerPoint</Application>
  <PresentationFormat>Affichage à l'écran (4:3)</PresentationFormat>
  <Paragraphs>631</Paragraphs>
  <Slides>70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70</vt:i4>
      </vt:variant>
    </vt:vector>
  </HeadingPairs>
  <TitlesOfParts>
    <vt:vector size="99" baseType="lpstr">
      <vt:lpstr>Modern Love</vt:lpstr>
      <vt:lpstr>Dosis ExtraBold</vt:lpstr>
      <vt:lpstr>Wingdings</vt:lpstr>
      <vt:lpstr>Aptos</vt:lpstr>
      <vt:lpstr>Dosis</vt:lpstr>
      <vt:lpstr>Microsoft Uighur</vt:lpstr>
      <vt:lpstr>Calibri</vt:lpstr>
      <vt:lpstr>Dosis Medium</vt:lpstr>
      <vt:lpstr>Arial</vt:lpstr>
      <vt:lpstr>Aptos Display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التدرب على  التعبير عن أسباب ودوافع  حدوث  ظاهرة اجتماعية.</vt:lpstr>
      <vt:lpstr>نتذكر جماعة الأساليب التي استعملتموها في الحصة السابقة. من يقرأ؟ (يمكن اقتراح أساليب أخرى. ) </vt:lpstr>
      <vt:lpstr>على دفاتر البحث، اكتبوا  فقرة للتعبير عن دوافع وأسباب الظاهرة التالية. من يقرأ؟</vt:lpstr>
      <vt:lpstr>من يقرأ عمله؟ </vt:lpstr>
      <vt:lpstr>Présentation PowerPoint</vt:lpstr>
      <vt:lpstr>نبدأ حصتنا في القراءة بتصحيح الواجب المنزلي . خذوا دفاتر البحث. </vt:lpstr>
      <vt:lpstr>من يقرأ التعريف الأول ويحدد المفردة المناسبة له؟ ( مناقشة الجواب ثم الانتقال إلى التعريف  الموالي.)</vt:lpstr>
      <vt:lpstr>من يقرأ الجملة التي وردت  فيها كلمة  " منظمة"؟ ( مناقشة الجواب ثم الانتقال إلى المفردة الموالية.)</vt:lpstr>
      <vt:lpstr>خذوا كراساتكم  الصفحة -70-. من يقرأ النص مستحضرا ضوابط الطلاقة؟</vt:lpstr>
      <vt:lpstr>ننتقل إلى أسئلة الفهم. من يجيب عن السؤال التالي؟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نصحح من يقرأ؟</vt:lpstr>
      <vt:lpstr>ننتقل إلى صياغة الأفكار  الرئيسة لفقرات النص. من يذكرنا بخطوات تحديدها؟</vt:lpstr>
      <vt:lpstr>نتذكر جماعة. من يقرأ؟ </vt:lpstr>
      <vt:lpstr> سأوزع عليكم أجزاء  النص لتحددوا أفكارها. ستشتغلون في ثنائيات. </vt:lpstr>
      <vt:lpstr>نصحح. نبدأ بالجزء الأول. من يحدد فكرته؟  (الانتقال إلى الجزء الموالي بعد مناقشة الفكرة المقترحة.)</vt:lpstr>
      <vt:lpstr>هذه مقترحات أخرى. من يقرأ؟</vt:lpstr>
      <vt:lpstr>انتبهوا سأستعين بأفكار النص لصياغة ملخصه. أولا، أعيد قراءة الأفكار الرئيسة.</vt:lpstr>
      <vt:lpstr>ثانيا: أحدد الأدوات المناسبة للربط بين أفكار النص لتكوين نص منسجم.  تنبيه التلاميذ إلى أن  أدوات الربط قد تختلف من نص إلى آخر. </vt:lpstr>
      <vt:lpstr>أربط بين الأفكار  مع الحرص على انسجام النص . سأوضح لكم بعض التعديلات التي قمت بها. </vt:lpstr>
      <vt:lpstr>دوركم. من يقترح أدوات ربط أخرى يمكن استعمالها للربط بين أفكار النص؟  مناقشة المقترحات وتسجيل المناسبة منها على السبورة. </vt:lpstr>
      <vt:lpstr>خذوا دفاتر البحث. واكتبوا ملخص آخر للنص بأسلوبكم الخاص مستعملين الروابط المسجلة على السبورة. </vt:lpstr>
      <vt:lpstr>من يقرأ الملخص الذي قام بتحريره؟</vt:lpstr>
      <vt:lpstr>Présentation PowerPoint</vt:lpstr>
      <vt:lpstr>ستتعرفون كيف تصوغون الأفعال الخمسة، وطريقة نصبها وجزمها.</vt:lpstr>
      <vt:lpstr>ماذا نقصد بالأفعال الخمسة؟ </vt:lpstr>
      <vt:lpstr>من يقرأ التعريف التالي ؟</vt:lpstr>
      <vt:lpstr> من يصوغ الأفعال الخمسة من فعل  "كتب" ؟</vt:lpstr>
      <vt:lpstr>نصحح. من يقرأ؟</vt:lpstr>
      <vt:lpstr> من يصوغ الأفعال الخمسة من فعل  "استغفر" ؟</vt:lpstr>
      <vt:lpstr>نصحح. من يقرأ؟</vt:lpstr>
      <vt:lpstr>من يحدد صيغ  الأفعال الخمسة من الصيغ التالية؟ </vt:lpstr>
      <vt:lpstr>نصحح. من يقرأ صيغ الأفعال الخمسة؟</vt:lpstr>
      <vt:lpstr>الآن. ستتعلمون طريقة نصب الأفعال الخمسة وجزمها. في البداية من يذكرنا بأدوات نصب المضارع ؟ </vt:lpstr>
      <vt:lpstr>من يقرأ؟ لاحظوا تغير حركة الفعل المضارع من الضمة إلى الفتحة.</vt:lpstr>
      <vt:lpstr>من يذكرنا بأدوات جزم المضارع ؟ </vt:lpstr>
      <vt:lpstr>من يقرأ؟  لاحظوا تغير حركة آخر الفعل المضارع من الضمة إلى السكون. </vt:lpstr>
      <vt:lpstr>انتبهوا. عند نصب   أو جزم الأفعال الخمسة نحذف النون من آخرها ،  أضيف ألفا "ا" إلى آخر الفعل مع ضميري : أنتم – هم.</vt:lpstr>
      <vt:lpstr>من يقرأ الأفعال الواردة في الجدول؟ </vt:lpstr>
      <vt:lpstr>من يختار أداة نصب  ويدخلها على أحد الأفعال الخمسة الواردة في الجدول؟ </vt:lpstr>
      <vt:lpstr>من يختار أداة جزم ويدخلها على أحد الأفعال الخمسة الواردة في الجدول؟ </vt:lpstr>
      <vt:lpstr>من يقرأ؟ </vt:lpstr>
      <vt:lpstr>خذوا كراساتكم، الصفحة 76. أنجزوا  نشاط " أتدرب مع زملائي". </vt:lpstr>
      <vt:lpstr>نصحح جماعة.  (مناقشة الأجوبة )</vt:lpstr>
      <vt:lpstr>صححوا على كراساتكم. </vt:lpstr>
      <vt:lpstr>أنجزوا نشاط " أنجز بمفردي ". </vt:lpstr>
      <vt:lpstr>صححوا على كراساتكم. </vt:lpstr>
      <vt:lpstr>اختتام الحصة</vt:lpstr>
      <vt:lpstr>ما الخطوات التي نسلكها لتلخيص نص؟</vt:lpstr>
      <vt:lpstr>ما المقصود بالأفعال الخمسة؟ </vt:lpstr>
      <vt:lpstr>من يقرأ؟ </vt:lpstr>
      <vt:lpstr> كيف نجزم أو ننصب  الأفعال الخمسة؟ </vt:lpstr>
      <vt:lpstr>من يقرأ؟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243</cp:revision>
  <dcterms:created xsi:type="dcterms:W3CDTF">2023-09-20T21:35:22Z</dcterms:created>
  <dcterms:modified xsi:type="dcterms:W3CDTF">2026-03-23T20:08:29Z</dcterms:modified>
</cp:coreProperties>
</file>