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80"/>
  </p:notesMasterIdLst>
  <p:handoutMasterIdLst>
    <p:handoutMasterId r:id="rId81"/>
  </p:handoutMasterIdLst>
  <p:sldIdLst>
    <p:sldId id="2147482712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60" r:id="rId29"/>
    <p:sldId id="2147482761" r:id="rId30"/>
    <p:sldId id="2147482708" r:id="rId31"/>
    <p:sldId id="2147482509" r:id="rId32"/>
    <p:sldId id="2147482744" r:id="rId33"/>
    <p:sldId id="2147482713" r:id="rId34"/>
    <p:sldId id="2147482745" r:id="rId35"/>
    <p:sldId id="2147482693" r:id="rId36"/>
    <p:sldId id="2147482635" r:id="rId37"/>
    <p:sldId id="2147482707" r:id="rId38"/>
    <p:sldId id="2147482747" r:id="rId39"/>
    <p:sldId id="2147482467" r:id="rId40"/>
    <p:sldId id="2147482748" r:id="rId41"/>
    <p:sldId id="2147482754" r:id="rId42"/>
    <p:sldId id="2147482637" r:id="rId43"/>
    <p:sldId id="2147482643" r:id="rId44"/>
    <p:sldId id="2147482755" r:id="rId45"/>
    <p:sldId id="2147482518" r:id="rId46"/>
    <p:sldId id="2147482645" r:id="rId47"/>
    <p:sldId id="2147482644" r:id="rId48"/>
    <p:sldId id="2147482522" r:id="rId49"/>
    <p:sldId id="2147482639" r:id="rId50"/>
    <p:sldId id="2147482539" r:id="rId51"/>
    <p:sldId id="2147482541" r:id="rId52"/>
    <p:sldId id="2147482543" r:id="rId53"/>
    <p:sldId id="2147482751" r:id="rId54"/>
    <p:sldId id="2147482756" r:id="rId55"/>
    <p:sldId id="2147482742" r:id="rId56"/>
    <p:sldId id="2147482757" r:id="rId57"/>
    <p:sldId id="2147482758" r:id="rId58"/>
    <p:sldId id="2147482759" r:id="rId59"/>
    <p:sldId id="2147482480" r:id="rId60"/>
    <p:sldId id="2147482723" r:id="rId61"/>
    <p:sldId id="2147482724" r:id="rId62"/>
    <p:sldId id="2147482725" r:id="rId63"/>
    <p:sldId id="2147482726" r:id="rId64"/>
    <p:sldId id="2147482727" r:id="rId65"/>
    <p:sldId id="2147482694" r:id="rId66"/>
    <p:sldId id="2147482466" r:id="rId67"/>
    <p:sldId id="2147482623" r:id="rId68"/>
    <p:sldId id="2147482734" r:id="rId69"/>
    <p:sldId id="2147482735" r:id="rId70"/>
    <p:sldId id="2147482736" r:id="rId71"/>
    <p:sldId id="2147482739" r:id="rId72"/>
    <p:sldId id="2147482743" r:id="rId73"/>
    <p:sldId id="2147482741" r:id="rId74"/>
    <p:sldId id="2147482704" r:id="rId75"/>
    <p:sldId id="2147482553" r:id="rId76"/>
    <p:sldId id="2147482576" r:id="rId77"/>
    <p:sldId id="2147482706" r:id="rId78"/>
    <p:sldId id="2147482671" r:id="rId79"/>
  </p:sldIdLst>
  <p:sldSz cx="9144000" cy="6858000" type="screen4x3"/>
  <p:notesSz cx="6858000" cy="9144000"/>
  <p:embeddedFontLst>
    <p:embeddedFont>
      <p:font typeface="Bahnschrift SemiLight SemiConde" panose="020B0502040204020203" pitchFamily="34" charset="0"/>
      <p:regular r:id="rId82"/>
    </p:embeddedFon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Microsoft Uighur" panose="02000000000000000000" pitchFamily="2" charset="-78"/>
      <p:regular r:id="rId87"/>
      <p:bold r:id="rId88"/>
    </p:embeddedFont>
    <p:embeddedFont>
      <p:font typeface="Modern Love" panose="04090805081005020601" pitchFamily="82" charset="0"/>
      <p:regular r:id="rId89"/>
    </p:embeddedFont>
    <p:embeddedFont>
      <p:font typeface="Sakkal Majalla" panose="02000000000000000000" pitchFamily="2" charset="-78"/>
      <p:regular r:id="rId90"/>
      <p:bold r:id="rId9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6" autoAdjust="0"/>
    <p:restoredTop sz="95005" autoAdjust="0"/>
  </p:normalViewPr>
  <p:slideViewPr>
    <p:cSldViewPr snapToGrid="0">
      <p:cViewPr varScale="1">
        <p:scale>
          <a:sx n="71" d="100"/>
          <a:sy n="71" d="100"/>
        </p:scale>
        <p:origin x="1128" y="2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9.fntdata"/><Relationship Id="rId95" Type="http://schemas.openxmlformats.org/officeDocument/2006/relationships/tableStyles" Target="tableStyles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4.fntdata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handoutMaster" Target="handoutMasters/handoutMaster1.xml"/><Relationship Id="rId86" Type="http://schemas.openxmlformats.org/officeDocument/2006/relationships/font" Target="fonts/font5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6.fntdata"/><Relationship Id="rId61" Type="http://schemas.openxmlformats.org/officeDocument/2006/relationships/slide" Target="slides/slide42.xml"/><Relationship Id="rId82" Type="http://schemas.openxmlformats.org/officeDocument/2006/relationships/font" Target="fonts/font1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9E685-F3CC-70B8-9A91-25AE5559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A3D6F0-1494-381C-787D-0E6BB6817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3BFCB-5C49-6098-FAE6-24FA0CB87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99CDD1-169C-B3BF-6A5A-AF8BBC9CA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346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BBC96-5396-741F-E243-AB40A4ABE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D00387-3F56-FDDB-461D-E7008D2FD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AB20D0-E81A-0F79-F109-FA610B2E3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4EBCE4-B54F-5C08-9BEC-CC94FAB55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147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6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6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85263C-CB9C-03B3-D7F6-E0F0CBE47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4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الاستماع</a:t>
            </a:r>
            <a:r>
              <a:rPr lang="ar-MA" dirty="0"/>
              <a:t> والتحدث </a:t>
            </a:r>
            <a:r>
              <a:rPr lang="ar-SA" dirty="0"/>
              <a:t> . (30)د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</a:t>
            </a:r>
            <a:r>
              <a:rPr lang="ar-MA" dirty="0"/>
              <a:t>و</a:t>
            </a:r>
            <a:r>
              <a:rPr lang="ar-SA" dirty="0"/>
              <a:t>توليف </a:t>
            </a:r>
            <a:r>
              <a:rPr lang="ar-MA" dirty="0"/>
              <a:t>+</a:t>
            </a:r>
            <a:r>
              <a:rPr lang="ar-SA" dirty="0"/>
              <a:t> دعم  (</a:t>
            </a:r>
            <a:r>
              <a:rPr lang="ar-MA" dirty="0"/>
              <a:t>50</a:t>
            </a:r>
            <a:r>
              <a:rPr lang="ar-SA" dirty="0"/>
              <a:t>)د</a:t>
            </a:r>
            <a:endParaRPr lang="ar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قراءة إثرائية  (20)د</a:t>
            </a:r>
            <a:endParaRPr lang="ar-SA" dirty="0"/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 (30)د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-1- 30 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الحصة-2- 30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3991435" y="3380220"/>
            <a:ext cx="2616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منظمات التعاون الدولي(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منظمات التعاون الدولي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التعبير شفهيا عن أسباب  ودوافع ظاهرة معينة.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 بطلاقة وفهمه فهما عاما؛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النص.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المنزلي. خذوا كراساتكم، الصفحة 68.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8647F6-BB84-F526-8B93-E35C007318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044" y="1608319"/>
            <a:ext cx="3580799" cy="517641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648C8B9-D885-50E1-73A8-7AFF177457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1523" y="4823426"/>
            <a:ext cx="3580799" cy="96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703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6265A-A902-C481-7400-BA6BAC88E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A1C5C-3B9A-613F-EB89-CD9EFF2B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11" y="764042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سؤالا موجها حول موضوع السلم ويقدم أجوبة ممكنة  على شكل مفردات أو عبارات؟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7A5194-09A2-02F3-7E82-2F8683740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314434-6DED-5D42-5206-014D7A6070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3ADA94-B302-FE53-9294-A8DEA3F337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17C08F-BBD9-B2D1-CD40-88A7D62B16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43BE56-2514-FFD7-960F-AA687783E3B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FD2165-DCF5-D5AF-2185-9D0FAFBF42A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428765-094C-12E4-4AAA-4C470F98726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2E11FC-AAEE-D93F-6718-5D144D31110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B019E5-78D8-FF5B-6DA9-4FFFC7E1B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C9B797-DF53-F37A-90DF-965EEA755F8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0ECE20-D5E4-FF70-769A-8BDEB81EDF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044" y="1608319"/>
            <a:ext cx="3580799" cy="517641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F2D68C-FAAC-707E-D0AF-AE42703E6F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1523" y="4823426"/>
            <a:ext cx="3580799" cy="96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 ستتدربون على 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التعبير عن  أسباب ودوافع  حدوث  ظاهرة اجتماعية 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1056641" y="290576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حُدوثِ ظاهِرَةٍ.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سأقرأ فقرة  تتحدث عن أسباب ودوافع  الهجرة.  (تعيين تلميذ لإعادة القراءة.)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DDE5A85-5235-2058-8CD7-4CB8C76BDAF2}"/>
              </a:ext>
            </a:extLst>
          </p:cNvPr>
          <p:cNvSpPr txBox="1"/>
          <p:nvPr/>
        </p:nvSpPr>
        <p:spPr>
          <a:xfrm>
            <a:off x="590796" y="2321844"/>
            <a:ext cx="7979440" cy="317009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 دَوافِعُ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وَتَتَنَوَّعُ أَسْبابُها؛ فَمِنَ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 تَدْفَعُهُ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ٱلْحاجَةُ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ٱلْبَحْثِ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عَمَلٍ أَوِ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ٱلسَّعْيِ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حَياةٍ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أَفْضَلَ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يَسْعَى بَعْضُهُمْ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طَلَبا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لِلْعِلْمِ أَوِ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ٱلْتِماسا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لِلْعِلاجِ. بِٱلْإِضافَةِ إِلى ذلِكَ، قَدْ تَنْدَلِعُ حُروب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تَقَعُ كَوارِثُ ط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بيعِيَّة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فَتُجْبِرُ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مُغادَرَةِ وَطَنِهِ مُكْرَها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فارّا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وَطْأَةِ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ٱلْخَوْفِ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وَٱلدَّمارِ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18ED-FDE0-96B3-37CC-2A0B4FA8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216CE-D586-00C3-2E31-EC817018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الأساليب المكتوبة بلون أحمر. من يقرؤها؟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714CAE-F59D-A2AD-B965-D02E08B117C8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F102B1-28F1-FC0E-B8B8-8B4FE2F54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8BCF84-AFBE-A980-3F44-2487550E4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DB3D63-6E4C-84AF-36AD-8853995C2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625DD1-A7F1-E8B7-65C7-95F972D64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7EBEB4-867F-882F-E8E2-D62FC76C6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1E38D1-4006-192C-6172-A3BD97CC5B6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936779-CF8B-AE5C-C6EF-AA69F6D2F77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321367-9EA9-267E-C11F-EE9B832755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68428E-ED0C-0005-258A-853B431D1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47B98FE-949B-CAB6-9111-C6A725A5C817}"/>
              </a:ext>
            </a:extLst>
          </p:cNvPr>
          <p:cNvSpPr txBox="1"/>
          <p:nvPr/>
        </p:nvSpPr>
        <p:spPr>
          <a:xfrm>
            <a:off x="590796" y="2534786"/>
            <a:ext cx="7979440" cy="317009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 دَوافِعُ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 تَدْفَعُهُ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ٱلْحاجَةُ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ٱلْبَحْثِ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عَمَلٍ أَوِ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ٱلسَّعْيِ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حَياةٍ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أَفْضَلَ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يَسْعَى بَعْضُهُمْ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طَلَبا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لِلْعِلْمِ أَوِ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ٱلْتِماسا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لِلْعِلاجِ.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ذلِكَ،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قَدْ تَنْدَلِعُ حُروب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تَقَعُ كَوارِثُ ط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بيعِيَّة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فَتُجْبِرُ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مُغادَرَةِ وَطَنِهِ مُكْرَها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فارّا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وَطْأَةِ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ٱلْخَوْفِ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وَٱلدَّمارِ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37343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2D59-4A3C-C562-F6DE-D60F8E493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CD729-98EC-FB67-9B62-9EA83783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 بالأساليب التالية واستعدوا للتحدث باسترسال لتحديد دوافع وأسباب ظاهرة التأخر عن الدراسة. (يمكن اقتراح أساليب أخرى. 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8305FE6-28CE-9271-2437-80FDF571C489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F859CD-57E5-3CCB-F6C5-6D8913942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69B31E-F03F-9D12-37D4-768C2B9292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032F21-617F-0AD5-D875-0F8769ECCE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1CE97D-99D4-EFFE-4F26-A6703FF931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AAC1D3-7E94-85AD-7E0E-30D729FD7FA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BA6949-EC93-6128-FDBB-DAFF02E84DC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4EB5AC-AC1F-2213-40A2-B773FB8809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F14C89-AFC3-5B3D-DC8F-1EDB3FBC0A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48810A-03D4-EED4-1CF5-81137AAAF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E988C0E7-65F0-F518-4AEE-E15E5C60E8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AAC124-C7B5-681A-5D4D-F63BEB80F638}"/>
              </a:ext>
            </a:extLst>
          </p:cNvPr>
          <p:cNvSpPr txBox="1"/>
          <p:nvPr/>
        </p:nvSpPr>
        <p:spPr>
          <a:xfrm>
            <a:off x="695644" y="466490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دَوافِعُ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98DA51-4E69-00C4-C80F-6D6FA875AB98}"/>
              </a:ext>
            </a:extLst>
          </p:cNvPr>
          <p:cNvSpPr/>
          <p:nvPr/>
        </p:nvSpPr>
        <p:spPr>
          <a:xfrm>
            <a:off x="1202948" y="2446098"/>
            <a:ext cx="6844316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ٱلتَّأَخُّرِ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ٱلدِّراسَةِ.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216238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66C92-E9B5-06A8-5E36-A8B7C94A2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04FCB-F04D-36DE-76B8-636F2E48B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بلغة سليمة للتعبير عن دوافع وأسباب ظاهرة التأخر عن الدراسة.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B8C802-2015-26A3-6C63-7649B5B8EC75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4E8DC5-31C7-4682-1F45-83FB90D97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54AF3-FB19-B979-408C-A9BDDC6C1D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E8F8437-5E9B-A6DE-D757-240B417D1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83C559-31F5-72B1-F5E9-74CF8F41C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88EBB8-51CA-DAD8-859E-5B69A7C2CEB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E8524C-BF80-7DC4-9CDF-2C0B16632AE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D340C6-5576-8515-6884-AB709B07E98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6D4354-6A81-3154-B647-260D1370D5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FF15DB-9467-A70F-B03D-2F238121E3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0CBBA2F-29FA-B7F9-E7A2-EA00044E72B7}"/>
              </a:ext>
            </a:extLst>
          </p:cNvPr>
          <p:cNvSpPr/>
          <p:nvPr/>
        </p:nvSpPr>
        <p:spPr>
          <a:xfrm>
            <a:off x="1075440" y="2185086"/>
            <a:ext cx="6844316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ٱلتَّأَخُّرِ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ٱلدِّراسَةِ.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DA6BE1-40E5-6FA5-361A-4C522D0426F2}"/>
              </a:ext>
            </a:extLst>
          </p:cNvPr>
          <p:cNvSpPr txBox="1"/>
          <p:nvPr/>
        </p:nvSpPr>
        <p:spPr>
          <a:xfrm>
            <a:off x="695644" y="466490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دَوافِعُ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78119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3532078" y="1777877"/>
            <a:ext cx="3639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منظمات التعاون الدولي(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منظمات التعاون الدولي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5473687" y="2819276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مُنَظَّمَةٌ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858755A-3DF4-734C-F3D8-C313E1786AF6}"/>
              </a:ext>
            </a:extLst>
          </p:cNvPr>
          <p:cNvSpPr txBox="1"/>
          <p:nvPr/>
        </p:nvSpPr>
        <p:spPr>
          <a:xfrm>
            <a:off x="5473687" y="4190871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اَلسَّلامُ 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E1D753A-1476-B206-CC13-196B6E520160}"/>
              </a:ext>
            </a:extLst>
          </p:cNvPr>
          <p:cNvSpPr txBox="1"/>
          <p:nvPr/>
        </p:nvSpPr>
        <p:spPr>
          <a:xfrm>
            <a:off x="1226772" y="2873729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اَلتَّنْمِيَةُ 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84FBBAB-1EF0-7BB7-DFC4-F01A11108A43}"/>
              </a:ext>
            </a:extLst>
          </p:cNvPr>
          <p:cNvSpPr txBox="1"/>
          <p:nvPr/>
        </p:nvSpPr>
        <p:spPr>
          <a:xfrm>
            <a:off x="1226772" y="4190871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اَلتَّحَدِّياتُ</a:t>
            </a:r>
          </a:p>
        </p:txBody>
      </p:sp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منظمة»؟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639662" y="3831905"/>
            <a:ext cx="786467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جَمَاعَةٌ مِنَ </a:t>
            </a:r>
            <a:r>
              <a:rPr lang="ar-MA" b="1" dirty="0" err="1">
                <a:solidFill>
                  <a:srgbClr val="424D7B"/>
                </a:solidFill>
              </a:rPr>
              <a:t>ٱلدُّوَلِ</a:t>
            </a:r>
            <a:r>
              <a:rPr lang="ar-MA" b="1" dirty="0">
                <a:solidFill>
                  <a:srgbClr val="424D7B"/>
                </a:solidFill>
              </a:rPr>
              <a:t> أَوِ </a:t>
            </a:r>
            <a:r>
              <a:rPr lang="ar-MA" b="1" dirty="0" err="1">
                <a:solidFill>
                  <a:srgbClr val="424D7B"/>
                </a:solidFill>
              </a:rPr>
              <a:t>ٱلنّاسِ</a:t>
            </a:r>
            <a:r>
              <a:rPr lang="ar-MA" b="1" dirty="0">
                <a:solidFill>
                  <a:srgbClr val="424D7B"/>
                </a:solidFill>
              </a:rPr>
              <a:t> يَعْمَلونَ مَعاً لِتَحْقيقِ هَدَفٍ مُعَيَّنٍ.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مُنَظَّمَةٌ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ضد 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السلام»؟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1706832" y="4044847"/>
            <a:ext cx="5673456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ضِدُّ </a:t>
            </a:r>
            <a:r>
              <a:rPr lang="ar-MA" b="1" dirty="0" err="1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ٱلْحَرْبِ</a:t>
            </a: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.</a:t>
            </a:r>
            <a:endParaRPr lang="ar-MA" b="1" dirty="0">
              <a:solidFill>
                <a:srgbClr val="424D7B"/>
              </a:solidFill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اَلسَّلامُ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34F73-08C4-859D-7EB4-BE45EF1C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3172E-2E34-F7AA-F366-5390EEE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التنمية  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أو يقدم ضدها.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7B9E0-84C9-83D7-1769-5FC6996D7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8E76C-1634-53A7-8819-47A1347A7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014F92-503E-7AD9-780E-9C2E87956ED1}"/>
              </a:ext>
            </a:extLst>
          </p:cNvPr>
          <p:cNvSpPr txBox="1"/>
          <p:nvPr/>
        </p:nvSpPr>
        <p:spPr>
          <a:xfrm>
            <a:off x="729009" y="3831905"/>
            <a:ext cx="768598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تَطْويرُ شَيْءٍ وَتَحْسينُهُ لِيُصْبِحَ أَفْضَلَ وَأَكْثَرَ نَمُوّاً.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A3037139-2BC5-F4DE-604E-E27C4B8BE1E6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اَلتَّنْمِيَةُ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67E7242-B8CB-6A84-8BE3-526A80FD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88C02B-D327-61B1-7CC5-927C39A08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C3891F-5C51-222B-4BBA-BEEADED7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75AFF3-39D6-14FB-66A3-1FF8CC4958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D070046-A393-3F4A-C21C-8E48D30BE61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473A24-2FF2-AB19-6F01-42391CA765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5CF50-241F-63A4-E291-EB94422919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A064F-9714-2DCF-E7F7-D9B01CE3C92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84791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4B80-833B-1AF2-5477-D86465D0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61F-359F-04F9-B5C6-D888D66B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التحديات  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أو يقدم أمثلة 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9896D-D4D3-07E2-6BB9-7725A4D5E6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3EAD3E-717E-B7EA-69D1-959E932E82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4E26AD0F-0DAF-A018-40EE-D7CCBCF71BA1}"/>
              </a:ext>
            </a:extLst>
          </p:cNvPr>
          <p:cNvSpPr txBox="1"/>
          <p:nvPr/>
        </p:nvSpPr>
        <p:spPr>
          <a:xfrm>
            <a:off x="729009" y="3831905"/>
            <a:ext cx="768598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مُشْكِلاتٌ يَنْبَغي مُواجَهَتُها </a:t>
            </a:r>
            <a:r>
              <a:rPr lang="ar-MA" b="1" dirty="0" err="1">
                <a:solidFill>
                  <a:srgbClr val="424D7B"/>
                </a:solidFill>
              </a:rPr>
              <a:t>وَٱلتَّغَلُّبُ</a:t>
            </a:r>
            <a:r>
              <a:rPr lang="ar-MA" b="1" dirty="0">
                <a:solidFill>
                  <a:srgbClr val="424D7B"/>
                </a:solidFill>
              </a:rPr>
              <a:t> عَلَيْها.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C351B19D-9C7A-8F0C-F756-5C0F66CAD698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اَلتَّحَدِّياتُ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7EC176-35B2-DC2E-AC78-BBCF745584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C49801-97B9-BB5A-24B9-5E5E9C6C4A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98AAC1-6452-8C9D-CD67-29A07A95CB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D6AA066-4543-2B5F-EF72-4B4A9FCC8A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4B68883-A06F-692B-0F6E-507D5009E3B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25EA6D-EB46-D5EE-C3D3-477FBEC49CA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B834E-E536-3EF8-9F3F-529DD7EA24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C3FDD6-9363-7274-4B7E-6BC9424434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7393689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CA1F71A1-7A47-37B9-1175-CDFB6FD9324A}"/>
              </a:ext>
            </a:extLst>
          </p:cNvPr>
          <p:cNvSpPr txBox="1"/>
          <p:nvPr/>
        </p:nvSpPr>
        <p:spPr>
          <a:xfrm>
            <a:off x="5473687" y="2819276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مُنَظَّمَةٌ 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BCEEA212-A9D1-5CF2-F915-DA360DEE52FB}"/>
              </a:ext>
            </a:extLst>
          </p:cNvPr>
          <p:cNvSpPr txBox="1"/>
          <p:nvPr/>
        </p:nvSpPr>
        <p:spPr>
          <a:xfrm>
            <a:off x="5473687" y="4190871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اَلسَّلامُ 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4D225C00-2CD3-4C53-3EF3-4326D98FF718}"/>
              </a:ext>
            </a:extLst>
          </p:cNvPr>
          <p:cNvSpPr txBox="1"/>
          <p:nvPr/>
        </p:nvSpPr>
        <p:spPr>
          <a:xfrm>
            <a:off x="1226772" y="2873729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اَلتَّنْمِيَةُ  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F531947A-B28A-B16D-54AE-1E2678310B69}"/>
              </a:ext>
            </a:extLst>
          </p:cNvPr>
          <p:cNvSpPr txBox="1"/>
          <p:nvPr/>
        </p:nvSpPr>
        <p:spPr>
          <a:xfrm>
            <a:off x="1226772" y="4190871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اَلتَّحَدِّياتُ</a:t>
            </a: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70.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52EE2A2-DE87-2399-5EC5-583F016504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96" y="2062865"/>
            <a:ext cx="2616403" cy="40132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5CB8AF-3DCC-0FE2-19BA-B2512C7617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98" y="1840115"/>
            <a:ext cx="2616403" cy="419608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7D1A871-295C-8479-2F03-3065EC6219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4" y="2337798"/>
            <a:ext cx="2519823" cy="393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E8A3-CB33-57AD-8B45-60A4AE901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89F0F-C810-C9E1-D5D3-0328CAEC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45895C81-9EBA-00BB-3684-F8A945F9BE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56483" y="3180268"/>
            <a:ext cx="5831034" cy="1330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تَوَقُّعي حَوْلَ مَضْمونِ ٱلنَّصِّ.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4EC989-9D7C-C6CA-47A9-BFB16227DE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899FF8-4E77-F341-29B4-B7810E00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CB9D51-D07B-DC23-F1B0-63505E642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57160C-56DC-9EAF-24C2-3B00F4C64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E44E6F-BE59-E90B-7326-3FA618C285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CB897F-A7F6-F5B6-C0FE-9B15D7D4342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090A3-756D-1264-1139-A63E19EE11A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6B6A0-A349-8DEF-AC57-8A3239F8EB4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21143-D55A-CC6A-B48A-1FE390143A0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66680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مقدمة النص والعناوين المكتوبة بخط مغاير،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856450-05C4-8FFF-AB9D-25C48C5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AAA5AB-EE5C-D1CA-76DD-EAEE939D56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96" y="2062865"/>
            <a:ext cx="2616403" cy="40132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BF5ED4-A77D-AF75-E4CA-508F0CAA18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98" y="1840115"/>
            <a:ext cx="2616403" cy="41960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07FE10-EBA5-A6D2-37CD-E0658B999F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4" y="2337798"/>
            <a:ext cx="2519823" cy="393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الصفحة الأولى وتتممون قراءة النص. انتبهوا وضعوا أصابعكم تحت كل كلمة أقرؤها.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009217-D223-AF3B-31D1-E494DFE2EF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96" y="2062865"/>
            <a:ext cx="2616403" cy="40132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9025C9-DE31-EC00-F3C3-387644E045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98" y="1840115"/>
            <a:ext cx="2616403" cy="41960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68B503-E647-DF4D-295E-7DD0284481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4" y="2337798"/>
            <a:ext cx="2519823" cy="393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مثلي مستحضرا الضوابط التالية؟ </a:t>
            </a: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3D54986E-9B2A-A986-0D97-ECEF1821140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EC34190-824A-7302-C49F-0B3C2DF633CC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33AB845-57B4-869C-9E98-FED33124D486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D18DAB8E-7949-68B8-26EF-CB36E591EE72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F798C69F-267C-8BE0-BAB0-497002F1E4C3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F92263A2-576B-EA74-5924-5813B3A246FC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C883B7A-2FC8-1913-B086-75DED8949711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9B4666F-BD2F-9B5A-0914-5262127B2110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8815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CCC8-2409-7264-D38E-2006608B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02AAE-34FC-9C01-155E-A0FC565E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B9E9D-4889-8CD2-52B2-C8E74671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7F972A-CD1F-7A42-8CD2-AB3A9113C22C}"/>
              </a:ext>
            </a:extLst>
          </p:cNvPr>
          <p:cNvSpPr/>
          <p:nvPr/>
        </p:nvSpPr>
        <p:spPr>
          <a:xfrm>
            <a:off x="539933" y="2737693"/>
            <a:ext cx="7914639" cy="194011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 rtl="1">
              <a:lnSpc>
                <a:spcPct val="107000"/>
              </a:lnSpc>
              <a:spcAft>
                <a:spcPts val="800"/>
              </a:spcAft>
              <a:tabLst>
                <a:tab pos="985838" algn="l"/>
              </a:tabLst>
              <a:defRPr/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96CDF4-4D2C-AF5E-1CB9-29326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3F8E56-5ED7-BF5D-90F9-C5B244C47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87FB20-8160-9A83-931C-3FDD7CD88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24D3B-E1D6-E4D7-20F7-87FC7458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D2194C-56CA-4786-1EB7-FEB4300ACBC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79E3B2-FEBF-D5BB-1799-B07390911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BC1BAC-A8B8-E46F-A048-54E2EFF696D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CFA62-DCE7-A57D-5D42-8E47B9359D2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46975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AF4A-0737-A826-C98E-A4952F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08D06-AFCF-F905-1025-F73AD287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699B61-1066-C33A-16DA-C2C700EA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60988C-3D8F-963B-3397-6DA5CACA652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ما ٱلتَّعْريفُ ٱلَّذي قَدَّمَهُ ٱلنَّصُّ لِمُنَظَّماتِ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ٱلتَّعاوُنِ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ٱلدُّوَلِيِّ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1FEE0-F265-1439-A25D-E4A99A3E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6D7AB8-5751-70B4-D3E1-D5514109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4F073-33C0-5321-531C-67EC1A20A7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387380-163D-FDF3-676D-8E245E07A7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06EE3-AE8B-6C1A-0F25-A64F461F1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305E-D7B4-95A7-AD38-ECE58A16C48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1D15B-9516-5304-2548-233DE34290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D3744-65F0-1AC1-81EA-51C41F6BBB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628956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ما ٱلْهَدَفُ مِنْ تَأْسيسِ مُنَظَّماتِ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ٱلتَّعاوُنِ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ٱلدُّوَلِيِّ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650C-1147-4F8F-9C52-78A6BAF0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061DB-E1B3-4FC5-5DFB-842B502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A77259-77EF-EA77-7EDE-060B254FD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2B60B9-73C3-2264-7D6E-F9772BD3589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عَمَّ تَحَدَّثَ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ٱلْجُزْءُ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ٱلْأَوَّلُ مِنَ ٱلنَّصِّ؟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7D379C-7BFC-D179-49B9-122D524C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7F589-0E57-6822-A03F-E4A91E23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C84E4-4743-D342-E6C8-4A4A3567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00172C-CD04-54CD-463C-F90A7D6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0392AD-D314-B1FA-95F8-C9B7B20FD8D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933F9-71A2-61FA-A498-668909B8C81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9F4BB-1B15-9CF5-6CCB-F6DAE6D59D7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3C8A4-9F38-4860-61C6-CE7048C33D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2767173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C6E37-1C78-299D-2E1E-933CA9FB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C87CE-54D5-D440-27F1-FA642DA5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386A04-C498-D398-03F8-9FE6F9B61A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997FC7-24AC-7C88-194A-2608C5CE57A8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عَمَّ تَحَدَّثَ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ٱلْجُزْءُ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ٱلرّابِعُ مِنَ ٱلنَّصِّ؟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E01158-B512-3C8D-0E8A-DDD8AAA03B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5BE2A5-60C3-A52D-F269-19D17AA4B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518B54-1981-0D62-68AF-F942764656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4A0177-50B2-BE96-CDD4-91065078D5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8E591-46BF-AE8A-9246-C2297B20E47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D52D99-B32C-1135-67F6-4C5EE27AA39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EF0C5E-4D8D-989C-BA3A-A59DF84850B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58B96-96A4-984A-337A-7BC8C94162F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054585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13A8-8F39-19D9-DB7C-D5777E82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FEBAA-F807-7C1F-639F-B82275B5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56A8D0-4490-27A2-921F-7CD88E0C1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107000-A2EC-36E7-E3CF-D2A8BD777E3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عَمَّ تُعَبِّرُ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ٱلصُّوَرُ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ٱلْوارِدَةُ في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ٱلصَّفْحَةِ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ٱلْأَخيرَةِ مِنَ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805B19-3C74-7D60-DA8F-9FDF76B63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A46F30-F69C-97F8-081F-10037A48F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4A5B6-FC3B-6CCF-7FAD-5E1EF3B85B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53AFB4-0E65-1D2D-DE91-E8078A6514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FC29B3-336A-9E2F-4D3B-7ABDF3C42DB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2A98-79F9-A0C3-6D59-41590986D45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E5715-62D0-199F-99BD-12E1128EC9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17059A-EAE4-EBD5-E16A-3D1D83C334B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1062266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F4BFB-E223-ED4F-2984-AB8BC6D0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C4C87-6520-B813-323E-5566D69F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البحث، وأجيبوا عن أسئلة استثمار المعجم الواردة في الشريحة التالية: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27909-80D8-747D-A49F-0A935C0D9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1A38B5-7A9E-8FDB-53D4-4A6804BA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E384C-5DB0-4CD1-B15E-091D4DEC5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D6A87B-34DE-C01C-8D13-4D96D112C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FA168A-625F-0C4E-D4FF-F5B69D0DF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BC3490-AC18-7CF7-5EE3-70ABA5DE43E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2D2DA-B70F-5D87-AFC3-077310BE00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C7F4A8-C8FF-B63B-779B-BEB269965B8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450DDC-FE76-C8E2-2693-2698FC42A77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37CE5C2-AE05-52E6-A993-5F9E13BB70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200" y="2044852"/>
            <a:ext cx="7599680" cy="3649115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98617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06ECD-06D0-5BEB-BF3D-E176D3A44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8B408-64F6-6E99-406D-52499D87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DA1F31-5C3B-734D-B4C7-EDD7119885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323838-3769-EA93-7B37-6F5EEEB6F7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FCDB7E-CA21-196F-9A67-9419DA1E1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553AF9-1F87-0206-C7AB-D0D25B502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7E960-BC0A-D1F2-4C9B-5F85227675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200E97-02AF-DBE8-5B85-F37C792B124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944268-AC7B-D95D-9485-DB38D5E3B3A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8E641E-65B7-54DB-1777-CB48971D1C9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609566-239D-3C84-C02A-E65A00A33DD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EE04821-61A9-1B19-6E26-97DA8D4BA7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200" y="2044852"/>
            <a:ext cx="7599680" cy="3649115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872348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038D9-6C15-B729-45C5-0C3AE0F91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4FFF3-CBF0-246F-67E8-E9D33E39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01B3E8-1D30-B241-F989-54167C587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58D1F5-C5E5-F675-858E-4A7912ECC9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CD8B66-C7F4-94C4-5A56-A2675A447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2E5DDA-9245-3B1F-3F10-C176AD0FCD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52DAF9-282C-3F5B-11A9-6571C322B9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71C99E-4A9F-D846-7E43-F7A4EDEA5C9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8B7806-AF8B-813F-1BD3-F9E587BEDA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5DB745-9396-59D5-7011-3DE6BDB352F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74E02-45B0-0896-FE8D-2A8784D6EA7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5F870F3-1519-CDFC-B5E6-0305D7BE7B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182" y="2056887"/>
            <a:ext cx="7599680" cy="4244188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7A4E5C9-61BE-FCF4-3A83-E86151DDF0B5}"/>
              </a:ext>
            </a:extLst>
          </p:cNvPr>
          <p:cNvSpPr txBox="1"/>
          <p:nvPr/>
        </p:nvSpPr>
        <p:spPr>
          <a:xfrm>
            <a:off x="5840516" y="2721517"/>
            <a:ext cx="2334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تَنْسيقُ </a:t>
            </a:r>
            <a:r>
              <a:rPr lang="ar-MA" sz="2000" b="1" dirty="0" err="1">
                <a:solidFill>
                  <a:srgbClr val="C00000"/>
                </a:solidFill>
              </a:rPr>
              <a:t>ٱلْجُهودِ</a:t>
            </a:r>
            <a:r>
              <a:rPr lang="ar-MA" sz="2000" b="1" dirty="0">
                <a:solidFill>
                  <a:srgbClr val="C00000"/>
                </a:solidFill>
              </a:rPr>
              <a:t> بَيْنَ </a:t>
            </a:r>
            <a:r>
              <a:rPr lang="ar-MA" sz="2000" b="1" dirty="0" err="1">
                <a:solidFill>
                  <a:srgbClr val="C00000"/>
                </a:solidFill>
              </a:rPr>
              <a:t>ٱلدُّوَلِ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3BE656-127B-A9B5-C5F2-ACCF76AD29B8}"/>
              </a:ext>
            </a:extLst>
          </p:cNvPr>
          <p:cNvSpPr txBox="1"/>
          <p:nvPr/>
        </p:nvSpPr>
        <p:spPr>
          <a:xfrm>
            <a:off x="5837097" y="3438401"/>
            <a:ext cx="2344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تَعْزيزُ </a:t>
            </a:r>
            <a:r>
              <a:rPr lang="ar-MA" sz="2000" b="1" dirty="0" err="1">
                <a:solidFill>
                  <a:srgbClr val="C00000"/>
                </a:solidFill>
              </a:rPr>
              <a:t>ٱلتَّنْمِيَةِ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وَٱلاِسْتِقْرارِ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51C094-17CB-473A-D354-337AF1F78F24}"/>
              </a:ext>
            </a:extLst>
          </p:cNvPr>
          <p:cNvSpPr txBox="1"/>
          <p:nvPr/>
        </p:nvSpPr>
        <p:spPr>
          <a:xfrm>
            <a:off x="5976131" y="4071950"/>
            <a:ext cx="2199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تَحْقيقُ </a:t>
            </a:r>
            <a:r>
              <a:rPr lang="ar-MA" sz="2000" b="1" dirty="0" err="1">
                <a:solidFill>
                  <a:srgbClr val="C00000"/>
                </a:solidFill>
              </a:rPr>
              <a:t>ٱلسَّلامِ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وَٱلْأَمْنِ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91FF79-1C4B-17E4-1700-C4D80BA3400D}"/>
              </a:ext>
            </a:extLst>
          </p:cNvPr>
          <p:cNvSpPr txBox="1"/>
          <p:nvPr/>
        </p:nvSpPr>
        <p:spPr>
          <a:xfrm>
            <a:off x="932321" y="2721517"/>
            <a:ext cx="1615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اَلصِّحَّةُ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13EEF36-C99C-EA67-7F64-D8B47BB6DACE}"/>
              </a:ext>
            </a:extLst>
          </p:cNvPr>
          <p:cNvSpPr txBox="1"/>
          <p:nvPr/>
        </p:nvSpPr>
        <p:spPr>
          <a:xfrm>
            <a:off x="978666" y="3370031"/>
            <a:ext cx="1615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اَلتَّعْليمُ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6F3258-F96F-E1CD-D945-68ACCE6C7DBD}"/>
              </a:ext>
            </a:extLst>
          </p:cNvPr>
          <p:cNvSpPr txBox="1"/>
          <p:nvPr/>
        </p:nvSpPr>
        <p:spPr>
          <a:xfrm>
            <a:off x="871138" y="4122540"/>
            <a:ext cx="1615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اَلتَّغْذِيَةُ...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E0B818B-4B6E-F2BC-1671-4768D57958EA}"/>
              </a:ext>
            </a:extLst>
          </p:cNvPr>
          <p:cNvSpPr txBox="1"/>
          <p:nvPr/>
        </p:nvSpPr>
        <p:spPr>
          <a:xfrm>
            <a:off x="6200273" y="5378126"/>
            <a:ext cx="1615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أَمامَ 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562B9F1-D82F-F11D-B400-521BE4CEF390}"/>
              </a:ext>
            </a:extLst>
          </p:cNvPr>
          <p:cNvSpPr txBox="1"/>
          <p:nvPr/>
        </p:nvSpPr>
        <p:spPr>
          <a:xfrm>
            <a:off x="495262" y="5378126"/>
            <a:ext cx="5224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 وَضَعَ ٱلتِّلْميذُ </a:t>
            </a:r>
            <a:r>
              <a:rPr lang="ar-MA" sz="2000" b="1" dirty="0" err="1">
                <a:solidFill>
                  <a:srgbClr val="C00000"/>
                </a:solidFill>
              </a:rPr>
              <a:t>ٱلنَّجاحَ</a:t>
            </a:r>
            <a:r>
              <a:rPr lang="ar-MA" sz="2000" b="1" dirty="0">
                <a:solidFill>
                  <a:srgbClr val="C00000"/>
                </a:solidFill>
              </a:rPr>
              <a:t> نُصْبَ عَيْنَيْهِ، </a:t>
            </a:r>
            <a:r>
              <a:rPr lang="ar-MA" sz="2000" b="1" dirty="0" err="1">
                <a:solidFill>
                  <a:srgbClr val="C00000"/>
                </a:solidFill>
              </a:rPr>
              <a:t>فَٱجْتَهَدَ</a:t>
            </a:r>
            <a:r>
              <a:rPr lang="ar-MA" sz="2000" b="1" dirty="0">
                <a:solidFill>
                  <a:srgbClr val="C00000"/>
                </a:solidFill>
              </a:rPr>
              <a:t> في دِراسَتِهِ.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8B0411-1E57-C1B0-8CE9-BC6286BF4D8D}"/>
              </a:ext>
            </a:extLst>
          </p:cNvPr>
          <p:cNvSpPr txBox="1"/>
          <p:nvPr/>
        </p:nvSpPr>
        <p:spPr>
          <a:xfrm>
            <a:off x="5837097" y="5900965"/>
            <a:ext cx="1615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تُنْتِجُهُ - تُوَلِّدُهُ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1B571BA-F239-3213-0AD0-735485761741}"/>
              </a:ext>
            </a:extLst>
          </p:cNvPr>
          <p:cNvSpPr txBox="1"/>
          <p:nvPr/>
        </p:nvSpPr>
        <p:spPr>
          <a:xfrm>
            <a:off x="673182" y="5900965"/>
            <a:ext cx="4951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يُفْرِزُ </a:t>
            </a:r>
            <a:r>
              <a:rPr lang="ar-MA" sz="2000" b="1" dirty="0" err="1">
                <a:solidFill>
                  <a:srgbClr val="C00000"/>
                </a:solidFill>
              </a:rPr>
              <a:t>ٱلتَّقَدُّمُ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ٱلتِّكْنولوجِيَُ</a:t>
            </a:r>
            <a:r>
              <a:rPr lang="ar-MA" sz="2000" b="1" dirty="0">
                <a:solidFill>
                  <a:srgbClr val="C00000"/>
                </a:solidFill>
              </a:rPr>
              <a:t> تَحَدِّياتٍ جَديدَةً عَلى </a:t>
            </a:r>
            <a:r>
              <a:rPr lang="ar-MA" sz="2000" b="1" dirty="0" err="1">
                <a:solidFill>
                  <a:srgbClr val="C00000"/>
                </a:solidFill>
              </a:rPr>
              <a:t>ٱلْمُجْتَمَعاتِ</a:t>
            </a:r>
            <a:r>
              <a:rPr lang="ar-MA" sz="2000" b="1" dirty="0">
                <a:solidFill>
                  <a:srgbClr val="C00000"/>
                </a:solidFill>
              </a:rPr>
              <a:t>.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40970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المرادفات. خذوا ألواحكم. الفائز من استطاع تحديد أكبر عدد من المرادفات.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ٱلْمُرادِفاتِ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اَلسَّلامُ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2018420" y="225902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تَرومُ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94D1499-E985-3E0C-AB20-4AA8F1878AA3}"/>
              </a:ext>
            </a:extLst>
          </p:cNvPr>
          <p:cNvSpPr txBox="1"/>
          <p:nvPr/>
        </p:nvSpPr>
        <p:spPr>
          <a:xfrm>
            <a:off x="827215" y="4854123"/>
            <a:ext cx="7652906" cy="132802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وَهِيَ تِلْكَ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ٱلْمُؤَسَّساتُ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وَٱلْهَيْئاتُ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ٱلْعالَمِيَّةُ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اَلَّتي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تَرومُ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تَحْقيقَ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ٱلْمَصالِحِ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ٱلْمُشْتَرَكَةِ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2018452" y="2096815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تَمْتينُ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0044D3-1FD4-A929-3FCE-BD4F9C3F9EF1}"/>
              </a:ext>
            </a:extLst>
          </p:cNvPr>
          <p:cNvSpPr txBox="1"/>
          <p:nvPr/>
        </p:nvSpPr>
        <p:spPr>
          <a:xfrm>
            <a:off x="827215" y="4854123"/>
            <a:ext cx="7652906" cy="132802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وَتَرْمي مُنَظَّمَةُ "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إيسيسْكو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مِنْ خِلالِ أَنْشِطَتِها، إِلى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تَمْتينِ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ٱلْعَلاقاتِ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ٱلْأَعْضاءِ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2090422" y="2209549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رائِدَةٌ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AA24B8-2C41-6F8F-EC1B-39CC342831EC}"/>
              </a:ext>
            </a:extLst>
          </p:cNvPr>
          <p:cNvSpPr txBox="1"/>
          <p:nvPr/>
        </p:nvSpPr>
        <p:spPr>
          <a:xfrm>
            <a:off x="827215" y="4854123"/>
            <a:ext cx="7652906" cy="91940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وَهِيَ مُؤَسَّسَةٌ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رائِدَةٌ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مَجالِ حِمايَةِ ٱلْأَطْفالِ.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هَشاشَةٌ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92471" y="1771950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منظمات التعاون الدولي(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النص. من يقرأ 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7" name="Image 6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35C8B03-0424-A120-33C6-1FFD4F75E3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4D5ADE-6A01-0184-6952-5C4B8A0333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96" y="2062865"/>
            <a:ext cx="2616403" cy="4013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8A41DB-1D49-7381-5E24-5045071169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98" y="1840115"/>
            <a:ext cx="2616403" cy="41960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F09C06-402E-8A02-16A8-9D8A6FC591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4" y="2337798"/>
            <a:ext cx="2519823" cy="393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إستراتيجيات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50BA4-73D3-2AA3-69C2-541DBACA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BD8A2E-CB75-1ED9-2124-236467DE7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6A9741-8038-ADD5-170B-7FE4EAD77D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3EB853-0E3B-845E-2BD9-16DFA6F657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DB3D37-F8A9-EBAD-1AC2-2C180C50A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7DB4E6-8A2D-E1BC-A0C3-28E6AE880B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019B9B-B26A-17AB-DD01-3420CAE8D0C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4367EA-7F2E-4A3F-0981-AADE22DA123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551ACE-4190-9428-B580-5198C190A0C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72325-4AB0-C076-57B7-97526C3BF59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04906D7-C7D5-454A-C4EF-BD35B7E757A0}"/>
              </a:ext>
            </a:extLst>
          </p:cNvPr>
          <p:cNvSpPr/>
          <p:nvPr/>
        </p:nvSpPr>
        <p:spPr>
          <a:xfrm>
            <a:off x="652936" y="1913139"/>
            <a:ext cx="7343192" cy="427871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اِنْطِلاقاً مِنَ ٱلْكَلِماتِ ٱلْمَفاتيحِ أَوْ ما يَدُلُّ عَلَيْها؛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ٱلْإِجابَةَ في جُمْلَةٍ مُفيدَةٍ.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0E8D7F-3117-A44C-5D47-A35D2F2AB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222210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60A35-8811-9871-2EC1-EB3224502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BC9960-D71B-9F0D-2E46-8784C8E1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627FE6-F8A4-6D14-27ED-111EE86250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AFA8A5-2F2D-954D-A326-7E2284B7B6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625F96-A977-03E9-3CBA-086398326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81D1EF-F518-1068-6D9E-885452AB7C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0CD34E9-ECAC-8B71-DDB7-2A685C57BD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8B5FFC-7118-A2FA-6336-B8CCC6A442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3C31E5-B281-7426-3EAB-6B907C2C04A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D83883-A888-563A-2F1B-CA20BFEF1BD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BEC427-4154-F6EF-8D11-139A7C34119F}"/>
              </a:ext>
            </a:extLst>
          </p:cNvPr>
          <p:cNvSpPr/>
          <p:nvPr/>
        </p:nvSpPr>
        <p:spPr>
          <a:xfrm>
            <a:off x="586287" y="1671804"/>
            <a:ext cx="7559662" cy="462495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 وَتَحْديدِ 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ٱلْكَلِماتِ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وَٱلْعِباراتِ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ٱلدّالَّةِ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ٱلْمَعْلومَةَ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وَأَصوغُها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 مُفيدَةٍ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B962-0770-102A-152A-BDCC0A86DD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13296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كراساتكم، الصفحة 74. أجيبوا على كراساتكم عن  أسئلة "أوظف الاستراتيجية لفهم النص".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3962A6-EB7F-8D0A-0D26-D42F52F072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326" y="1574750"/>
            <a:ext cx="3271772" cy="491373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D2D151-FF7F-C0DF-77D1-0A5344BFBE07}"/>
              </a:ext>
            </a:extLst>
          </p:cNvPr>
          <p:cNvSpPr/>
          <p:nvPr/>
        </p:nvSpPr>
        <p:spPr>
          <a:xfrm>
            <a:off x="2565325" y="3860800"/>
            <a:ext cx="3254708" cy="202643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يحدد الكلمات المفاتيح التي ساعدته على فهم السؤال الأول 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CBA9CB-AB8F-D05B-7D78-57EF48DFB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326" y="1574750"/>
            <a:ext cx="3271772" cy="491373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B189705-450D-E561-EAA2-1FEE3E143132}"/>
              </a:ext>
            </a:extLst>
          </p:cNvPr>
          <p:cNvSpPr/>
          <p:nvPr/>
        </p:nvSpPr>
        <p:spPr>
          <a:xfrm>
            <a:off x="2565325" y="3860800"/>
            <a:ext cx="3254708" cy="202643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D78A69-C0D7-22BB-E926-7B9DD77FC580}"/>
              </a:ext>
            </a:extLst>
          </p:cNvPr>
          <p:cNvSpPr txBox="1"/>
          <p:nvPr/>
        </p:nvSpPr>
        <p:spPr>
          <a:xfrm>
            <a:off x="356320" y="1773578"/>
            <a:ext cx="7599680" cy="4401205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مُنَظَّماتُ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ٱلتَّعاوُنِ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ٱلدُّوَلِيِّ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هِيَ مُؤَسَّساتٌ وَهَيْئاتٌ عالَمِيَّةٌ، تَرومُ تَحْقيقَ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ٱلْمَصالِحِ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ٱلْمُشْتَرَكَةِ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لِلدُّوَلِ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ٱلْمُتَعاوِنَةِ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وَتَنْسيقَ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ٱلْجُهودِ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كافَّةِ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ٱلْمَجالاتِ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</a:p>
          <a:p>
            <a:pPr marL="342900" lvl="0" indent="-342900" algn="just" rtl="1">
              <a:buFontTx/>
              <a:buAutoNum type="arabicPeriod"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تَتَمَثَّلُ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ٱلْغاياتُ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ٱلْمُتَوَخّاةُ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إِنْشاءِ مُنَظَّماتِ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ٱلدُّوَلِيِّ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مُواجَهَةِ تَحَدِّياتِ ٱلْعالَمِ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كَٱلْحُروبِ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وَٱلْمَجاعَةِ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وَٱلْأَوْبِئَةِ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وَضَمانِ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ٱلصِّحَّةِ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وَٱلتَّغْذِيَةِ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وَٱلتَّعْليمِ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وَتَحْقيقِ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ٱلسَّلامِ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وَٱلْأَمْنِ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وَٱلتَّنْمِيَةِ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لِجَميعِ ٱلشُّعوبِ.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بِٱلرُّجوعِ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مُعْطَياتِ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ٱلْجَدْوَلِ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فَإِنَّ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ٱلدُّوَلَ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ٱلَّتي شارَكَتْ في تَأْسيسِ مُنَظَّمَةِ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ٱلْأُمَمِ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ٱلْمُتَّحِدَةِ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بِتاريخِ 24 أكتوبرَ 1945م هِيَ: اَلصّينُ –</a:t>
            </a: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مِصْرُ-  فَرَنْسا-اَلْأَرْجُنْتين.</a:t>
            </a:r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تَقومُ مُنَظَّمَةُ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ٱلْيونيسيفْ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بِإِجْراءَيْنِ أَساسِيَّيْنِ لِحِمايَةِ ٱلْأَطْفالِ مِنَ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ٱلْأَمْراضِ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هُما: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تَزْويدُ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ٱلْفَقيرَةِ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بِٱللِّقاحاتِ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ضَمانُ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ٱلرِّعايَةِ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ٱلصِّحِّيَّةِ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وَٱلتَّغْذِيَةِ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ٱلسَّليمَةِ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لِلْأَطْفالِ في شَتّى بُلْدانِ ٱلْعالَمِ.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CABD83-6FD7-63C3-D0AB-D18181379A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694" y="2194208"/>
            <a:ext cx="2616403" cy="419608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733F647-6632-81E4-8E0F-198CA7683DCF}"/>
              </a:ext>
            </a:extLst>
          </p:cNvPr>
          <p:cNvSpPr/>
          <p:nvPr/>
        </p:nvSpPr>
        <p:spPr>
          <a:xfrm>
            <a:off x="3382026" y="5067113"/>
            <a:ext cx="1400513" cy="89527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E666FFBB-411B-B789-E392-CC1741232993}"/>
              </a:ext>
            </a:extLst>
          </p:cNvPr>
          <p:cNvSpPr/>
          <p:nvPr/>
        </p:nvSpPr>
        <p:spPr>
          <a:xfrm>
            <a:off x="2687516" y="5289281"/>
            <a:ext cx="593730" cy="45093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18818</TotalTime>
  <Words>1960</Words>
  <Application>Microsoft Office PowerPoint</Application>
  <PresentationFormat>Affichage à l'écran (4:3)</PresentationFormat>
  <Paragraphs>402</Paragraphs>
  <Slides>60</Slides>
  <Notes>7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60</vt:i4>
      </vt:variant>
    </vt:vector>
  </HeadingPairs>
  <TitlesOfParts>
    <vt:vector size="91" baseType="lpstr">
      <vt:lpstr>Bahnschrift SemiLight SemiConde</vt:lpstr>
      <vt:lpstr>Sakkal Majalla</vt:lpstr>
      <vt:lpstr>Modern Love</vt:lpstr>
      <vt:lpstr>Dosis ExtraBold</vt:lpstr>
      <vt:lpstr>Wingdings</vt:lpstr>
      <vt:lpstr>Aptos</vt:lpstr>
      <vt:lpstr>Dosis</vt:lpstr>
      <vt:lpstr>Microsoft Uighur</vt:lpstr>
      <vt:lpstr>Calibri</vt:lpstr>
      <vt:lpstr>Dosis Medium</vt:lpstr>
      <vt:lpstr>Arial</vt:lpstr>
      <vt:lpstr>Aptos Display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بهذه السلوكات. من يذكرنا بها؟</vt:lpstr>
      <vt:lpstr>ضعوا الكراسة والدفتر واللوحة في القمطر.</vt:lpstr>
      <vt:lpstr>نبدأ حصتنا بتصحيح الواجب المنزلي. خذوا كراساتكم، الصفحة 68.</vt:lpstr>
      <vt:lpstr>من يحدد سؤالا موجها حول موضوع السلم ويقدم أجوبة ممكنة  على شكل مفردات أو عبارات؟ </vt:lpstr>
      <vt:lpstr>في هذه الحصة  ستتدربون على  التعبير عن  أسباب ودوافع  حدوث  ظاهرة اجتماعية .</vt:lpstr>
      <vt:lpstr>سأقرأ فقرة  تتحدث عن أسباب ودوافع  الهجرة.  (تعيين تلميذ لإعادة القراءة.)</vt:lpstr>
      <vt:lpstr>انتبهوا إلى الأساليب المكتوبة بلون أحمر. من يقرؤها؟</vt:lpstr>
      <vt:lpstr>استعينوا  بالأساليب التالية واستعدوا للتحدث باسترسال لتحديد دوافع وأسباب ظاهرة التأخر عن الدراسة. (يمكن اقتراح أساليب أخرى. )</vt:lpstr>
      <vt:lpstr>من يتحدث بلغة سليمة للتعبير عن دوافع وأسباب ظاهرة التأخر عن الدراسة.</vt:lpstr>
      <vt:lpstr>قراءة</vt:lpstr>
      <vt:lpstr> سندرس نصا بعنوان « منظمات التعاون الدولي». سنبدأ بنشاط أستعد لفهم النص. </vt:lpstr>
      <vt:lpstr>هذه مفردات ستساعدكم على فهم النص.  من يقرأ ؟ </vt:lpstr>
      <vt:lpstr>من يقرأ معنى كلمة   «منظمة»؟ ثم آخر  يحاول تركيبها في جملة مفيدة، أو يقدم أمثلة.</vt:lpstr>
      <vt:lpstr>من يقرأ ضد  كلمة  «السلام»؟ ثم آخر  يحاول تركيبها في جملة مفيدة، </vt:lpstr>
      <vt:lpstr>من يقرأ معنى كلمة  «التنمية  »؟ ثم آخر  يحاول تركيبها في جملة مفيدة، أو يقدم ضدها.</vt:lpstr>
      <vt:lpstr>من يقرأ معنى كلمة  «التحديات  »؟ ثم آخر  يحاول تركيبها في جملة مفيدة، أو يقدم أمثلة .</vt:lpstr>
      <vt:lpstr>من يختار كلمة ويقدم معناها؟ </vt:lpstr>
      <vt:lpstr>خذوا كراساتكم، الصفحة 70.</vt:lpstr>
      <vt:lpstr>حاولوا بشكل ثنائي بناء توقع حول مضمون النص من خلال العنوان والصور المرفقة به.</vt:lpstr>
      <vt:lpstr>من يقرأ التوقع؟  ما الذي جعلكما تتوقعان ذلك؟ </vt:lpstr>
      <vt:lpstr>لاحظوا الصور واقرؤوا مقدمة النص والعناوين المكتوبة بخط مغاير، وتحققوا من توقعاتكم.</vt:lpstr>
      <vt:lpstr>من يقرأ توقعه؟ ثم يوضح لزملائه كيف تمكن من التحقق منه. </vt:lpstr>
      <vt:lpstr>سأقرأ الصفحة الأولى وتتممون قراءة النص. انتبهوا وضعوا أصابعكم تحت كل كلمة أقرؤها.</vt:lpstr>
      <vt:lpstr>من يقرأ مثلي مستحضرا الضوابط التالية؟ </vt:lpstr>
      <vt:lpstr>نجيب جماعة عن بعض أسئلة الفهم. من يجيب عن السؤال التالي؟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خذوا دفاتر البحث، وأجيبوا عن أسئلة استثمار المعجم الواردة في الشريحة التالية: </vt:lpstr>
      <vt:lpstr>نصحح جماعة. </vt:lpstr>
      <vt:lpstr>صححوا على دفاتركم. </vt:lpstr>
      <vt:lpstr>قبل أن نواصل، سنلعب لعبة المرادفات. خذوا ألواحكم. الفائز من استطاع تحديد أكبر عدد من المرادفات.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</vt:lpstr>
      <vt:lpstr>اكتبوا على ألواحكم مرادف الكلمة التالية. 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</vt:lpstr>
      <vt:lpstr>Présentation PowerPoint</vt:lpstr>
      <vt:lpstr>نواصل قراءة النص. من يقرأ  محترما ضوابط القراءة بطلاقة؟</vt:lpstr>
      <vt:lpstr>ننتقل إلى التدرب على إستراتيجيات الفهم . من يذكرنا بالخطوات التي نتبعها لاستخراج معلومات من النص؟ </vt:lpstr>
      <vt:lpstr>نصحح جماعة. من يقرأ؟</vt:lpstr>
      <vt:lpstr>من يذكرنا بالخطوات التي نتبعها لاستنتاج  معلومات غير واردة بشكل مباشر في النص؟ </vt:lpstr>
      <vt:lpstr>نصحح جماعة. من يقرأ؟</vt:lpstr>
      <vt:lpstr> خذوا كراساتكم، الصفحة 74. أجيبوا على كراساتكم عن  أسئلة "أوظف الاستراتيجية لفهم النص".</vt:lpstr>
      <vt:lpstr>نصحح.  من يحدد الكلمات المفاتيح التي ساعدته على فهم السؤال الأول  ثم يجيب عنه؟  (مناقشة الأجوبة ثم الانتقال إلى السؤال الموالي.)</vt:lpstr>
      <vt:lpstr>صححوا على كراستكم.  </vt:lpstr>
      <vt:lpstr>اختتام الحصة</vt:lpstr>
      <vt:lpstr>من يذكرنا بأهم المعلومات التي قدمها النص؟ </vt:lpstr>
      <vt:lpstr>اقرؤوا النص وأنجزوا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239</cp:revision>
  <dcterms:created xsi:type="dcterms:W3CDTF">2023-09-20T21:35:22Z</dcterms:created>
  <dcterms:modified xsi:type="dcterms:W3CDTF">2026-03-23T19:45:21Z</dcterms:modified>
</cp:coreProperties>
</file>