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5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6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7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8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19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102"/>
  </p:notesMasterIdLst>
  <p:handoutMasterIdLst>
    <p:handoutMasterId r:id="rId103"/>
  </p:handoutMasterIdLst>
  <p:sldIdLst>
    <p:sldId id="2147482625" r:id="rId21"/>
    <p:sldId id="2147482603" r:id="rId22"/>
    <p:sldId id="2147482462" r:id="rId23"/>
    <p:sldId id="2147482382" r:id="rId24"/>
    <p:sldId id="2147482616" r:id="rId25"/>
    <p:sldId id="2147482691" r:id="rId26"/>
    <p:sldId id="2147482445" r:id="rId27"/>
    <p:sldId id="2147482720" r:id="rId28"/>
    <p:sldId id="2147482453" r:id="rId29"/>
    <p:sldId id="2147482775" r:id="rId30"/>
    <p:sldId id="2147482450" r:id="rId31"/>
    <p:sldId id="2147482721" r:id="rId32"/>
    <p:sldId id="2147482457" r:id="rId33"/>
    <p:sldId id="2147482459" r:id="rId34"/>
    <p:sldId id="2147482460" r:id="rId35"/>
    <p:sldId id="2147482736" r:id="rId36"/>
    <p:sldId id="2147482776" r:id="rId37"/>
    <p:sldId id="2147482573" r:id="rId38"/>
    <p:sldId id="2147482466" r:id="rId39"/>
    <p:sldId id="2147482628" r:id="rId40"/>
    <p:sldId id="2147482511" r:id="rId41"/>
    <p:sldId id="2147482513" r:id="rId42"/>
    <p:sldId id="2147482760" r:id="rId43"/>
    <p:sldId id="2147482777" r:id="rId44"/>
    <p:sldId id="2147482778" r:id="rId45"/>
    <p:sldId id="2147482779" r:id="rId46"/>
    <p:sldId id="2147482780" r:id="rId47"/>
    <p:sldId id="2147482781" r:id="rId48"/>
    <p:sldId id="2147482782" r:id="rId49"/>
    <p:sldId id="2147482784" r:id="rId50"/>
    <p:sldId id="2147482785" r:id="rId51"/>
    <p:sldId id="2147482783" r:id="rId52"/>
    <p:sldId id="2147482786" r:id="rId53"/>
    <p:sldId id="2147482741" r:id="rId54"/>
    <p:sldId id="2147482748" r:id="rId55"/>
    <p:sldId id="2147482713" r:id="rId56"/>
    <p:sldId id="2147482524" r:id="rId57"/>
    <p:sldId id="2147482474" r:id="rId58"/>
    <p:sldId id="2147482475" r:id="rId59"/>
    <p:sldId id="2147482477" r:id="rId60"/>
    <p:sldId id="2147482726" r:id="rId61"/>
    <p:sldId id="2147482727" r:id="rId62"/>
    <p:sldId id="2147482768" r:id="rId63"/>
    <p:sldId id="2147482787" r:id="rId64"/>
    <p:sldId id="2147482788" r:id="rId65"/>
    <p:sldId id="2147482769" r:id="rId66"/>
    <p:sldId id="2147482728" r:id="rId67"/>
    <p:sldId id="2147482574" r:id="rId68"/>
    <p:sldId id="2147482452" r:id="rId69"/>
    <p:sldId id="2147482708" r:id="rId70"/>
    <p:sldId id="2147482485" r:id="rId71"/>
    <p:sldId id="2147482486" r:id="rId72"/>
    <p:sldId id="2147482770" r:id="rId73"/>
    <p:sldId id="2147482771" r:id="rId74"/>
    <p:sldId id="2147482489" r:id="rId75"/>
    <p:sldId id="2147482493" r:id="rId76"/>
    <p:sldId id="2147482494" r:id="rId77"/>
    <p:sldId id="2147482710" r:id="rId78"/>
    <p:sldId id="2147482495" r:id="rId79"/>
    <p:sldId id="2147482731" r:id="rId80"/>
    <p:sldId id="2147482789" r:id="rId81"/>
    <p:sldId id="2147482732" r:id="rId82"/>
    <p:sldId id="2147482733" r:id="rId83"/>
    <p:sldId id="2147482750" r:id="rId84"/>
    <p:sldId id="2147482752" r:id="rId85"/>
    <p:sldId id="2147482753" r:id="rId86"/>
    <p:sldId id="2147482496" r:id="rId87"/>
    <p:sldId id="2147482711" r:id="rId88"/>
    <p:sldId id="2147482790" r:id="rId89"/>
    <p:sldId id="2147482772" r:id="rId90"/>
    <p:sldId id="2147482712" r:id="rId91"/>
    <p:sldId id="2147482773" r:id="rId92"/>
    <p:sldId id="2147482791" r:id="rId93"/>
    <p:sldId id="2147482774" r:id="rId94"/>
    <p:sldId id="2147482704" r:id="rId95"/>
    <p:sldId id="2147482449" r:id="rId96"/>
    <p:sldId id="2147482735" r:id="rId97"/>
    <p:sldId id="2147482792" r:id="rId98"/>
    <p:sldId id="2147482484" r:id="rId99"/>
    <p:sldId id="2147482705" r:id="rId100"/>
    <p:sldId id="2147482707" r:id="rId101"/>
  </p:sldIdLst>
  <p:sldSz cx="9144000" cy="6858000" type="screen4x3"/>
  <p:notesSz cx="6858000" cy="9144000"/>
  <p:embeddedFontLst>
    <p:embeddedFont>
      <p:font typeface="Dosis" pitchFamily="2" charset="0"/>
      <p:regular r:id="rId104"/>
      <p:bold r:id="rId105"/>
    </p:embeddedFont>
    <p:embeddedFont>
      <p:font typeface="Dosis ExtraBold" pitchFamily="2" charset="0"/>
      <p:bold r:id="rId106"/>
    </p:embeddedFont>
    <p:embeddedFont>
      <p:font typeface="Dosis Medium" pitchFamily="2" charset="0"/>
      <p:regular r:id="rId107"/>
    </p:embeddedFont>
    <p:embeddedFont>
      <p:font typeface="Microsoft Uighur" panose="02000000000000000000" pitchFamily="2" charset="-78"/>
      <p:regular r:id="rId108"/>
      <p:bold r:id="rId109"/>
    </p:embeddedFont>
    <p:embeddedFont>
      <p:font typeface="Modern Love" panose="04090805081005020601" pitchFamily="82" charset="0"/>
      <p:regular r:id="rId110"/>
    </p:embeddedFont>
    <p:embeddedFont>
      <p:font typeface="Sakkal Majalla" panose="02000000000000000000" pitchFamily="2" charset="-78"/>
      <p:regular r:id="rId111"/>
      <p:bold r:id="rId1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33CCCC"/>
    <a:srgbClr val="48B2DC"/>
    <a:srgbClr val="D0CECE"/>
    <a:srgbClr val="B1EDEA"/>
    <a:srgbClr val="565F88"/>
    <a:srgbClr val="CC0000"/>
    <a:srgbClr val="B5EEF2"/>
    <a:srgbClr val="9CA3C0"/>
    <a:srgbClr val="94E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44" autoAdjust="0"/>
    <p:restoredTop sz="86433"/>
  </p:normalViewPr>
  <p:slideViewPr>
    <p:cSldViewPr snapToGrid="0">
      <p:cViewPr varScale="1">
        <p:scale>
          <a:sx n="75" d="100"/>
          <a:sy n="75" d="100"/>
        </p:scale>
        <p:origin x="844" y="3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12" Type="http://schemas.openxmlformats.org/officeDocument/2006/relationships/font" Target="fonts/font9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4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slide" Target="slides/slide75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113" Type="http://schemas.openxmlformats.org/officeDocument/2006/relationships/presProps" Target="presProps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handoutMaster" Target="handoutMasters/handoutMaster1.xml"/><Relationship Id="rId108" Type="http://schemas.openxmlformats.org/officeDocument/2006/relationships/font" Target="fonts/font5.fntdata"/><Relationship Id="rId54" Type="http://schemas.openxmlformats.org/officeDocument/2006/relationships/slide" Target="slides/slide34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91" Type="http://schemas.openxmlformats.org/officeDocument/2006/relationships/slide" Target="slides/slide71.xml"/><Relationship Id="rId96" Type="http://schemas.openxmlformats.org/officeDocument/2006/relationships/slide" Target="slides/slide7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font" Target="fonts/font3.fntdata"/><Relationship Id="rId114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slide" Target="slides/slide74.xml"/><Relationship Id="rId99" Type="http://schemas.openxmlformats.org/officeDocument/2006/relationships/slide" Target="slides/slide79.xml"/><Relationship Id="rId101" Type="http://schemas.openxmlformats.org/officeDocument/2006/relationships/slide" Target="slides/slide8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109" Type="http://schemas.openxmlformats.org/officeDocument/2006/relationships/font" Target="fonts/font6.fntdata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slide" Target="slides/slide77.xml"/><Relationship Id="rId104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110" Type="http://schemas.openxmlformats.org/officeDocument/2006/relationships/font" Target="fonts/font7.fntdata"/><Relationship Id="rId115" Type="http://schemas.openxmlformats.org/officeDocument/2006/relationships/theme" Target="theme/theme1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slide" Target="slides/slide80.xml"/><Relationship Id="rId105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slide" Target="slides/slide78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116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111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1002" custRadScaleInc="-248171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2958" custRadScaleInc="-245314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2958" custRadScaleInc="-245314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9844" custRadScaleInc="96615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2958" custRadScaleInc="-245314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9844" custRadScaleInc="96615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2958" custRadScaleInc="-245314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أَنْواعُ </a:t>
          </a:r>
          <a:r>
            <a:rPr lang="ar-MA" sz="36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نَتائِجُ </a:t>
          </a:r>
          <a:r>
            <a:rPr lang="ar-MA" sz="44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6794" custRadScaleInc="-212114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أَنْواعُ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نَتائِجُ </a:t>
          </a:r>
          <a:r>
            <a:rPr lang="ar-MA" sz="44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6794" custRadScaleInc="-212114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أَنْوَاعُ </a:t>
          </a:r>
          <a:r>
            <a:rPr lang="ar-MA" sz="36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نَتائِجُ </a:t>
          </a:r>
          <a:r>
            <a:rPr lang="ar-MA" sz="44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-400" custLinFactNeighborY="-39772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6794" custRadScaleInc="-212114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8034" custRadScaleInc="-965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أَنْواعُ </a:t>
          </a:r>
          <a:r>
            <a:rPr lang="ar-MA" sz="36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44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نَتائِجُ </a:t>
          </a:r>
          <a:r>
            <a:rPr lang="ar-MA" sz="44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44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6794" custRadScaleInc="-212114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أَنْواعُ </a:t>
          </a:r>
          <a:r>
            <a:rPr lang="ar-MA" sz="36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نَتائِجُ </a:t>
          </a:r>
          <a:r>
            <a:rPr lang="ar-MA" sz="44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367992" custScaleX="139765" custLinFactNeighborX="45093" custLinFactNeighborY="-2179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6794" custRadScaleInc="-212114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أَنْواعُ </a:t>
          </a:r>
          <a:r>
            <a:rPr lang="ar-MA" sz="36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نَتائِجُ </a:t>
          </a:r>
          <a:r>
            <a:rPr lang="ar-MA" sz="44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367992" custScaleX="139765" custLinFactNeighborX="45093" custLinFactNeighborY="-2179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6794" custRadScaleInc="-212114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اَلتَّعاوُنُ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مَجالاتُ </a:t>
          </a:r>
          <a:r>
            <a:rPr lang="ar-MA" sz="36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ٱلتَّعاوُنِ</a:t>
          </a: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 </a:t>
          </a:r>
          <a:endParaRPr lang="fr-FR" sz="36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أَهْدافُ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ٱلتَّعاوُنِ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أَشْكالُ </a:t>
          </a:r>
          <a:r>
            <a:rPr lang="ar-MA" sz="44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ٱلتَّعاوُنِ</a:t>
          </a: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ScaleX="119657" custScaleY="107626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367992" custScaleX="139765" custLinFactNeighborX="45093" custLinFactNeighborY="-2179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98342" custScaleY="59019" custRadScaleRad="6794" custRadScaleInc="-212114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389328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576888"/>
        <a:ext cx="905618" cy="905618"/>
      </dsp:txXfrm>
    </dsp:sp>
    <dsp:sp modelId="{90CE6D92-1851-4852-B3DF-2B19503162E2}">
      <dsp:nvSpPr>
        <dsp:cNvPr id="0" name=""/>
        <dsp:cNvSpPr/>
      </dsp:nvSpPr>
      <dsp:spPr>
        <a:xfrm rot="5354241">
          <a:off x="4044669" y="1653868"/>
          <a:ext cx="292984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088032" y="1697014"/>
        <a:ext cx="205089" cy="261271"/>
      </dsp:txXfrm>
    </dsp:sp>
    <dsp:sp modelId="{464CB673-0170-43E9-9681-84DFC340DFE2}">
      <dsp:nvSpPr>
        <dsp:cNvPr id="0" name=""/>
        <dsp:cNvSpPr/>
      </dsp:nvSpPr>
      <dsp:spPr>
        <a:xfrm>
          <a:off x="3106964" y="2065550"/>
          <a:ext cx="2120673" cy="7558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143863" y="2102449"/>
        <a:ext cx="2046875" cy="682081"/>
      </dsp:txXfrm>
    </dsp:sp>
    <dsp:sp modelId="{E7558A05-C134-45A4-8831-505A841E610D}">
      <dsp:nvSpPr>
        <dsp:cNvPr id="0" name=""/>
        <dsp:cNvSpPr/>
      </dsp:nvSpPr>
      <dsp:spPr>
        <a:xfrm rot="21600000">
          <a:off x="4965466" y="763009"/>
          <a:ext cx="41864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66" y="850099"/>
        <a:ext cx="293048" cy="261271"/>
      </dsp:txXfrm>
    </dsp:sp>
    <dsp:sp modelId="{562A492D-826D-4556-8C8C-DEA1DF25A788}">
      <dsp:nvSpPr>
        <dsp:cNvPr id="0" name=""/>
        <dsp:cNvSpPr/>
      </dsp:nvSpPr>
      <dsp:spPr>
        <a:xfrm>
          <a:off x="5609220" y="653406"/>
          <a:ext cx="243314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47366" y="691552"/>
        <a:ext cx="2356855" cy="705138"/>
      </dsp:txXfrm>
    </dsp:sp>
    <dsp:sp modelId="{49482D7B-A135-4F2D-96D7-A85B4142CB9C}">
      <dsp:nvSpPr>
        <dsp:cNvPr id="0" name=""/>
        <dsp:cNvSpPr/>
      </dsp:nvSpPr>
      <dsp:spPr>
        <a:xfrm rot="10699874">
          <a:off x="3067097" y="781777"/>
          <a:ext cx="33375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202" y="867409"/>
        <a:ext cx="233626" cy="261271"/>
      </dsp:txXfrm>
    </dsp:sp>
    <dsp:sp modelId="{1F89B961-9946-49C7-8C30-EEE61D07D026}">
      <dsp:nvSpPr>
        <dsp:cNvPr id="0" name=""/>
        <dsp:cNvSpPr/>
      </dsp:nvSpPr>
      <dsp:spPr>
        <a:xfrm>
          <a:off x="63572" y="701687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99361" y="737476"/>
        <a:ext cx="2776247" cy="6615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389328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576888"/>
        <a:ext cx="905618" cy="905618"/>
      </dsp:txXfrm>
    </dsp:sp>
    <dsp:sp modelId="{90CE6D92-1851-4852-B3DF-2B19503162E2}">
      <dsp:nvSpPr>
        <dsp:cNvPr id="0" name=""/>
        <dsp:cNvSpPr/>
      </dsp:nvSpPr>
      <dsp:spPr>
        <a:xfrm rot="5400000">
          <a:off x="4023802" y="1667961"/>
          <a:ext cx="314769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071018" y="1707836"/>
        <a:ext cx="220338" cy="261271"/>
      </dsp:txXfrm>
    </dsp:sp>
    <dsp:sp modelId="{464CB673-0170-43E9-9681-84DFC340DFE2}">
      <dsp:nvSpPr>
        <dsp:cNvPr id="0" name=""/>
        <dsp:cNvSpPr/>
      </dsp:nvSpPr>
      <dsp:spPr>
        <a:xfrm>
          <a:off x="3087507" y="2094735"/>
          <a:ext cx="2120673" cy="7558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124406" y="2131634"/>
        <a:ext cx="2046875" cy="682081"/>
      </dsp:txXfrm>
    </dsp:sp>
    <dsp:sp modelId="{E7558A05-C134-45A4-8831-505A841E610D}">
      <dsp:nvSpPr>
        <dsp:cNvPr id="0" name=""/>
        <dsp:cNvSpPr/>
      </dsp:nvSpPr>
      <dsp:spPr>
        <a:xfrm rot="21600000">
          <a:off x="4965466" y="763009"/>
          <a:ext cx="41864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66" y="850099"/>
        <a:ext cx="293048" cy="261271"/>
      </dsp:txXfrm>
    </dsp:sp>
    <dsp:sp modelId="{562A492D-826D-4556-8C8C-DEA1DF25A788}">
      <dsp:nvSpPr>
        <dsp:cNvPr id="0" name=""/>
        <dsp:cNvSpPr/>
      </dsp:nvSpPr>
      <dsp:spPr>
        <a:xfrm>
          <a:off x="5609220" y="653406"/>
          <a:ext cx="243314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47366" y="691552"/>
        <a:ext cx="2356855" cy="705138"/>
      </dsp:txXfrm>
    </dsp:sp>
    <dsp:sp modelId="{49482D7B-A135-4F2D-96D7-A85B4142CB9C}">
      <dsp:nvSpPr>
        <dsp:cNvPr id="0" name=""/>
        <dsp:cNvSpPr/>
      </dsp:nvSpPr>
      <dsp:spPr>
        <a:xfrm rot="10699874">
          <a:off x="3067097" y="781777"/>
          <a:ext cx="33375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202" y="867409"/>
        <a:ext cx="233626" cy="261271"/>
      </dsp:txXfrm>
    </dsp:sp>
    <dsp:sp modelId="{1F89B961-9946-49C7-8C30-EEE61D07D026}">
      <dsp:nvSpPr>
        <dsp:cNvPr id="0" name=""/>
        <dsp:cNvSpPr/>
      </dsp:nvSpPr>
      <dsp:spPr>
        <a:xfrm>
          <a:off x="63572" y="701687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99361" y="737476"/>
        <a:ext cx="2776247" cy="6615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389328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576888"/>
        <a:ext cx="905618" cy="905618"/>
      </dsp:txXfrm>
    </dsp:sp>
    <dsp:sp modelId="{90CE6D92-1851-4852-B3DF-2B19503162E2}">
      <dsp:nvSpPr>
        <dsp:cNvPr id="0" name=""/>
        <dsp:cNvSpPr/>
      </dsp:nvSpPr>
      <dsp:spPr>
        <a:xfrm rot="5400000">
          <a:off x="4023802" y="1667961"/>
          <a:ext cx="314769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071018" y="1707836"/>
        <a:ext cx="220338" cy="261271"/>
      </dsp:txXfrm>
    </dsp:sp>
    <dsp:sp modelId="{464CB673-0170-43E9-9681-84DFC340DFE2}">
      <dsp:nvSpPr>
        <dsp:cNvPr id="0" name=""/>
        <dsp:cNvSpPr/>
      </dsp:nvSpPr>
      <dsp:spPr>
        <a:xfrm>
          <a:off x="3087507" y="2094735"/>
          <a:ext cx="2120673" cy="7558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124406" y="2131634"/>
        <a:ext cx="2046875" cy="682081"/>
      </dsp:txXfrm>
    </dsp:sp>
    <dsp:sp modelId="{E7558A05-C134-45A4-8831-505A841E610D}">
      <dsp:nvSpPr>
        <dsp:cNvPr id="0" name=""/>
        <dsp:cNvSpPr/>
      </dsp:nvSpPr>
      <dsp:spPr>
        <a:xfrm rot="21600000">
          <a:off x="4965466" y="763009"/>
          <a:ext cx="41864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66" y="850099"/>
        <a:ext cx="293048" cy="261271"/>
      </dsp:txXfrm>
    </dsp:sp>
    <dsp:sp modelId="{562A492D-826D-4556-8C8C-DEA1DF25A788}">
      <dsp:nvSpPr>
        <dsp:cNvPr id="0" name=""/>
        <dsp:cNvSpPr/>
      </dsp:nvSpPr>
      <dsp:spPr>
        <a:xfrm>
          <a:off x="5609220" y="653406"/>
          <a:ext cx="243314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47366" y="691552"/>
        <a:ext cx="2356855" cy="705138"/>
      </dsp:txXfrm>
    </dsp:sp>
    <dsp:sp modelId="{49482D7B-A135-4F2D-96D7-A85B4142CB9C}">
      <dsp:nvSpPr>
        <dsp:cNvPr id="0" name=""/>
        <dsp:cNvSpPr/>
      </dsp:nvSpPr>
      <dsp:spPr>
        <a:xfrm rot="10786839">
          <a:off x="3067777" y="757857"/>
          <a:ext cx="33324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750" y="844756"/>
        <a:ext cx="233269" cy="261271"/>
      </dsp:txXfrm>
    </dsp:sp>
    <dsp:sp modelId="{1F89B961-9946-49C7-8C30-EEE61D07D026}">
      <dsp:nvSpPr>
        <dsp:cNvPr id="0" name=""/>
        <dsp:cNvSpPr/>
      </dsp:nvSpPr>
      <dsp:spPr>
        <a:xfrm>
          <a:off x="63573" y="633592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99362" y="669381"/>
        <a:ext cx="2776247" cy="6615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389328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576888"/>
        <a:ext cx="905618" cy="905618"/>
      </dsp:txXfrm>
    </dsp:sp>
    <dsp:sp modelId="{90CE6D92-1851-4852-B3DF-2B19503162E2}">
      <dsp:nvSpPr>
        <dsp:cNvPr id="0" name=""/>
        <dsp:cNvSpPr/>
      </dsp:nvSpPr>
      <dsp:spPr>
        <a:xfrm rot="5400000">
          <a:off x="4023802" y="1667961"/>
          <a:ext cx="314769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071018" y="1707836"/>
        <a:ext cx="220338" cy="261271"/>
      </dsp:txXfrm>
    </dsp:sp>
    <dsp:sp modelId="{464CB673-0170-43E9-9681-84DFC340DFE2}">
      <dsp:nvSpPr>
        <dsp:cNvPr id="0" name=""/>
        <dsp:cNvSpPr/>
      </dsp:nvSpPr>
      <dsp:spPr>
        <a:xfrm>
          <a:off x="3087507" y="2094735"/>
          <a:ext cx="2120673" cy="7558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124406" y="2131634"/>
        <a:ext cx="2046875" cy="682081"/>
      </dsp:txXfrm>
    </dsp:sp>
    <dsp:sp modelId="{E7558A05-C134-45A4-8831-505A841E610D}">
      <dsp:nvSpPr>
        <dsp:cNvPr id="0" name=""/>
        <dsp:cNvSpPr/>
      </dsp:nvSpPr>
      <dsp:spPr>
        <a:xfrm rot="21600000">
          <a:off x="4965466" y="763009"/>
          <a:ext cx="41864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66" y="850099"/>
        <a:ext cx="293048" cy="261271"/>
      </dsp:txXfrm>
    </dsp:sp>
    <dsp:sp modelId="{562A492D-826D-4556-8C8C-DEA1DF25A788}">
      <dsp:nvSpPr>
        <dsp:cNvPr id="0" name=""/>
        <dsp:cNvSpPr/>
      </dsp:nvSpPr>
      <dsp:spPr>
        <a:xfrm>
          <a:off x="5609220" y="653406"/>
          <a:ext cx="243314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47366" y="691552"/>
        <a:ext cx="2356855" cy="705138"/>
      </dsp:txXfrm>
    </dsp:sp>
    <dsp:sp modelId="{49482D7B-A135-4F2D-96D7-A85B4142CB9C}">
      <dsp:nvSpPr>
        <dsp:cNvPr id="0" name=""/>
        <dsp:cNvSpPr/>
      </dsp:nvSpPr>
      <dsp:spPr>
        <a:xfrm rot="10786839">
          <a:off x="3067777" y="757857"/>
          <a:ext cx="33324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750" y="844756"/>
        <a:ext cx="233269" cy="261271"/>
      </dsp:txXfrm>
    </dsp:sp>
    <dsp:sp modelId="{1F89B961-9946-49C7-8C30-EEE61D07D026}">
      <dsp:nvSpPr>
        <dsp:cNvPr id="0" name=""/>
        <dsp:cNvSpPr/>
      </dsp:nvSpPr>
      <dsp:spPr>
        <a:xfrm>
          <a:off x="63573" y="633592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99362" y="669381"/>
        <a:ext cx="2776247" cy="6615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389328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576888"/>
        <a:ext cx="905618" cy="905618"/>
      </dsp:txXfrm>
    </dsp:sp>
    <dsp:sp modelId="{90CE6D92-1851-4852-B3DF-2B19503162E2}">
      <dsp:nvSpPr>
        <dsp:cNvPr id="0" name=""/>
        <dsp:cNvSpPr/>
      </dsp:nvSpPr>
      <dsp:spPr>
        <a:xfrm rot="5400000">
          <a:off x="4023802" y="1667961"/>
          <a:ext cx="314769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071018" y="1707836"/>
        <a:ext cx="220338" cy="261271"/>
      </dsp:txXfrm>
    </dsp:sp>
    <dsp:sp modelId="{464CB673-0170-43E9-9681-84DFC340DFE2}">
      <dsp:nvSpPr>
        <dsp:cNvPr id="0" name=""/>
        <dsp:cNvSpPr/>
      </dsp:nvSpPr>
      <dsp:spPr>
        <a:xfrm>
          <a:off x="3087507" y="2094735"/>
          <a:ext cx="2120673" cy="7558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124406" y="2131634"/>
        <a:ext cx="2046875" cy="682081"/>
      </dsp:txXfrm>
    </dsp:sp>
    <dsp:sp modelId="{E7558A05-C134-45A4-8831-505A841E610D}">
      <dsp:nvSpPr>
        <dsp:cNvPr id="0" name=""/>
        <dsp:cNvSpPr/>
      </dsp:nvSpPr>
      <dsp:spPr>
        <a:xfrm rot="21600000">
          <a:off x="4965466" y="763009"/>
          <a:ext cx="41864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66" y="850099"/>
        <a:ext cx="293048" cy="261271"/>
      </dsp:txXfrm>
    </dsp:sp>
    <dsp:sp modelId="{562A492D-826D-4556-8C8C-DEA1DF25A788}">
      <dsp:nvSpPr>
        <dsp:cNvPr id="0" name=""/>
        <dsp:cNvSpPr/>
      </dsp:nvSpPr>
      <dsp:spPr>
        <a:xfrm>
          <a:off x="5609220" y="653406"/>
          <a:ext cx="243314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47366" y="691552"/>
        <a:ext cx="2356855" cy="705138"/>
      </dsp:txXfrm>
    </dsp:sp>
    <dsp:sp modelId="{49482D7B-A135-4F2D-96D7-A85B4142CB9C}">
      <dsp:nvSpPr>
        <dsp:cNvPr id="0" name=""/>
        <dsp:cNvSpPr/>
      </dsp:nvSpPr>
      <dsp:spPr>
        <a:xfrm rot="10699874">
          <a:off x="3067097" y="781777"/>
          <a:ext cx="33375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202" y="867409"/>
        <a:ext cx="233626" cy="261271"/>
      </dsp:txXfrm>
    </dsp:sp>
    <dsp:sp modelId="{1F89B961-9946-49C7-8C30-EEE61D07D026}">
      <dsp:nvSpPr>
        <dsp:cNvPr id="0" name=""/>
        <dsp:cNvSpPr/>
      </dsp:nvSpPr>
      <dsp:spPr>
        <a:xfrm>
          <a:off x="63572" y="701687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99361" y="737476"/>
        <a:ext cx="2776247" cy="6615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2159" y="395428"/>
          <a:ext cx="1296648" cy="12966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2049" y="585318"/>
        <a:ext cx="916868" cy="916868"/>
      </dsp:txXfrm>
    </dsp:sp>
    <dsp:sp modelId="{90CE6D92-1851-4852-B3DF-2B19503162E2}">
      <dsp:nvSpPr>
        <dsp:cNvPr id="0" name=""/>
        <dsp:cNvSpPr/>
      </dsp:nvSpPr>
      <dsp:spPr>
        <a:xfrm rot="5557414">
          <a:off x="3971917" y="1704659"/>
          <a:ext cx="343881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025860" y="1741303"/>
        <a:ext cx="240717" cy="264516"/>
      </dsp:txXfrm>
    </dsp:sp>
    <dsp:sp modelId="{464CB673-0170-43E9-9681-84DFC340DFE2}">
      <dsp:nvSpPr>
        <dsp:cNvPr id="0" name=""/>
        <dsp:cNvSpPr/>
      </dsp:nvSpPr>
      <dsp:spPr>
        <a:xfrm>
          <a:off x="3006092" y="2153664"/>
          <a:ext cx="2147016" cy="7652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أَنْواعُ </a:t>
          </a:r>
          <a:r>
            <a:rPr lang="ar-MA" sz="36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043449" y="2191021"/>
        <a:ext cx="2072302" cy="690555"/>
      </dsp:txXfrm>
    </dsp:sp>
    <dsp:sp modelId="{E7558A05-C134-45A4-8831-505A841E610D}">
      <dsp:nvSpPr>
        <dsp:cNvPr id="0" name=""/>
        <dsp:cNvSpPr/>
      </dsp:nvSpPr>
      <dsp:spPr>
        <a:xfrm rot="21600000">
          <a:off x="4977254" y="773761"/>
          <a:ext cx="425838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77254" y="861933"/>
        <a:ext cx="298087" cy="264516"/>
      </dsp:txXfrm>
    </dsp:sp>
    <dsp:sp modelId="{562A492D-826D-4556-8C8C-DEA1DF25A788}">
      <dsp:nvSpPr>
        <dsp:cNvPr id="0" name=""/>
        <dsp:cNvSpPr/>
      </dsp:nvSpPr>
      <dsp:spPr>
        <a:xfrm>
          <a:off x="5632077" y="662807"/>
          <a:ext cx="2463373" cy="791137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70697" y="701427"/>
        <a:ext cx="2386133" cy="713897"/>
      </dsp:txXfrm>
    </dsp:sp>
    <dsp:sp modelId="{49482D7B-A135-4F2D-96D7-A85B4142CB9C}">
      <dsp:nvSpPr>
        <dsp:cNvPr id="0" name=""/>
        <dsp:cNvSpPr/>
      </dsp:nvSpPr>
      <dsp:spPr>
        <a:xfrm rot="10699874">
          <a:off x="3051734" y="792779"/>
          <a:ext cx="339929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53691" y="879466"/>
        <a:ext cx="237950" cy="264516"/>
      </dsp:txXfrm>
    </dsp:sp>
    <dsp:sp modelId="{1F89B961-9946-49C7-8C30-EEE61D07D026}">
      <dsp:nvSpPr>
        <dsp:cNvPr id="0" name=""/>
        <dsp:cNvSpPr/>
      </dsp:nvSpPr>
      <dsp:spPr>
        <a:xfrm>
          <a:off x="9938" y="711722"/>
          <a:ext cx="2883202" cy="7422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نَتائِجُ </a:t>
          </a:r>
          <a:r>
            <a:rPr lang="ar-MA" sz="44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6171" y="747955"/>
        <a:ext cx="2810736" cy="66977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2159" y="395428"/>
          <a:ext cx="1296648" cy="12966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2049" y="585318"/>
        <a:ext cx="916868" cy="916868"/>
      </dsp:txXfrm>
    </dsp:sp>
    <dsp:sp modelId="{90CE6D92-1851-4852-B3DF-2B19503162E2}">
      <dsp:nvSpPr>
        <dsp:cNvPr id="0" name=""/>
        <dsp:cNvSpPr/>
      </dsp:nvSpPr>
      <dsp:spPr>
        <a:xfrm rot="5557414">
          <a:off x="3971917" y="1704659"/>
          <a:ext cx="343881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025860" y="1741303"/>
        <a:ext cx="240717" cy="264516"/>
      </dsp:txXfrm>
    </dsp:sp>
    <dsp:sp modelId="{464CB673-0170-43E9-9681-84DFC340DFE2}">
      <dsp:nvSpPr>
        <dsp:cNvPr id="0" name=""/>
        <dsp:cNvSpPr/>
      </dsp:nvSpPr>
      <dsp:spPr>
        <a:xfrm>
          <a:off x="3006092" y="2153664"/>
          <a:ext cx="2147016" cy="7652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أَنْواعُ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043449" y="2191021"/>
        <a:ext cx="2072302" cy="690555"/>
      </dsp:txXfrm>
    </dsp:sp>
    <dsp:sp modelId="{E7558A05-C134-45A4-8831-505A841E610D}">
      <dsp:nvSpPr>
        <dsp:cNvPr id="0" name=""/>
        <dsp:cNvSpPr/>
      </dsp:nvSpPr>
      <dsp:spPr>
        <a:xfrm rot="21600000">
          <a:off x="4977254" y="773761"/>
          <a:ext cx="425838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77254" y="861933"/>
        <a:ext cx="298087" cy="264516"/>
      </dsp:txXfrm>
    </dsp:sp>
    <dsp:sp modelId="{562A492D-826D-4556-8C8C-DEA1DF25A788}">
      <dsp:nvSpPr>
        <dsp:cNvPr id="0" name=""/>
        <dsp:cNvSpPr/>
      </dsp:nvSpPr>
      <dsp:spPr>
        <a:xfrm>
          <a:off x="5632077" y="662807"/>
          <a:ext cx="2463373" cy="791137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70697" y="701427"/>
        <a:ext cx="2386133" cy="713897"/>
      </dsp:txXfrm>
    </dsp:sp>
    <dsp:sp modelId="{49482D7B-A135-4F2D-96D7-A85B4142CB9C}">
      <dsp:nvSpPr>
        <dsp:cNvPr id="0" name=""/>
        <dsp:cNvSpPr/>
      </dsp:nvSpPr>
      <dsp:spPr>
        <a:xfrm rot="10699874">
          <a:off x="3051734" y="792779"/>
          <a:ext cx="339929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53691" y="879466"/>
        <a:ext cx="237950" cy="264516"/>
      </dsp:txXfrm>
    </dsp:sp>
    <dsp:sp modelId="{1F89B961-9946-49C7-8C30-EEE61D07D026}">
      <dsp:nvSpPr>
        <dsp:cNvPr id="0" name=""/>
        <dsp:cNvSpPr/>
      </dsp:nvSpPr>
      <dsp:spPr>
        <a:xfrm>
          <a:off x="9938" y="711722"/>
          <a:ext cx="2883202" cy="7422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نَتائِجُ </a:t>
          </a:r>
          <a:r>
            <a:rPr lang="ar-MA" sz="44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6171" y="747955"/>
        <a:ext cx="2810736" cy="66977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15002" y="367511"/>
          <a:ext cx="1296648" cy="12966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04892" y="557401"/>
        <a:ext cx="916868" cy="916868"/>
      </dsp:txXfrm>
    </dsp:sp>
    <dsp:sp modelId="{90CE6D92-1851-4852-B3DF-2B19503162E2}">
      <dsp:nvSpPr>
        <dsp:cNvPr id="0" name=""/>
        <dsp:cNvSpPr/>
      </dsp:nvSpPr>
      <dsp:spPr>
        <a:xfrm rot="5514518">
          <a:off x="3956189" y="1690519"/>
          <a:ext cx="363933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012597" y="1724131"/>
        <a:ext cx="254753" cy="264516"/>
      </dsp:txXfrm>
    </dsp:sp>
    <dsp:sp modelId="{464CB673-0170-43E9-9681-84DFC340DFE2}">
      <dsp:nvSpPr>
        <dsp:cNvPr id="0" name=""/>
        <dsp:cNvSpPr/>
      </dsp:nvSpPr>
      <dsp:spPr>
        <a:xfrm>
          <a:off x="3006092" y="2153664"/>
          <a:ext cx="2147016" cy="7652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أَنْوَاعُ </a:t>
          </a:r>
          <a:r>
            <a:rPr lang="ar-MA" sz="36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043449" y="2191021"/>
        <a:ext cx="2072302" cy="690555"/>
      </dsp:txXfrm>
    </dsp:sp>
    <dsp:sp modelId="{E7558A05-C134-45A4-8831-505A841E610D}">
      <dsp:nvSpPr>
        <dsp:cNvPr id="0" name=""/>
        <dsp:cNvSpPr/>
      </dsp:nvSpPr>
      <dsp:spPr>
        <a:xfrm rot="21599783">
          <a:off x="4965487" y="745855"/>
          <a:ext cx="441299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>
        <a:off x="4965487" y="834031"/>
        <a:ext cx="309041" cy="264516"/>
      </dsp:txXfrm>
    </dsp:sp>
    <dsp:sp modelId="{562A492D-826D-4556-8C8C-DEA1DF25A788}">
      <dsp:nvSpPr>
        <dsp:cNvPr id="0" name=""/>
        <dsp:cNvSpPr/>
      </dsp:nvSpPr>
      <dsp:spPr>
        <a:xfrm>
          <a:off x="5644096" y="634878"/>
          <a:ext cx="2463373" cy="791137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82716" y="673498"/>
        <a:ext cx="2386133" cy="713897"/>
      </dsp:txXfrm>
    </dsp:sp>
    <dsp:sp modelId="{49482D7B-A135-4F2D-96D7-A85B4142CB9C}">
      <dsp:nvSpPr>
        <dsp:cNvPr id="0" name=""/>
        <dsp:cNvSpPr/>
      </dsp:nvSpPr>
      <dsp:spPr>
        <a:xfrm rot="10664187">
          <a:off x="3044158" y="774670"/>
          <a:ext cx="333288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44105" y="860867"/>
        <a:ext cx="233302" cy="264516"/>
      </dsp:txXfrm>
    </dsp:sp>
    <dsp:sp modelId="{1F89B961-9946-49C7-8C30-EEE61D07D026}">
      <dsp:nvSpPr>
        <dsp:cNvPr id="0" name=""/>
        <dsp:cNvSpPr/>
      </dsp:nvSpPr>
      <dsp:spPr>
        <a:xfrm>
          <a:off x="9938" y="711722"/>
          <a:ext cx="2883202" cy="7422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نَتائِجُ </a:t>
          </a:r>
          <a:r>
            <a:rPr lang="ar-MA" sz="44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6171" y="747955"/>
        <a:ext cx="2810736" cy="6697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2159" y="395428"/>
          <a:ext cx="1296648" cy="12966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2049" y="585318"/>
        <a:ext cx="916868" cy="916868"/>
      </dsp:txXfrm>
    </dsp:sp>
    <dsp:sp modelId="{90CE6D92-1851-4852-B3DF-2B19503162E2}">
      <dsp:nvSpPr>
        <dsp:cNvPr id="0" name=""/>
        <dsp:cNvSpPr/>
      </dsp:nvSpPr>
      <dsp:spPr>
        <a:xfrm rot="5557414">
          <a:off x="3971917" y="1704659"/>
          <a:ext cx="343881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025860" y="1741303"/>
        <a:ext cx="240717" cy="264516"/>
      </dsp:txXfrm>
    </dsp:sp>
    <dsp:sp modelId="{464CB673-0170-43E9-9681-84DFC340DFE2}">
      <dsp:nvSpPr>
        <dsp:cNvPr id="0" name=""/>
        <dsp:cNvSpPr/>
      </dsp:nvSpPr>
      <dsp:spPr>
        <a:xfrm>
          <a:off x="3006092" y="2153664"/>
          <a:ext cx="2147016" cy="7652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أَنْواعُ </a:t>
          </a:r>
          <a:r>
            <a:rPr lang="ar-MA" sz="36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043449" y="2191021"/>
        <a:ext cx="2072302" cy="690555"/>
      </dsp:txXfrm>
    </dsp:sp>
    <dsp:sp modelId="{E7558A05-C134-45A4-8831-505A841E610D}">
      <dsp:nvSpPr>
        <dsp:cNvPr id="0" name=""/>
        <dsp:cNvSpPr/>
      </dsp:nvSpPr>
      <dsp:spPr>
        <a:xfrm rot="21600000">
          <a:off x="4977254" y="773761"/>
          <a:ext cx="425838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77254" y="861933"/>
        <a:ext cx="298087" cy="264516"/>
      </dsp:txXfrm>
    </dsp:sp>
    <dsp:sp modelId="{562A492D-826D-4556-8C8C-DEA1DF25A788}">
      <dsp:nvSpPr>
        <dsp:cNvPr id="0" name=""/>
        <dsp:cNvSpPr/>
      </dsp:nvSpPr>
      <dsp:spPr>
        <a:xfrm>
          <a:off x="5632077" y="662807"/>
          <a:ext cx="2463373" cy="791137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70697" y="701427"/>
        <a:ext cx="2386133" cy="713897"/>
      </dsp:txXfrm>
    </dsp:sp>
    <dsp:sp modelId="{49482D7B-A135-4F2D-96D7-A85B4142CB9C}">
      <dsp:nvSpPr>
        <dsp:cNvPr id="0" name=""/>
        <dsp:cNvSpPr/>
      </dsp:nvSpPr>
      <dsp:spPr>
        <a:xfrm rot="10699874">
          <a:off x="3051734" y="792779"/>
          <a:ext cx="339929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53691" y="879466"/>
        <a:ext cx="237950" cy="264516"/>
      </dsp:txXfrm>
    </dsp:sp>
    <dsp:sp modelId="{1F89B961-9946-49C7-8C30-EEE61D07D026}">
      <dsp:nvSpPr>
        <dsp:cNvPr id="0" name=""/>
        <dsp:cNvSpPr/>
      </dsp:nvSpPr>
      <dsp:spPr>
        <a:xfrm>
          <a:off x="9938" y="711722"/>
          <a:ext cx="2883202" cy="7422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نَتائِجُ </a:t>
          </a:r>
          <a:r>
            <a:rPr lang="ar-MA" sz="44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44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6171" y="747955"/>
        <a:ext cx="2810736" cy="66977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2159" y="395428"/>
          <a:ext cx="1296648" cy="12966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2049" y="585318"/>
        <a:ext cx="916868" cy="916868"/>
      </dsp:txXfrm>
    </dsp:sp>
    <dsp:sp modelId="{90CE6D92-1851-4852-B3DF-2B19503162E2}">
      <dsp:nvSpPr>
        <dsp:cNvPr id="0" name=""/>
        <dsp:cNvSpPr/>
      </dsp:nvSpPr>
      <dsp:spPr>
        <a:xfrm rot="5400000">
          <a:off x="4060585" y="1685204"/>
          <a:ext cx="343881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112167" y="1721794"/>
        <a:ext cx="240717" cy="264516"/>
      </dsp:txXfrm>
    </dsp:sp>
    <dsp:sp modelId="{464CB673-0170-43E9-9681-84DFC340DFE2}">
      <dsp:nvSpPr>
        <dsp:cNvPr id="0" name=""/>
        <dsp:cNvSpPr/>
      </dsp:nvSpPr>
      <dsp:spPr>
        <a:xfrm>
          <a:off x="3006092" y="2153664"/>
          <a:ext cx="2147016" cy="7652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أَنْواعُ </a:t>
          </a:r>
          <a:r>
            <a:rPr lang="ar-MA" sz="36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043449" y="2191021"/>
        <a:ext cx="2072302" cy="690555"/>
      </dsp:txXfrm>
    </dsp:sp>
    <dsp:sp modelId="{E7558A05-C134-45A4-8831-505A841E610D}">
      <dsp:nvSpPr>
        <dsp:cNvPr id="0" name=""/>
        <dsp:cNvSpPr/>
      </dsp:nvSpPr>
      <dsp:spPr>
        <a:xfrm rot="21600000">
          <a:off x="4977254" y="773761"/>
          <a:ext cx="425838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77254" y="861933"/>
        <a:ext cx="298087" cy="264516"/>
      </dsp:txXfrm>
    </dsp:sp>
    <dsp:sp modelId="{562A492D-826D-4556-8C8C-DEA1DF25A788}">
      <dsp:nvSpPr>
        <dsp:cNvPr id="0" name=""/>
        <dsp:cNvSpPr/>
      </dsp:nvSpPr>
      <dsp:spPr>
        <a:xfrm>
          <a:off x="5632077" y="662807"/>
          <a:ext cx="2463373" cy="791137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70697" y="701427"/>
        <a:ext cx="2386133" cy="713897"/>
      </dsp:txXfrm>
    </dsp:sp>
    <dsp:sp modelId="{49482D7B-A135-4F2D-96D7-A85B4142CB9C}">
      <dsp:nvSpPr>
        <dsp:cNvPr id="0" name=""/>
        <dsp:cNvSpPr/>
      </dsp:nvSpPr>
      <dsp:spPr>
        <a:xfrm rot="10699874">
          <a:off x="3051734" y="792779"/>
          <a:ext cx="339929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53691" y="879466"/>
        <a:ext cx="237950" cy="264516"/>
      </dsp:txXfrm>
    </dsp:sp>
    <dsp:sp modelId="{1F89B961-9946-49C7-8C30-EEE61D07D026}">
      <dsp:nvSpPr>
        <dsp:cNvPr id="0" name=""/>
        <dsp:cNvSpPr/>
      </dsp:nvSpPr>
      <dsp:spPr>
        <a:xfrm>
          <a:off x="9938" y="711722"/>
          <a:ext cx="2883202" cy="7422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نَتائِجُ </a:t>
          </a:r>
          <a:r>
            <a:rPr lang="ar-MA" sz="44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6171" y="747955"/>
        <a:ext cx="2810736" cy="6697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2159" y="395428"/>
          <a:ext cx="1296648" cy="12966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اَلْهِجْرَةُ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2049" y="585318"/>
        <a:ext cx="916868" cy="916868"/>
      </dsp:txXfrm>
    </dsp:sp>
    <dsp:sp modelId="{90CE6D92-1851-4852-B3DF-2B19503162E2}">
      <dsp:nvSpPr>
        <dsp:cNvPr id="0" name=""/>
        <dsp:cNvSpPr/>
      </dsp:nvSpPr>
      <dsp:spPr>
        <a:xfrm rot="5400000">
          <a:off x="4060585" y="1685204"/>
          <a:ext cx="343881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112167" y="1721794"/>
        <a:ext cx="240717" cy="264516"/>
      </dsp:txXfrm>
    </dsp:sp>
    <dsp:sp modelId="{464CB673-0170-43E9-9681-84DFC340DFE2}">
      <dsp:nvSpPr>
        <dsp:cNvPr id="0" name=""/>
        <dsp:cNvSpPr/>
      </dsp:nvSpPr>
      <dsp:spPr>
        <a:xfrm>
          <a:off x="3006092" y="2153664"/>
          <a:ext cx="2147016" cy="7652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أَنْواعُ </a:t>
          </a:r>
          <a:r>
            <a:rPr lang="ar-MA" sz="36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043449" y="2191021"/>
        <a:ext cx="2072302" cy="690555"/>
      </dsp:txXfrm>
    </dsp:sp>
    <dsp:sp modelId="{E7558A05-C134-45A4-8831-505A841E610D}">
      <dsp:nvSpPr>
        <dsp:cNvPr id="0" name=""/>
        <dsp:cNvSpPr/>
      </dsp:nvSpPr>
      <dsp:spPr>
        <a:xfrm rot="21600000">
          <a:off x="4977254" y="773761"/>
          <a:ext cx="425838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77254" y="861933"/>
        <a:ext cx="298087" cy="264516"/>
      </dsp:txXfrm>
    </dsp:sp>
    <dsp:sp modelId="{562A492D-826D-4556-8C8C-DEA1DF25A788}">
      <dsp:nvSpPr>
        <dsp:cNvPr id="0" name=""/>
        <dsp:cNvSpPr/>
      </dsp:nvSpPr>
      <dsp:spPr>
        <a:xfrm>
          <a:off x="5632077" y="662807"/>
          <a:ext cx="2463373" cy="791137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أَسْبابُ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70697" y="701427"/>
        <a:ext cx="2386133" cy="713897"/>
      </dsp:txXfrm>
    </dsp:sp>
    <dsp:sp modelId="{49482D7B-A135-4F2D-96D7-A85B4142CB9C}">
      <dsp:nvSpPr>
        <dsp:cNvPr id="0" name=""/>
        <dsp:cNvSpPr/>
      </dsp:nvSpPr>
      <dsp:spPr>
        <a:xfrm rot="10699874">
          <a:off x="3051734" y="792779"/>
          <a:ext cx="339929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53691" y="879466"/>
        <a:ext cx="237950" cy="264516"/>
      </dsp:txXfrm>
    </dsp:sp>
    <dsp:sp modelId="{1F89B961-9946-49C7-8C30-EEE61D07D026}">
      <dsp:nvSpPr>
        <dsp:cNvPr id="0" name=""/>
        <dsp:cNvSpPr/>
      </dsp:nvSpPr>
      <dsp:spPr>
        <a:xfrm>
          <a:off x="9938" y="711722"/>
          <a:ext cx="2883202" cy="7422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نَتائِجُ </a:t>
          </a:r>
          <a:r>
            <a:rPr lang="ar-MA" sz="44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ٱلْهِجْرَةِ</a:t>
          </a: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6171" y="747955"/>
        <a:ext cx="2810736" cy="66977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404717" y="345987"/>
          <a:ext cx="1551531" cy="13955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اَلتَّعاوُنُ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631933" y="550358"/>
        <a:ext cx="1097099" cy="986789"/>
      </dsp:txXfrm>
    </dsp:sp>
    <dsp:sp modelId="{90CE6D92-1851-4852-B3DF-2B19503162E2}">
      <dsp:nvSpPr>
        <dsp:cNvPr id="0" name=""/>
        <dsp:cNvSpPr/>
      </dsp:nvSpPr>
      <dsp:spPr>
        <a:xfrm rot="5400000">
          <a:off x="4065399" y="1710747"/>
          <a:ext cx="307008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111450" y="1752868"/>
        <a:ext cx="214906" cy="264516"/>
      </dsp:txXfrm>
    </dsp:sp>
    <dsp:sp modelId="{464CB673-0170-43E9-9681-84DFC340DFE2}">
      <dsp:nvSpPr>
        <dsp:cNvPr id="0" name=""/>
        <dsp:cNvSpPr/>
      </dsp:nvSpPr>
      <dsp:spPr>
        <a:xfrm>
          <a:off x="2793701" y="2153664"/>
          <a:ext cx="2571799" cy="7652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مَجالاتُ </a:t>
          </a:r>
          <a:r>
            <a:rPr lang="ar-MA" sz="36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ٱلتَّعاوُنِ</a:t>
          </a:r>
          <a:r>
            <a:rPr lang="ar-MA" sz="36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 </a:t>
          </a:r>
          <a:endParaRPr lang="fr-FR" sz="36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831058" y="2191021"/>
        <a:ext cx="2497085" cy="690555"/>
      </dsp:txXfrm>
    </dsp:sp>
    <dsp:sp modelId="{E7558A05-C134-45A4-8831-505A841E610D}">
      <dsp:nvSpPr>
        <dsp:cNvPr id="0" name=""/>
        <dsp:cNvSpPr/>
      </dsp:nvSpPr>
      <dsp:spPr>
        <a:xfrm rot="21600000">
          <a:off x="5081144" y="774119"/>
          <a:ext cx="358295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5081144" y="862291"/>
        <a:ext cx="250807" cy="264516"/>
      </dsp:txXfrm>
    </dsp:sp>
    <dsp:sp modelId="{562A492D-826D-4556-8C8C-DEA1DF25A788}">
      <dsp:nvSpPr>
        <dsp:cNvPr id="0" name=""/>
        <dsp:cNvSpPr/>
      </dsp:nvSpPr>
      <dsp:spPr>
        <a:xfrm>
          <a:off x="5632077" y="662807"/>
          <a:ext cx="2463373" cy="791137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أَهْدافُ </a:t>
          </a:r>
          <a:r>
            <a:rPr lang="ar-MA" sz="36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ٱلتَّعاوُنِ</a:t>
          </a: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70697" y="701427"/>
        <a:ext cx="2386133" cy="713897"/>
      </dsp:txXfrm>
    </dsp:sp>
    <dsp:sp modelId="{49482D7B-A135-4F2D-96D7-A85B4142CB9C}">
      <dsp:nvSpPr>
        <dsp:cNvPr id="0" name=""/>
        <dsp:cNvSpPr/>
      </dsp:nvSpPr>
      <dsp:spPr>
        <a:xfrm rot="10699874">
          <a:off x="3019784" y="793718"/>
          <a:ext cx="272395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01485" y="880700"/>
        <a:ext cx="190677" cy="264516"/>
      </dsp:txXfrm>
    </dsp:sp>
    <dsp:sp modelId="{1F89B961-9946-49C7-8C30-EEE61D07D026}">
      <dsp:nvSpPr>
        <dsp:cNvPr id="0" name=""/>
        <dsp:cNvSpPr/>
      </dsp:nvSpPr>
      <dsp:spPr>
        <a:xfrm>
          <a:off x="9938" y="711722"/>
          <a:ext cx="2883202" cy="7422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أَشْكالُ </a:t>
          </a:r>
          <a:r>
            <a:rPr lang="ar-MA" sz="44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ٱلتَّعاوُنِ</a:t>
          </a:r>
          <a:r>
            <a:rPr lang="ar-MA" sz="44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44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6171" y="747955"/>
        <a:ext cx="2810736" cy="6697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77.xml"/><Relationship Id="rId21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9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3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72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9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1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1.png"/><Relationship Id="rId7" Type="http://schemas.openxmlformats.org/officeDocument/2006/relationships/diagramData" Target="../diagrams/data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1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1.png"/><Relationship Id="rId7" Type="http://schemas.openxmlformats.org/officeDocument/2006/relationships/diagramData" Target="../diagrams/data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2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11.png"/><Relationship Id="rId7" Type="http://schemas.openxmlformats.org/officeDocument/2006/relationships/diagramData" Target="../diagrams/data3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3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11.png"/><Relationship Id="rId7" Type="http://schemas.openxmlformats.org/officeDocument/2006/relationships/diagramData" Target="../diagrams/data4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4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image" Target="../media/image11.png"/><Relationship Id="rId7" Type="http://schemas.openxmlformats.org/officeDocument/2006/relationships/diagramData" Target="../diagrams/data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5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5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image" Target="../media/image11.png"/><Relationship Id="rId7" Type="http://schemas.openxmlformats.org/officeDocument/2006/relationships/diagramData" Target="../diagrams/data6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6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6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image" Target="../media/image11.png"/><Relationship Id="rId7" Type="http://schemas.openxmlformats.org/officeDocument/2006/relationships/diagramData" Target="../diagrams/data7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7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7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image" Target="../media/image11.png"/><Relationship Id="rId7" Type="http://schemas.openxmlformats.org/officeDocument/2006/relationships/diagramData" Target="../diagrams/data8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8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8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image" Target="../media/image11.png"/><Relationship Id="rId7" Type="http://schemas.openxmlformats.org/officeDocument/2006/relationships/diagramData" Target="../diagrams/data9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9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9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image" Target="../media/image11.png"/><Relationship Id="rId7" Type="http://schemas.openxmlformats.org/officeDocument/2006/relationships/diagramData" Target="../diagrams/data10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10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10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1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image" Target="../media/image11.png"/><Relationship Id="rId7" Type="http://schemas.openxmlformats.org/officeDocument/2006/relationships/diagramData" Target="../diagrams/data1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11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11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image" Target="../media/image12.png"/><Relationship Id="rId7" Type="http://schemas.openxmlformats.org/officeDocument/2006/relationships/diagramData" Target="../diagrams/data1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11" Type="http://schemas.microsoft.com/office/2007/relationships/diagramDrawing" Target="../diagrams/drawing12.xml"/><Relationship Id="rId5" Type="http://schemas.openxmlformats.org/officeDocument/2006/relationships/image" Target="../media/image14.png"/><Relationship Id="rId10" Type="http://schemas.openxmlformats.org/officeDocument/2006/relationships/diagramColors" Target="../diagrams/colors12.xml"/><Relationship Id="rId4" Type="http://schemas.openxmlformats.org/officeDocument/2006/relationships/image" Target="../media/image13.png"/><Relationship Id="rId9" Type="http://schemas.openxmlformats.org/officeDocument/2006/relationships/diagramQuickStyle" Target="../diagrams/quickStyle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17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2.png"/><Relationship Id="rId7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0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4.png"/><Relationship Id="rId9" Type="http://schemas.openxmlformats.org/officeDocument/2006/relationships/image" Target="../media/image5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5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41.xml"/><Relationship Id="rId4" Type="http://schemas.openxmlformats.org/officeDocument/2006/relationships/image" Target="../media/image1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1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42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1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6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4DE70A9-C51F-3AE8-4A02-C3211C61F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معجم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 . (30)د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 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إثرائية  (20)د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تراكيب</a:t>
            </a:r>
            <a:r>
              <a:rPr lang="ar-SA" dirty="0"/>
              <a:t>. (30)د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833423"/>
            <a:ext cx="5488778" cy="155930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789AB45-6FBD-593A-E97D-F7FBE338288D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6433" y="2134566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الخريطة الذهنية 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5831682" y="338022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التواصل.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07C312B-10E6-0EE9-FC88-3747B5506930}"/>
              </a:ext>
            </a:extLst>
          </p:cNvPr>
          <p:cNvSpPr txBox="1">
            <a:spLocks/>
          </p:cNvSpPr>
          <p:nvPr/>
        </p:nvSpPr>
        <p:spPr>
          <a:xfrm>
            <a:off x="2016291" y="240456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61F337-3C2C-0B7A-D63B-3CCB2A9038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55175" y="4761332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53768" y="2948767"/>
            <a:ext cx="7419511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291830" y="3839548"/>
            <a:ext cx="7581449" cy="890781"/>
            <a:chOff x="1185398" y="2851205"/>
            <a:chExt cx="6842147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185398" y="3134373"/>
              <a:ext cx="53599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الخريطة الذهنية لتوليد أفكار ومعلومات حول موضوع معين.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53768" y="4730332"/>
            <a:ext cx="7419511" cy="960350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97521"/>
              <a:ext cx="4934784" cy="428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النص السماعي" التواصل " وإعادة إنتاج مضامينه.</a:t>
              </a:r>
            </a:p>
          </p:txBody>
        </p:sp>
      </p:grpSp>
      <p:sp>
        <p:nvSpPr>
          <p:cNvPr id="7" name="Titre 3">
            <a:extLst>
              <a:ext uri="{FF2B5EF4-FFF2-40B4-BE49-F238E27FC236}">
                <a16:creationId xmlns:a16="http://schemas.microsoft.com/office/drawing/2014/main" id="{B9C2DADD-1530-3D32-CC88-F70055F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80" y="102283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8945775-D3D4-C97E-2D81-A72B0DBE896C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D208F15-A6E2-0DFF-1CF4-1362D9E2A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669453-2366-E043-7B8D-D8FA36CFC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BECE65-F696-8EA6-99A2-891C8266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AD1A9-25AE-0BFA-F8D0-18688ACC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6791F5-8C68-84B6-9962-3A65D6D4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65C615-CF1B-CD01-0AD7-18557268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07E2-26DE-90D6-7588-1486E57EC7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D4F8E3-B232-3B55-85BC-03FFCF7382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AEC49D-E9CC-31BD-0B19-39C2477898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A927FCA0-EBF2-38C8-B969-572EE472B9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" name="Espace réservé pour une image  19">
            <a:extLst>
              <a:ext uri="{FF2B5EF4-FFF2-40B4-BE49-F238E27FC236}">
                <a16:creationId xmlns:a16="http://schemas.microsoft.com/office/drawing/2014/main" id="{F1D5172C-2277-8188-CF48-ED447CFE8E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40494" y="1759261"/>
            <a:ext cx="6031880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51BF2-58AD-7135-A9A9-52A39EC92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075D3F-EC9B-EE1C-CC62-4700C4D3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السابقة، من يذكرنا بها؟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BD15FF-5C40-702A-E5F1-3970F58482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08C6EE-48E4-D79B-ED25-0B9C0F2FA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036628-1723-4D1E-0ABC-5C65DDD389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FFA97C-46B9-70DB-254A-997E2BE373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8E3A1D-F855-4641-66A9-F42998BE88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AC5F8C-872B-76C1-7FF3-C59D170E97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DF72F5-561D-6548-0D8F-182A0FCE4F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01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263D0C-16F6-F51C-4ED3-1C1370BB5E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99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125D99-0600-CB0E-8654-87726BBD32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60FE4F20-7D9B-743C-06F0-ACEFFDAC9D3F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D0BC35-CFCE-3CBA-3B83-8B31704E27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00D9EB2-BA25-17C4-E07B-3B4F15F8B9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78B03A-7E16-7E31-050E-8321EB2E88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F5D05F-E5C5-A4B6-2733-D6FFBF741F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2285034-F839-E0D9-35F5-D4B766743D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0A7FEBA2-ACB7-6452-3CC6-A97CED5BC746}"/>
              </a:ext>
            </a:extLst>
          </p:cNvPr>
          <p:cNvSpPr txBox="1">
            <a:spLocks/>
          </p:cNvSpPr>
          <p:nvPr/>
        </p:nvSpPr>
        <p:spPr>
          <a:xfrm>
            <a:off x="1217615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6E59A9-6D60-75F1-2C4A-118716304175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5703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5BC758-E1A0-54BC-D769-799A0558C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A506A5-02BE-9726-B6E6-FFD5562268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BE140E-7311-EB5F-DF3A-E7C99D3660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C5D095-6658-7562-DABE-470F2AC06B6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4926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A0FB7D-D3DF-5D21-9365-C1C2D8953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690738-EC5A-23DD-23A4-85FA716549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4E8A43-D3F6-4348-38B0-329FB9A804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1E9780-31AF-86C6-58D3-9F743BAD2B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686BDDAC-BB7B-2AAA-2D4B-590F03D539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EA38DF7-80C5-7EF7-7ED7-AB0FE08E2CE8}"/>
              </a:ext>
            </a:extLst>
          </p:cNvPr>
          <p:cNvSpPr/>
          <p:nvPr/>
        </p:nvSpPr>
        <p:spPr>
          <a:xfrm>
            <a:off x="452622" y="2173736"/>
            <a:ext cx="7782128" cy="35160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التركيز خلال نشاط الطلاقة على التلاميذ المتعثرين من فئتي </a:t>
            </a:r>
            <a:r>
              <a:rPr 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</a:t>
            </a:r>
            <a:r>
              <a:rPr 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مع مطالبة بقية التلاميذ بالقراءة الصامتة للنص المقترح والعمل على تحديد أفكاره.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بضوابط القراءة بطلاقة؟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5AB0A5-1A47-A936-7751-55B86D44A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67EF47-37A2-3BD6-4C71-5243262EBF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E27F6B-30E4-B717-62C6-344B6B421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99CFCA-DC1E-92C8-3BEF-C994BA9250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49EC7EB-E81F-B330-F5E6-F8383E3310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DCB0AB-B385-BD3A-5EAB-86161370199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1E7178-F580-DF63-046B-688B3339D6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E4BCA-1CCB-5F68-BE31-F1C8B4184C6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F6BE5EA-6AFE-8539-F53F-030BA96266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2EC9A58-B18B-5594-F896-F6016BB76C39}"/>
              </a:ext>
            </a:extLst>
          </p:cNvPr>
          <p:cNvSpPr/>
          <p:nvPr/>
        </p:nvSpPr>
        <p:spPr>
          <a:xfrm>
            <a:off x="2104236" y="3186272"/>
            <a:ext cx="4908643" cy="12409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ضَوابِطُ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77F95-9352-B0FD-0849-4E875EF9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B3F4D4-03A3-12BB-D45B-65F6562F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AB60CD-2683-0438-14EF-713E6498A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1CCE3E-8366-CC3C-D131-4DCE99793A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1A79CB-90CC-3FF0-7F69-6EECCDF868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2DD026-64EC-E131-28A1-D1F7C0C8D7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01E7693-6E54-B96F-9022-A24C035195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8E4C9E-3EB1-6797-DFD9-101D50F257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EB5F98-D055-CF62-A23C-651FAF4BD1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487061-240C-8E71-BC44-6EFE1EBF65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85D304B-9D34-FFD5-439A-C7671DFBB0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CD8673-ED1B-4118-9A57-7859DFA77F0C}"/>
              </a:ext>
            </a:extLst>
          </p:cNvPr>
          <p:cNvSpPr txBox="1">
            <a:spLocks/>
          </p:cNvSpPr>
          <p:nvPr/>
        </p:nvSpPr>
        <p:spPr>
          <a:xfrm>
            <a:off x="1225686" y="2111354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EF69EA97-B92F-4C57-E7CF-4174AED11630}"/>
              </a:ext>
            </a:extLst>
          </p:cNvPr>
          <p:cNvSpPr txBox="1">
            <a:spLocks/>
          </p:cNvSpPr>
          <p:nvPr/>
        </p:nvSpPr>
        <p:spPr>
          <a:xfrm>
            <a:off x="1246560" y="3059659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D65D209F-4306-5723-9027-FDFA4604FA81}"/>
              </a:ext>
            </a:extLst>
          </p:cNvPr>
          <p:cNvSpPr txBox="1">
            <a:spLocks/>
          </p:cNvSpPr>
          <p:nvPr/>
        </p:nvSpPr>
        <p:spPr>
          <a:xfrm>
            <a:off x="1246560" y="3969035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FDA6564-5949-CC33-4A4D-810BDE122FB0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49F31B6-CE8F-619A-9730-CF8E8A0A9459}"/>
              </a:ext>
            </a:extLst>
          </p:cNvPr>
          <p:cNvSpPr/>
          <p:nvPr/>
        </p:nvSpPr>
        <p:spPr>
          <a:xfrm>
            <a:off x="7349817" y="2111354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C4F2633-F20F-F55E-8A22-4571140D5582}"/>
              </a:ext>
            </a:extLst>
          </p:cNvPr>
          <p:cNvSpPr/>
          <p:nvPr/>
        </p:nvSpPr>
        <p:spPr>
          <a:xfrm>
            <a:off x="7349818" y="305965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EC05010-ED6F-EB4F-4BEE-289CB811FB8D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E87BB07-ADA2-45C4-F1C7-8190E25CCB9A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53379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CD05-9107-1326-C320-8D41625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28C-40B7-7D7A-57B1-CE242816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بدون أخطاء. الفائز من قرأ النص دون أي خطأ.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FE60B9-4810-E5D4-DBF7-34C99562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AAAF93-FF3F-B324-BB5C-077D523890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4A49E7-9DBA-DBA2-96DC-B70D6EAA1C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989D46-91DF-04C1-A35F-660470A6F0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CB6243-1DA7-93A5-11F6-B6966B8BF3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162431-9C72-17CA-D978-E9D9B5BB85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29028B-EDB7-CB8F-7629-071A25600E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8AFA0B-D2A9-DF0F-93B8-E0EF1CF702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1989E4-D179-142E-E8CC-9AF5513205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6D5D5D-EC1D-AA47-590A-8CEF1E5F994F}"/>
              </a:ext>
            </a:extLst>
          </p:cNvPr>
          <p:cNvSpPr txBox="1"/>
          <p:nvPr/>
        </p:nvSpPr>
        <p:spPr>
          <a:xfrm>
            <a:off x="456717" y="1920227"/>
            <a:ext cx="8082916" cy="440120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فَجْرِ ٱلتّاريخِ، كانَ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يَجوبُ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جَماعاتٍ صَغيرَةٍ، يَرْحَلُ مِنْ مَوْضِعٍ إِلى آخَرَ سَعْياً وَراءَ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ٱلْغِذاءِ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وَٱلْماءِ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لا يَعْرِفُ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ٱلِاسْتِقْرارَ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وَلا يَأْمَنُ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ٱلْغَدَ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فَلَمّا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ٱكْتَشَفَ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أَسْرارَ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ٱلزِّراعَةِ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وَجَدَ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ٱلتُّرْبَةِ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يُغْنيهِ عَنِ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ٱلتَّرْحالِ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فَأَقامَ حَيْثُ تَنْبُتُ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ٱلْحُبوبُ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وَتَجْري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فَنَشَأَتْ أولى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ٱلْقُرى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ٱلْوادِعَةِ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ضِفافِ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ٱلْأَنْهارِ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وَشَيْئاً فَشَيْئاً، تَكاثَرَ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ٱلسُّكّانُ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وَتَشَعَّبَتْ حاجاتُهُمْ وَتَعَدَّدَتِ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وَٱلْمِهَنُ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فَنَهَضَتِ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ٱلْبُيوتُ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جَنْباً إِلى جَنْبٍ، وَقامَتِ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ٱلْأَسْواقُ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ٱلْمُكْتَظَّةُ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بِٱلْبائِعينَ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وَٱلْمُشْتَرينَ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وَشُيِّدَتِ ٱلْمَعابِدُ شامِخَةً في وَسَطِ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ٱلتَّجَمُّعاتِ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وَتَحَوَّلَتِ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ٱلْقُرى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رُوَيْداً رُوَيْداً إِلى مُدُنٍ نابِضَةٍ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بِٱلْحَياةِ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وَفي عَصْرِنا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ٱلرّاهِنِ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بَلَغَتِ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ٱلْمُدُنُ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ٱلِاتِّساعِ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وَٱلتَّطَوُّرِ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حَد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مُذْهِلاً؛ إِذْ تَضُمُّ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ٱلْمَدارِسَ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وَٱلْمُسْتَشْفَياتِ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وَٱلْمَصانِعَ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وَٱلْمَراكِزَ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ٱلتِّجارِيَّةَ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وَتَشُقُّ في أَحْيائِها شَبَكاتُ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فَباتَتِ ٱلْمَدينَةُ بَوْتَقَةً تَنْصَهِرُ فيها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ٱلْعُقولُ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وَتَتَلاقَحُ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ٱلْأَفْكارُ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وَمَيْداناً رَحْباً يُفْضي إِلى نَهْضَةٍ لا تَتَوَقَّفُ.</a:t>
            </a:r>
          </a:p>
        </p:txBody>
      </p:sp>
    </p:spTree>
    <p:extLst>
      <p:ext uri="{BB962C8B-B14F-4D97-AF65-F5344CB8AC3E}">
        <p14:creationId xmlns:p14="http://schemas.microsoft.com/office/powerpoint/2010/main" val="396763175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5504EF-305E-E3C4-297B-E8F65A96B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B3E1E7-AB75-447F-6949-5FC6E3F5DB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B18352-6608-5433-B8E4-2C704A6B94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906E08-2B9D-2941-D450-8D0C7074C8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F42533-67F9-F0B8-276C-595B5E7239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ED2971-47F4-5856-675A-1F9540F1957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38F0B3-F352-C129-944C-F393BC70302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E58311-B584-0EA2-559E-18C6096843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A65A2AE-AACE-E74A-261C-C6937FCFBA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932593" y="217582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3AF163B-7258-4A16-95EB-EA3215EC39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3AE13-B482-1E28-717F-4EFDCDEB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605FC-E9F0-8AD3-E601-E9F397D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قراءتكم للنص، أجيبوا عن السؤال التالي على دفاتر البحث.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71F7F0-9C25-08BA-4B7E-515BD1BDFB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7AA29F7-EB87-62C8-3EA8-847335DCC123}"/>
              </a:ext>
            </a:extLst>
          </p:cNvPr>
          <p:cNvSpPr txBox="1"/>
          <p:nvPr/>
        </p:nvSpPr>
        <p:spPr>
          <a:xfrm>
            <a:off x="556826" y="5538871"/>
            <a:ext cx="8030347" cy="85129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حَدِّد(ي) فِكْرَةَ كُلِّ فِقْرَةٍ مِنْ فِقْراتِ ٱلنَّصِّ.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FFB1D0-56D9-2C6D-0065-61C66AE73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2C5BD1-53C2-5DCE-6522-660D0A905B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6D09CE-2D4D-0CDC-9245-18DA85A655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7F6A8F-B118-0970-7D78-EC660127D9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18ABD3F-C151-06A3-4FD3-9BD09DD64C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A669AD-0CB8-9F03-7D9C-A231E45BE7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FF794E-52EE-76ED-FB9D-A0C287AFFDF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E350AB-293C-574B-B596-0F244C508DE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B7741B5-1920-005D-2775-A37CD1C9F029}"/>
              </a:ext>
            </a:extLst>
          </p:cNvPr>
          <p:cNvSpPr txBox="1"/>
          <p:nvPr/>
        </p:nvSpPr>
        <p:spPr>
          <a:xfrm>
            <a:off x="482956" y="1833524"/>
            <a:ext cx="8030438" cy="3515439"/>
          </a:xfrm>
          <a:prstGeom prst="roundRect">
            <a:avLst>
              <a:gd name="adj" fmla="val 6229"/>
            </a:avLst>
          </a:prstGeom>
          <a:noFill/>
          <a:ln>
            <a:prstDash val="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0363" algn="just" rtl="1">
              <a:defRPr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فَجْرِ ٱلتّاريخِ، كانَ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يَجوبُ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جَماعاتٍ صَغيرَةٍ، يَرْحَلُ مِنْ مَوْضِعٍ إِلى آخَرَ سَعْياً وَراءَ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ٱلْغِذاءِ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وَٱلْماءِ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لا يَعْرِفُ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ٱلِاسْتِقْرارَ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وَلا يَأْمَنُ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ٱلْغَدَ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فَلَمّا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ٱكْتَشَفَ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أَسْرارَ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ٱلزِّراعَةِ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وَجَدَ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ٱلتُّرْبَةِ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يُغْنيهِ عَنِ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ٱلتَّرْحالِ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فَأَقامَ حَيْثُ تَنْبُتُ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ٱلْحُبوبُ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وَتَجْري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فَنَشَأَتْ أولى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ٱلْقُرى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ٱلْوادِعَةِ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ضِفافِ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ٱلْأَنْهارِ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60363" algn="just" rtl="1">
              <a:defRPr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وَشَيْئاً فَشَيْئاً، تَكاثَرَ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ٱلسُّكّانُ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وَتَشَعَّبَتْ حاجاتُهُمْ وَتَعَدَّدَتِ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وَٱلْمِهَنُ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فَنَهَضَتِ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ٱلْبُيوتُ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جَنْباً إِلى جَنْبٍ، وَقامَتِ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ٱلْأَسْواقُ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ٱلْمُكْتَظَّةُ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بِٱلْبائِعينَ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وَٱلْمُشْتَرينَ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وَشُيِّدَتِ ٱلْمَعابِدُ شامِخَةً في وَسَطِ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ٱلتَّجَمُّعاتِ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ٱلْبَشَرِيَّةِ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وَتَحَوَّلَتِ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ٱلْقُرى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رُوَيْداً رُوَيْداً إِلى مُدُنٍ نابِضَةٍ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بِٱلْحَياةِ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60363" algn="just" rtl="1">
              <a:defRPr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وَفي عَصْرِنا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ٱلرّاهِنِ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بَلَغَتِ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ٱلْمُدُنُ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ٱلِاتِّساعِ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وَٱلتَّطَوُّرِ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حَدّاً مُذْهِلاً؛ إِذْ تَضُمُّ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ٱلْمَدارِسَ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وَٱلْمُسْتَشْفَياتِ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وَٱلْمَصانِعَ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وَٱلْمَراكِزَ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ٱلتِّجارِيَّةَ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وَتَشُقُّ في أَحْيائِها شَبَكاتُ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فَباتَتِ ٱلْمَدينَةُ بَوْتَقَةً تَنْصَهِرُ فيها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ٱلْعُقولُ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وَتَتَلاقَحُ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ٱلْأَفْكارُ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وَمَيْداناً رَحْباً يُفْضي إِلى نَهْضَةٍ لا تَتَوَقَّفُ. </a:t>
            </a:r>
          </a:p>
        </p:txBody>
      </p:sp>
    </p:spTree>
    <p:extLst>
      <p:ext uri="{BB962C8B-B14F-4D97-AF65-F5344CB8AC3E}">
        <p14:creationId xmlns:p14="http://schemas.microsoft.com/office/powerpoint/2010/main" val="34452932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83C3B-959B-BED7-ABF7-7F4156D03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465BB5-633C-3720-0BBB-9E612B35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أفكار النص التي قام بصياغتها؟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B43CA1-7D92-AB11-66B1-926AAE5418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DF342E-985F-9845-9C3D-8B8F9FCDA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721E35-46D6-F73C-BE66-A4E4FC5CE4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F911B4-AABC-76DB-6576-E4923EEC2F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F17947-5663-F4F3-4992-AC056629FA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A3979F-5743-0294-2081-9FF8EB7EA2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7AF35-CD66-C5FB-30BA-A0980B9D8BB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43B127-83FB-9DC0-78E4-770DD8297F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F184EA-D7CC-0EF1-1111-DE6BA6C00CD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C677198-5940-CFE1-EF7E-803BD4CF92C6}"/>
              </a:ext>
            </a:extLst>
          </p:cNvPr>
          <p:cNvSpPr/>
          <p:nvPr/>
        </p:nvSpPr>
        <p:spPr>
          <a:xfrm>
            <a:off x="2144359" y="2986592"/>
            <a:ext cx="4855281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أَفْكارُ ٱلنَّصِّ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35757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6465C-1F3C-9B73-5B5F-CB4C98862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4C087F-E5FD-314A-F0F6-170C3C272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E444FD3-4224-0D6A-67DD-83B31C8BA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D3BE5E-B2DE-F345-23B6-A03F4ADE6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48E7F9-4438-0791-10A9-680D19F951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01EAAC-50F8-2841-8BA4-2483DFFC5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AD650A-916D-2CFA-5781-A0674C18BA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D67D5F-89DD-8013-D85A-96F07152B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07A5A4-48AC-6DDF-C0F0-E8817BF6D9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4DD126-0740-D1B7-3AEA-3F5CF2AE7AE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300D41-1ADB-CFE3-9591-638E4E4103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A3CF40-E152-34E2-B1C2-88B777AD3FA3}"/>
              </a:ext>
            </a:extLst>
          </p:cNvPr>
          <p:cNvSpPr txBox="1"/>
          <p:nvPr/>
        </p:nvSpPr>
        <p:spPr>
          <a:xfrm>
            <a:off x="535022" y="2178996"/>
            <a:ext cx="7966952" cy="398761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اِسْتِقْرارُ </a:t>
            </a:r>
            <a:r>
              <a:rPr lang="ar-MA" sz="3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بَعْدَ </a:t>
            </a:r>
            <a:r>
              <a:rPr lang="ar-MA" sz="3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ٱكْتِشافِ</a:t>
            </a: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ٱلزِّراعَةِ</a:t>
            </a: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وَنُشوءُ </a:t>
            </a:r>
            <a:r>
              <a:rPr lang="ar-MA" sz="3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ٱلْقُرى</a:t>
            </a: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تَطَوُّرُ </a:t>
            </a:r>
            <a:r>
              <a:rPr lang="ar-MA" sz="3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ٱلْقُرى</a:t>
            </a: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وَتَحَوُّلُها تَدْريجِيّاً إِلى مُدُنٍ بِسَبَبِ تَكاثُرِ </a:t>
            </a:r>
            <a:r>
              <a:rPr lang="ar-MA" sz="3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ٱلسُّكّانِ</a:t>
            </a: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وَتَعَدُّدِ </a:t>
            </a:r>
            <a:r>
              <a:rPr lang="ar-MA" sz="3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ٱلْحِرَفِ</a:t>
            </a: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اِتِّساعُ </a:t>
            </a:r>
            <a:r>
              <a:rPr lang="ar-MA" sz="3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ٱلْمُدُنِ</a:t>
            </a: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ٱلْعَصْرِ</a:t>
            </a: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ٱلْحَديثِ</a:t>
            </a: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وَتَطَوُّرُ دَوْرِها في تَقَدُّمِ </a:t>
            </a:r>
            <a:r>
              <a:rPr lang="ar-MA" sz="3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ٱلْمُجْتَمَعِ</a:t>
            </a:r>
            <a:r>
              <a:rPr lang="ar-MA" sz="3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097080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معجم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الخريطة الذهنية 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56" y="716247"/>
            <a:ext cx="7152622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الخريطة الذهنية وستتعلمون كيف توظفونها في توليد أفكار ومعلومات حول موضوع ما.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3F04A1-1C43-308B-D019-0015C6202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B44948-C76D-F95E-4A6A-1D12B5BAF8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5ECA69-CDA1-0485-21B0-F661B9ACD8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83E4D4-8E73-72B6-0F59-C556CD6DB6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3D921B-4CEC-23EC-93EB-FDED8CD6E3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398FC6-2EAF-02DE-3615-129C4436AB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D929EFD-9A43-6130-36E6-9E3D39792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983C7D-91D9-857B-56D7-DD3A082E1B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242B07-141D-41CC-74CF-F86D20ECEC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6A3AC9-AF91-860B-C9D7-F2D7CF48E838}"/>
              </a:ext>
            </a:extLst>
          </p:cNvPr>
          <p:cNvSpPr/>
          <p:nvPr/>
        </p:nvSpPr>
        <p:spPr>
          <a:xfrm>
            <a:off x="1135794" y="1624721"/>
            <a:ext cx="6459227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اَلْخَريطَةُ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ٱلذِّهْنِيَّةُ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605F4CF-EA7A-1B18-A930-F23B26629D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794" y="3547744"/>
            <a:ext cx="6750996" cy="2284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A0505-5994-9000-ED2B-2D64B98CB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E1BE32-E0AF-C83E-1F5C-A8D84CCEF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ماذا نقصد بالخريطة الذهنية؟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F147E3-1630-A50A-6CDB-F39E1872EF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F876A1-B24E-ADBD-913F-7311BB7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31B236-3E27-4EFC-3E4D-F5C43659A3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66B160-3970-0C46-983E-A2063740EA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B06B7D-D18B-721F-78DC-2C1609D4D1F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42FC7C-797A-7F25-2CCC-D450D57D2E1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A59D8DA-FABD-1E05-DD9C-A29E708FA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177530-A9A4-4C2A-0844-1304DAC80A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98C8B7-D898-18CA-83DC-175657C47A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120B5B-6D9A-FA1C-4B1C-17C5FAB44A79}"/>
              </a:ext>
            </a:extLst>
          </p:cNvPr>
          <p:cNvSpPr/>
          <p:nvPr/>
        </p:nvSpPr>
        <p:spPr>
          <a:xfrm>
            <a:off x="413131" y="1848227"/>
            <a:ext cx="7626485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بِٱلْخَريطَةِ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ٱلذِّهْنِيَّةِ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86A7492-9CFA-192E-21E7-D2099B6872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794" y="3547744"/>
            <a:ext cx="6750996" cy="2284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37309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3BC6B-0D8E-2542-F49E-470FAAC52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DE9304-F860-EC04-CFBA-4A217CEC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560D1A-6539-E0E0-0671-3D0A9E1039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2EDFD9-8275-F39A-08C4-5D6E5C196E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DCCED5-2AA8-9AE6-40F7-6A4FF54F1BB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1CD956-1AF5-2AE9-27BB-9EFE28D1C5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BF3520-5F0C-4FB6-0A7E-BDA25B3B71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46E2EC-8872-4CB7-226D-8B1FA0837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FA4BB5-1DEC-81C5-082D-1924FC89A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4921C3E-396B-3D29-BE1F-E404C76759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1EC58B-0FF3-52EE-8BD4-6091E918EE28}"/>
              </a:ext>
            </a:extLst>
          </p:cNvPr>
          <p:cNvSpPr txBox="1"/>
          <p:nvPr/>
        </p:nvSpPr>
        <p:spPr>
          <a:xfrm>
            <a:off x="694944" y="2485973"/>
            <a:ext cx="7882992" cy="286035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ٱلْخَريطَةُ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ٱلذِّهْنِيَّةُ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مُخَطَّطٌ يُساعِدُ عَلى تَوْليدِ أَفْكارٍ وَمَعْلوماتٍ حَوْلَ مَوْضوعٍ ما، مِنْ خِلالِ أَسْئِلَةٍ مُوَجِّهَةٍ.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F013E2E-64EF-9484-9D78-9F9AAF1C0F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468098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9D2BA-6081-6377-2717-58CDFB9E5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53E35-C2C4-C5DB-3FE3-3508DF17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2" y="756000"/>
            <a:ext cx="70514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كيف سأوظف الخريطة الذهنية لتوليد أفكار ومعلومات حول موضوع الهجرة.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9DA1E4-45F7-03DF-FCBC-3643EC6CCB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7DD0B9-3760-DD22-ECD1-D702153A83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8A183E1-8EB2-14EC-7233-0BABF0938E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AA7A29-D6AE-7F2E-502B-00616287DA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7CC85B-40D8-BAE3-9369-29CD131CD90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1867-40F7-5BA3-C032-E345DE69697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66BB20D-D9BC-7FCC-3488-677C3784F9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EED605-53A8-C86E-8ACC-0F02A834CD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F3244B-DFF6-B61D-73AA-1AC3D96CA5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58AF28-ECBF-F9E2-A68B-1B683ED3FE99}"/>
              </a:ext>
            </a:extLst>
          </p:cNvPr>
          <p:cNvSpPr/>
          <p:nvPr/>
        </p:nvSpPr>
        <p:spPr>
          <a:xfrm>
            <a:off x="3190164" y="3064212"/>
            <a:ext cx="3291318" cy="15077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اَلْهِجْرَةُ 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257770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F2A18-0B6A-AD3B-00A1-B4E2B5C5E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609CA6-7498-A421-D589-3B26C8BD0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أرسم المخطط وأكتب وسطه الموضوع.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CCC3A7-47E0-F98C-1F6E-3881E75528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193370-DA5D-A5E4-7C9E-D1F1A26C2A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2CAA95-48A1-31B9-AF2C-5103B95C33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EEDB27-D4F6-3B86-A802-525D102B18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272B07-D120-F2E1-2C82-5B878029C89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11F230-481D-7265-A1A5-6A0BF69A52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4917972-B9C7-96DE-0208-FA6DEF131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C76512-CF24-10D9-FC5E-4B0ECF48E7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0A6FF1-D0E5-56F9-043D-8FC72F7BFA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7" name="Diagramme 16">
            <a:extLst>
              <a:ext uri="{FF2B5EF4-FFF2-40B4-BE49-F238E27FC236}">
                <a16:creationId xmlns:a16="http://schemas.microsoft.com/office/drawing/2014/main" id="{546A11E2-6DB9-27FA-9192-B0B95BD09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6602092"/>
              </p:ext>
            </p:extLst>
          </p:nvPr>
        </p:nvGraphicFramePr>
        <p:xfrm>
          <a:off x="492344" y="199417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6074268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5AF5D-DF44-1F2F-067F-9E8553DAF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139AB6-D67E-8987-F651-606EAF56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أطرح أسئلة موجهة حول الموضوع من قبيل : ما أسباب الهجرة؟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DD9A84-85C7-F9F6-38C4-097E2A8DE8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7ED12-2576-3D9B-E2E1-83A4F5D225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AD86DC-5090-6BC3-1CCC-FCDB79449B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885080-7E2E-1E64-FBA4-7FDA82C6129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BF1288-497E-B7DA-46DF-F837B088D2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82B55F-D525-5761-F28C-4FBD18CF864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93A00DF-227E-97F3-A934-05043A927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A1E69F-DFF6-88DB-2208-C3CDC47531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EF3D3B5-5612-EAC9-3890-4F08B3F35A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C3AB6BB-68E2-8178-0FE8-930833CC65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034933"/>
              </p:ext>
            </p:extLst>
          </p:nvPr>
        </p:nvGraphicFramePr>
        <p:xfrm>
          <a:off x="492344" y="199417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71820899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88C13-0A39-227E-5EDA-DEC076D08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F9A81D-A2BA-1CBB-E862-4BBC065E8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ثالثا، أجيب عن الأسئلة الموجهة.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423484-F416-EC15-90CF-81C3A7ADA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C44607-51B8-6EEE-F23C-F9D1B8AAD9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0B0751-2121-69E5-F3C4-B33C81CA90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C92287-41EE-CB85-6A5A-FE565EB8C94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ACFA9D-D509-ED4E-D733-705B24DAA82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9DEA47-3027-5834-8432-340AD1F4521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E82361E-862E-28F8-F518-6B38E68CC7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0E38A42-D3A4-4AF6-C2AA-A99343ED2D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08817AD-EDDC-13FF-79CB-3AB20EF17B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45A8CEC4-CA35-EF5E-DBEF-EEA0E0A994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4873380"/>
              </p:ext>
            </p:extLst>
          </p:nvPr>
        </p:nvGraphicFramePr>
        <p:xfrm>
          <a:off x="492344" y="199417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2477F48C-615C-E4CC-B23C-3F3B487B185A}"/>
              </a:ext>
            </a:extLst>
          </p:cNvPr>
          <p:cNvSpPr txBox="1"/>
          <p:nvPr/>
        </p:nvSpPr>
        <p:spPr>
          <a:xfrm>
            <a:off x="5700409" y="3429000"/>
            <a:ext cx="28654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اَلْبَحْثُ عَنِ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اَلْفَقْرُ؛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اَلْحُروبُ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وَٱلنِّزاعاتُ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اَلْكَوارِثُ ٱلطَّبيعِيَّةُ؛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اَلدِّراسَةُ؛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اَلِاسْتِشْفاءُ...</a:t>
            </a:r>
          </a:p>
        </p:txBody>
      </p:sp>
    </p:spTree>
    <p:extLst>
      <p:ext uri="{BB962C8B-B14F-4D97-AF65-F5344CB8AC3E}">
        <p14:creationId xmlns:p14="http://schemas.microsoft.com/office/powerpoint/2010/main" val="191788881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B01E9-4A76-0343-2395-8F0D89DA3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EE9B86-C264-3A79-027C-71EADABE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يقترح أسباب أخرى للهجرة؟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03CD92-B726-945F-BB71-F5228C109E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100133-2D83-D116-E488-882DE6D5A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AA5A29-08F5-1CAC-80D5-CE7F45CAA6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376558-37CC-8863-9165-EFB19284B50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30CA5B-304B-0E58-4CEB-7B7A7208AB7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D9D0C9-2988-FFD5-FD8A-3D5039732FE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8A005A7-2029-7AF9-BCBC-BD5EF2B4A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2E88AA-A107-1C33-9C22-3A1F5586B4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BF21BE-BEA7-78C9-87F0-F6D61345F4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628F9588-DAC8-5FC4-B266-9B4EE3A131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4296427"/>
              </p:ext>
            </p:extLst>
          </p:nvPr>
        </p:nvGraphicFramePr>
        <p:xfrm>
          <a:off x="492344" y="2013625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DA2410B3-84EE-D5EB-1E04-A8B16EA4CFC0}"/>
              </a:ext>
            </a:extLst>
          </p:cNvPr>
          <p:cNvSpPr txBox="1"/>
          <p:nvPr/>
        </p:nvSpPr>
        <p:spPr>
          <a:xfrm>
            <a:off x="5700409" y="3429000"/>
            <a:ext cx="28654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اَلْبَحْثُ عَنِ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اَلْفَقْرُ؛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اَلْحُروبُ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وَٱلنِّزاعاتُ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اَلْكَوارِثُ ٱلطَّبيعِيَّةُ؛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اَلدِّراسَةُ؛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اَلِاسْتِشْفاءُ...</a:t>
            </a:r>
          </a:p>
        </p:txBody>
      </p:sp>
    </p:spTree>
    <p:extLst>
      <p:ext uri="{BB962C8B-B14F-4D97-AF65-F5344CB8AC3E}">
        <p14:creationId xmlns:p14="http://schemas.microsoft.com/office/powerpoint/2010/main" val="217679407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AA613-1FCF-5DE5-2DA4-ACA0DBB2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7453AC-223E-1C4D-F09E-E3576AF74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يطرح أسئلة أخرى موجهة حول موضوع الهجرة؟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2B54AD-E5BE-6E3D-7CD5-78BE372B59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502DDD-3B4C-3322-573D-710B4990AA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D29D72-C449-19BB-C94F-0A2B180B6E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AF95AC-9FA2-D9C7-7647-981EFA0D15F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328AEB-7C96-C674-F7C0-5490A91757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92B6E2-A7F6-C7D4-21CE-B15D67BE8FC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27F978B-3E7F-3DD8-0A78-6E2FC6032E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1EA6A9-557A-83D7-56A0-E309C0B5DD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BF1DD1-603B-5F52-3531-5C4AB2EE11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7CEA6A36-3872-3449-CC21-60BCF1D8B7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7580753"/>
              </p:ext>
            </p:extLst>
          </p:nvPr>
        </p:nvGraphicFramePr>
        <p:xfrm>
          <a:off x="492344" y="199417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5265683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495A9-39E7-246C-D34A-B6106C769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4FD85B-1FDE-E08D-8AF5-7C34FC510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هذان سؤالان آخران. من يعيد قراءتهما؟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D27525-5F08-6152-1328-B30C383D07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7D246B-04CA-07BE-F08A-2E978683AF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418E836-F5DF-1DF4-1146-75713A0299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FC363C-C861-11D0-E412-8C7FBD104E7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CBD7F9-4430-316C-7FAA-8EA73C367AB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2A873D-C409-C7DB-16A4-387D1EEE5B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B30054E-A55D-07F6-1AA3-07A09C35E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8C3AE0E-BC91-42E5-7667-549B8D3375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E2D915-8020-E8AC-5221-FFB09AB7F8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19A8D615-A477-26EF-7818-862BBA2326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3326666"/>
              </p:ext>
            </p:extLst>
          </p:nvPr>
        </p:nvGraphicFramePr>
        <p:xfrm>
          <a:off x="492344" y="1994169"/>
          <a:ext cx="8145818" cy="402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36941773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EAD59-021D-649B-22FC-609D0309B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0E15D6-2686-9DF3-A69E-884F551D7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الثاني " ما نتائج الهجرة ؟ " بمفردات أو عبارات مناسبة؟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FEE95E8-DB41-895C-61D2-264D19891A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87E33F-CD7B-7703-D613-939D349A5E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5BCF49-2EFC-EBEB-308E-29B73C31D6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0D1EB-7658-1352-F8F2-84A9C1B186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635553-E96D-BC91-EAFE-3C0FFF57A3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BA1ED2-C322-2E4D-5AF5-A254E37BCAA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EE9DBAD-0918-5CBC-6856-0395328C2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BD0220-B64E-2845-8B1F-12F5406FE6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DE94B0-8CDC-381E-6632-BCE243EF9A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B6E5BB7A-5431-44A1-AF32-0B0B7E6D5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0175927"/>
              </p:ext>
            </p:extLst>
          </p:nvPr>
        </p:nvGraphicFramePr>
        <p:xfrm>
          <a:off x="492344" y="1994169"/>
          <a:ext cx="8145818" cy="402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1226847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DDEC3-37B7-8510-A3CE-BB90A9DA7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01BCB-AA08-0209-9FDA-B4D9CD932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B8CEB5-2879-2062-3A44-1646FC5C75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B7C9F2-237E-6FD8-8620-8047D4D868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4FF61E-7594-1CAE-CBEF-FDCB11AFDF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9DC759-5B4D-87A3-0874-8DAA138F6F6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1D9547-2393-6B68-A59F-A7A63C3675A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615826-FD32-4A04-1FB0-B64E2879A28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C3B5DE-7FCA-8FF8-A76C-C459A6AC5C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7F9893-9712-E33E-E2A8-ADCFCF2E43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077FCF-BB59-5F4D-8604-F836CAA117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1F6905C2-AE67-0CAF-836E-B55E9D6E82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7309137"/>
              </p:ext>
            </p:extLst>
          </p:nvPr>
        </p:nvGraphicFramePr>
        <p:xfrm>
          <a:off x="505838" y="1994169"/>
          <a:ext cx="8145818" cy="402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A028B7B8-C022-CB57-FC85-05312FB36075}"/>
              </a:ext>
            </a:extLst>
          </p:cNvPr>
          <p:cNvSpPr txBox="1"/>
          <p:nvPr/>
        </p:nvSpPr>
        <p:spPr>
          <a:xfrm>
            <a:off x="375611" y="3309907"/>
            <a:ext cx="28654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تَوَسُّعُ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ٱلْمُدُنِ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كَثْرَةُ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ٱلسُّكّانِ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اِزْدِحامُ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بِناءُ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ٱلْمَساكِنِ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هِجْرَةُ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ٱلْقُرى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اَلتَّفَكُّكُ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ٱلْأُسَري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14164685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1921E-82E8-B97A-B68D-82A2FD448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F3DB-09C1-4CD3-6FBF-C93007548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الثالث " ما أنواع الهجرة؟ " بمفردات أو عبارات مناسبة؟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68438B-F2F8-903D-A580-23C60D02A2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357290-A307-66F7-7C1F-D051681AA8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F625120-86E0-D166-3C9F-9CE5459B7A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8296EB-EA86-8302-0F48-46AEF3192F2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2FF429-2D2E-7017-5903-A4815B42A1F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36619F-F49E-9D2A-8B41-10584A2DCEE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91AED05-F0DE-078D-421B-4398D5F55A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9246097-B9DF-324D-321B-7D3C69589B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082AF87-9B3D-20AC-337E-5B399155E3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F9A42DA2-5846-8AC8-C74B-5EA27F95CD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6315463"/>
              </p:ext>
            </p:extLst>
          </p:nvPr>
        </p:nvGraphicFramePr>
        <p:xfrm>
          <a:off x="492344" y="1994169"/>
          <a:ext cx="8145818" cy="402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4839052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74303-FF52-CEAE-CB6D-ADA39FAB6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496A09-910D-A780-1687-E916DE69D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59EE18-F40D-CABC-600E-E7DF8981DC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EB0E43-3D1A-B061-E754-53B41A0FDB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E9F422-B716-4C58-A101-65260832C8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F09696-2F19-F840-9D7C-404EDEC3FCF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7984FD-054B-0B06-465A-2E7A83737B9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C38219-DA39-7F86-06E1-1E1A47B8371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3A6A574-62EB-4DC6-2DC2-7291177E86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A1A811-B4AD-B536-124E-E5C508A822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BF75526-7B05-2A37-7A37-3CD76093CA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28AC6C18-44C9-F55A-1AFD-BBB7B629E0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0078115"/>
              </p:ext>
            </p:extLst>
          </p:nvPr>
        </p:nvGraphicFramePr>
        <p:xfrm>
          <a:off x="492343" y="1512000"/>
          <a:ext cx="8145818" cy="402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9F04DA85-7A79-9C28-B799-75628FD250BB}"/>
              </a:ext>
            </a:extLst>
          </p:cNvPr>
          <p:cNvSpPr txBox="1"/>
          <p:nvPr/>
        </p:nvSpPr>
        <p:spPr>
          <a:xfrm>
            <a:off x="2257893" y="4498294"/>
            <a:ext cx="4662101" cy="194095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هِجْرَةٌ داخِلِيَّةٌ  - هِجْرَةٌ خارِجِيَّةٌ - هِجْرَةٌ مُؤَقَّتَةٌ - هِجْرَةٌ دائِمَةٌ-هِجْرَةٌ فَرْدِيَّةٌ- هِجْرَةٌ جَماعِيَّةٌ – هِجْرَةٌ قَسْرِيَّةٌ...</a:t>
            </a:r>
          </a:p>
        </p:txBody>
      </p:sp>
    </p:spTree>
    <p:extLst>
      <p:ext uri="{BB962C8B-B14F-4D97-AF65-F5344CB8AC3E}">
        <p14:creationId xmlns:p14="http://schemas.microsoft.com/office/powerpoint/2010/main" val="309547429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A1C48-F76C-E39B-B0DE-A53FA484F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6D3693-DC50-C1B0-D9B3-6FA3BCE16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حصيلة الخريطة الذهنية حول موضوع الهجرة؟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83B267-2014-1015-EC2F-2FA428A4E9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B9B92E-ACE4-430B-AA2C-268B0FE085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46B0B9-1C2D-BDD7-9D55-AD35D071B3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7012BB-3717-C28C-EE57-22DE93940D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F23612-3A51-1416-F30D-125BE379502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164F71-6EC2-7880-9B9D-ACF0FA13220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E83B4D3-06F8-B8BE-6800-1A81DDED4C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E25FDE7-5DD6-1A70-C8F4-26B884F4C6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36F8E90-4059-9B8D-7351-09072CFE73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69DD2BF8-4FB6-A031-3DD7-9C31EC21D0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648136"/>
              </p:ext>
            </p:extLst>
          </p:nvPr>
        </p:nvGraphicFramePr>
        <p:xfrm>
          <a:off x="492343" y="1512000"/>
          <a:ext cx="8145818" cy="402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A34B5B7-4744-1203-0DE5-7BB5F9B9519E}"/>
              </a:ext>
            </a:extLst>
          </p:cNvPr>
          <p:cNvSpPr txBox="1"/>
          <p:nvPr/>
        </p:nvSpPr>
        <p:spPr>
          <a:xfrm>
            <a:off x="3083668" y="4569666"/>
            <a:ext cx="3004143" cy="200906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هِجْرَةٌ داخِلِيَّةٌ - هِجْرَةٌ خارِجِيَّةٌ - هِجْرَةٌ مُؤَقَّتَةٌ - هِجْرَةٌ دائِمَةٌ-هِجْرَةٌ فَرْدِيَّةٌ- هِجْرَةٌ جَماعِيَّةٌ – هِجْرَةٌ قَسْرِيَّةٌ...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B2D726-488A-5C19-171E-5936297BEF4E}"/>
              </a:ext>
            </a:extLst>
          </p:cNvPr>
          <p:cNvSpPr txBox="1"/>
          <p:nvPr/>
        </p:nvSpPr>
        <p:spPr>
          <a:xfrm>
            <a:off x="492342" y="3022931"/>
            <a:ext cx="2457505" cy="328273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تَوَسُّعُ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ٱلْمُدُنِ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كَثْرَةُ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ٱلسُّكّانِ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اِزْدِحامُ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بِناءُ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ٱلْمَساكِنِ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هِجْرَةُ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ٱلْقُرى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اَلتَّفَكُّكُ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ٱلْأُسَري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D509797-111E-108E-BCE0-41663753A9FE}"/>
              </a:ext>
            </a:extLst>
          </p:cNvPr>
          <p:cNvSpPr txBox="1"/>
          <p:nvPr/>
        </p:nvSpPr>
        <p:spPr>
          <a:xfrm>
            <a:off x="6194155" y="3012001"/>
            <a:ext cx="2576028" cy="328273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273050" indent="-273050" algn="r" rtl="1">
              <a:buFont typeface="Arial" panose="020B0604020202020204" pitchFamily="34" charset="0"/>
              <a:buChar char="•"/>
              <a:defRPr sz="3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اَلْبَحْثُ عَنِ </a:t>
            </a:r>
            <a:r>
              <a:rPr lang="ar-MA" dirty="0" err="1"/>
              <a:t>ٱلْعَمَلِ</a:t>
            </a:r>
            <a:r>
              <a:rPr lang="ar-MA" dirty="0"/>
              <a:t>؛</a:t>
            </a:r>
          </a:p>
          <a:p>
            <a:r>
              <a:rPr lang="ar-MA" dirty="0"/>
              <a:t>اَلْفَقْرُ؛</a:t>
            </a:r>
          </a:p>
          <a:p>
            <a:r>
              <a:rPr lang="ar-MA" dirty="0"/>
              <a:t>اَلْحُروبُ </a:t>
            </a:r>
            <a:r>
              <a:rPr lang="ar-MA" dirty="0" err="1"/>
              <a:t>وَٱلنِّزاعاتُ</a:t>
            </a:r>
            <a:r>
              <a:rPr lang="ar-MA" dirty="0"/>
              <a:t>؛</a:t>
            </a:r>
          </a:p>
          <a:p>
            <a:r>
              <a:rPr lang="ar-MA" dirty="0"/>
              <a:t>اَلْكَوارِثُ ٱلطَّبيعِيَّةُ؛</a:t>
            </a:r>
          </a:p>
          <a:p>
            <a:r>
              <a:rPr lang="ar-MA" dirty="0"/>
              <a:t>اَلدِّراسَةُ؛</a:t>
            </a:r>
          </a:p>
          <a:p>
            <a:r>
              <a:rPr lang="ar-MA" dirty="0"/>
              <a:t>اَلِاسْتِشْفاءُ...</a:t>
            </a:r>
          </a:p>
        </p:txBody>
      </p:sp>
    </p:spTree>
    <p:extLst>
      <p:ext uri="{BB962C8B-B14F-4D97-AF65-F5344CB8AC3E}">
        <p14:creationId xmlns:p14="http://schemas.microsoft.com/office/powerpoint/2010/main" val="265957138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60BE6-975B-5381-9F4F-A09299C53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FE9F43-768E-D68B-2076-AE12778B7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كيف استعملنا الخريطة الذهنية لتوليد أفكار ومعلومات حول موضوع الهجرة؟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211AEC-96CB-6DF9-AA68-CE32D853E5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49354B-3DE2-1C82-E481-2E44BFA007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B466F2-21E8-49A5-4538-35ACDC1612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8C3314-7CAA-EFFA-E12E-C9AA48D530D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6D56AC-01A7-8222-0960-AB11FFE2DE7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A96EBF-24DE-3D3F-E3B9-605FECDA3A5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A4163FD-65DA-D3F9-50C5-6597EFA6A3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3DFD352-F586-38A5-ECF6-00DCDE2E63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BB6E8C-9792-BDAD-F783-66FB566A53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C6600F-52AD-EFAB-A0FB-AF8866F29D74}"/>
              </a:ext>
            </a:extLst>
          </p:cNvPr>
          <p:cNvSpPr/>
          <p:nvPr/>
        </p:nvSpPr>
        <p:spPr>
          <a:xfrm>
            <a:off x="695223" y="3050738"/>
            <a:ext cx="7753553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ٱسْتَعْمَلْنا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ٱلْخَريطَةَ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ٱلذِّهْنِيَّةَ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لِتَوْليدِ أَفْكارٍ وَمَعْلوماتٍ حَوْلَ مَوْضوعٍ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ٱلْهِجْرَةِ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240345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4007A-EE96-3E77-BBC9-7DF4A71AE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276F6-CB02-C717-72F7-596584D4D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7783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A43C5B-CBF2-B36A-1B9B-CA71D327B9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D536F16-172D-2ABF-1E5B-F84C5C539F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F85C86-4BD1-7B77-B93C-928B935FD64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046252-A6E7-B883-6F57-15FEE304E6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82F00-A06A-5658-7E17-DAB1FFB4DB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68B1B4C-9C84-B32D-07E8-02EBE337F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75316CA-A106-1EBA-2831-4487370FFA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DD9FA4-FA66-40F8-309D-DABADD50CF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4568DD7-0A0C-E954-DE10-86DABA60F5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9B41BBC-886A-F115-7748-3FCE0C04AC1D}"/>
              </a:ext>
            </a:extLst>
          </p:cNvPr>
          <p:cNvSpPr txBox="1"/>
          <p:nvPr/>
        </p:nvSpPr>
        <p:spPr>
          <a:xfrm>
            <a:off x="319752" y="2421950"/>
            <a:ext cx="8504497" cy="248578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indent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مُخَطَّطاً شَمْسِيّاً وَأَكْتُبُ في وَسَطِهِ ٱلْكَلِمَةَ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ٱلْمِفْتاحَ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indent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أُسَجِّلُ عَلى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ٱلْمُخَطَّطِ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ٱلْأَسْئِلَةَ ٱلَّتي يُمْكِنُ طَرْحُها حَوْلَ ٱلْمَوْضوعِ؛</a:t>
            </a:r>
          </a:p>
          <a:p>
            <a:pPr indent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	أُجيبُ عَنِ ٱلْأَسْئِلَةِ بِمُفْرَداتٍ أَوْ عِباراتٍ مُناسِبَةٍ، ثُمَّ أُسَجِّلُها عَلى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ٱلْمُخَطَّطِ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8286E75-3B08-6405-F449-F1AA3DF118DD}"/>
              </a:ext>
            </a:extLst>
          </p:cNvPr>
          <p:cNvSpPr/>
          <p:nvPr/>
        </p:nvSpPr>
        <p:spPr>
          <a:xfrm>
            <a:off x="7924249" y="2811056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C7E2C24-3B44-289D-A298-35A71FFDE0D8}"/>
              </a:ext>
            </a:extLst>
          </p:cNvPr>
          <p:cNvSpPr/>
          <p:nvPr/>
        </p:nvSpPr>
        <p:spPr>
          <a:xfrm>
            <a:off x="7906129" y="3558293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9EE9B1B-671D-251E-DF42-C63948287360}"/>
              </a:ext>
            </a:extLst>
          </p:cNvPr>
          <p:cNvSpPr/>
          <p:nvPr/>
        </p:nvSpPr>
        <p:spPr>
          <a:xfrm>
            <a:off x="7906129" y="4270065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79052345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2AE9-A385-9714-DBA6-56486B650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E92AA9-A42F-8999-C875-AF2D6CBC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-68-.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AB8DFB-BDB5-3205-59ED-4A05BA039E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66425D-4A82-C329-221A-8D6A91433E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008141-1360-29F4-79DA-D975FC4FE5D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7F8AB4-C44F-8611-0110-F2FBE25EDA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C3C2A1-8483-8B8C-5E56-87177BC7A40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5A856A5-6F3F-79C4-2CDD-5587FA7EE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41C92C-889F-D9E7-E808-5D730D4875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F60455-7084-595C-3382-220D33018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8ECFBB-3363-8799-71EC-1EB0DEF4A8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A0434F2-87F8-070E-9839-65FD44DF35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21" y="1498061"/>
            <a:ext cx="3580799" cy="51764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02A940-41A2-EC9B-5D65-D02489069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8820" y="3404240"/>
            <a:ext cx="3580799" cy="127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6515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60F9C-91AF-F00C-8B90-035CB3254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E57C8F-8837-BCE2-6828-2A7CE52DF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 نشاط "أتدرب مع زملائي"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C2CD8E-15AC-2E1E-A50E-A100F30797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5F7464-6E08-AD90-2706-F007A5D739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6A9BBC-4336-0C70-6CE2-B244E6AF91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52F7D-CACB-1280-D6CE-9E7304D868B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2866AD-44D9-C1BE-BCBA-E6FD4DFCC08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E160AE9-23CE-0B2E-E753-D05D7E858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10E2D7-9AA5-FC33-A5DF-A7BE80BB7F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BF9CA0-0930-2B7E-014C-2335E415C7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2D0D860-9C0A-3B9F-B29A-CB03329444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7451C9-9DE6-92D0-2A03-8773D07D23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414989"/>
            <a:ext cx="7671568" cy="3578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9E54C06-D59A-9889-8DDE-19BD55298F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71" y="1382591"/>
            <a:ext cx="897073" cy="103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0550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7E98-D48B-0674-71BC-B580A71FD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141DF0-33B8-B4DE-4E56-2708B428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9C86A9-3E63-4FEA-052B-1222AC445A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C6AD3D-43DF-AC89-8260-00B9E0998A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E758CD-3E19-7AA9-4FC2-3E053E5EF5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8E0E19-3725-534F-0103-DD20889B4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0A4DFA-382D-D3E3-0130-8698F5EC3AD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EE0447-768B-DF10-FC47-77E85B3C6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37B6774-C723-27AE-F8B8-C8376F08F2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A2F4C7-D866-69E9-8701-ABF26DDE6A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D294AD8-D5FC-272C-2860-EE55BAC820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054A65-59F1-A657-AAA8-0B60B9CA7E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659" y="2429580"/>
            <a:ext cx="7671568" cy="3578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797639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B7D25-5F50-AFBE-50B3-EFB80EE1F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4987A8-5AC5-4AA3-081A-33F6BF7C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(جميع الأجوبة المناسبة مقبولة.)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D7240F-F413-C71C-2AD3-CC99C20904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983E80-8B0D-208B-B14E-0082CB877D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B1C94B-8426-A661-0B96-2AE8D8D262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64CE20-968E-86EC-5666-F6C7949C141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3C7642-931C-36F4-80A9-C167DD446AB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861E2BA-D15A-867B-39C5-A07897B5F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75C32F-F387-CC27-35B8-614ACBCA4C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2782DD-2BEF-B9DA-369B-6C4E725C1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DDE2109-BE75-7549-927E-1E6FA8E227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25" name="Diagramme 24">
            <a:extLst>
              <a:ext uri="{FF2B5EF4-FFF2-40B4-BE49-F238E27FC236}">
                <a16:creationId xmlns:a16="http://schemas.microsoft.com/office/drawing/2014/main" id="{897FBE5D-45C6-58B9-A43E-60BB06EB4A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1034892"/>
              </p:ext>
            </p:extLst>
          </p:nvPr>
        </p:nvGraphicFramePr>
        <p:xfrm>
          <a:off x="492343" y="1512000"/>
          <a:ext cx="8145818" cy="402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6" name="ZoneTexte 25">
            <a:extLst>
              <a:ext uri="{FF2B5EF4-FFF2-40B4-BE49-F238E27FC236}">
                <a16:creationId xmlns:a16="http://schemas.microsoft.com/office/drawing/2014/main" id="{C5BF53AA-BB52-E63D-9AE1-EC326527C0AC}"/>
              </a:ext>
            </a:extLst>
          </p:cNvPr>
          <p:cNvSpPr txBox="1"/>
          <p:nvPr/>
        </p:nvSpPr>
        <p:spPr>
          <a:xfrm>
            <a:off x="3117009" y="4440357"/>
            <a:ext cx="3017884" cy="200906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اَلدِّراسَةُ - اَلصِّحَّةُ - اَلْفِلاحَةُ - مُساعَدَةُ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ٱلْفُقَراءِ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اَلْعِنايَةُ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بِٱلْحَديقَةِ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إِعْدادُ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ٱلطَّعامِ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تَرْتيبُ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نَظافَةُ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DD3BF4B-469F-680F-F1C2-41696F6CA0AB}"/>
              </a:ext>
            </a:extLst>
          </p:cNvPr>
          <p:cNvSpPr txBox="1"/>
          <p:nvPr/>
        </p:nvSpPr>
        <p:spPr>
          <a:xfrm>
            <a:off x="373818" y="3022931"/>
            <a:ext cx="2694554" cy="28016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اَلتَّعاوُنُ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ٱلْمادِّيُّ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اَلتَّعاوُنُ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اَلتَّعاوُنُ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ٱلْمِهْنِيُّ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اَلتَّعاوُنُ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ٱلْعَسْكَرِيُّ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اَلتَّعاوُنُ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ٱلدَّوْلِيُّ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AFB85CC-BBA4-4278-8120-A0B2425FA04E}"/>
              </a:ext>
            </a:extLst>
          </p:cNvPr>
          <p:cNvSpPr txBox="1"/>
          <p:nvPr/>
        </p:nvSpPr>
        <p:spPr>
          <a:xfrm>
            <a:off x="6194155" y="3012001"/>
            <a:ext cx="2576028" cy="328273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273050" indent="-273050" algn="r" rtl="1">
              <a:buFont typeface="Arial" panose="020B0604020202020204" pitchFamily="34" charset="0"/>
              <a:buChar char="•"/>
              <a:defRPr sz="3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اَلتّآزُرُ؛</a:t>
            </a:r>
          </a:p>
          <a:p>
            <a:r>
              <a:rPr lang="ar-MA" dirty="0"/>
              <a:t>تَحْقيقُ </a:t>
            </a:r>
            <a:r>
              <a:rPr lang="ar-MA" dirty="0" err="1"/>
              <a:t>ٱلنّجاحِ</a:t>
            </a:r>
            <a:r>
              <a:rPr lang="ar-MA" dirty="0"/>
              <a:t>؛</a:t>
            </a:r>
          </a:p>
          <a:p>
            <a:r>
              <a:rPr lang="ar-MA" dirty="0"/>
              <a:t>تَبادلُ </a:t>
            </a:r>
            <a:r>
              <a:rPr lang="ar-MA" dirty="0" err="1"/>
              <a:t>ٱلْخِبْراتِ</a:t>
            </a:r>
            <a:r>
              <a:rPr lang="ar-MA" dirty="0"/>
              <a:t>؛</a:t>
            </a:r>
          </a:p>
          <a:p>
            <a:r>
              <a:rPr lang="ar-MA" dirty="0"/>
              <a:t>تَسْهيلُ </a:t>
            </a:r>
            <a:r>
              <a:rPr lang="ar-MA" dirty="0" err="1"/>
              <a:t>ٱلعَمَلِ</a:t>
            </a:r>
            <a:r>
              <a:rPr lang="ar-MA" dirty="0"/>
              <a:t>؛</a:t>
            </a:r>
          </a:p>
          <a:p>
            <a:r>
              <a:rPr lang="ar-MA" dirty="0"/>
              <a:t>تَقْليلُ </a:t>
            </a:r>
            <a:r>
              <a:rPr lang="ar-MA" dirty="0" err="1"/>
              <a:t>ٱلْجُهودِ</a:t>
            </a:r>
            <a:r>
              <a:rPr lang="ar-MA" dirty="0"/>
              <a:t>؛</a:t>
            </a:r>
          </a:p>
          <a:p>
            <a:r>
              <a:rPr lang="ar-MA" dirty="0"/>
              <a:t>مُساعَدَةُ ٱلآخَرينَ...</a:t>
            </a:r>
          </a:p>
        </p:txBody>
      </p:sp>
    </p:spTree>
    <p:extLst>
      <p:ext uri="{BB962C8B-B14F-4D97-AF65-F5344CB8AC3E}">
        <p14:creationId xmlns:p14="http://schemas.microsoft.com/office/powerpoint/2010/main" val="63199792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662BD-606D-DC73-4E95-CC6945FA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9DF82B-E2DD-D623-DE30-30EBB546A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سنلعب لعبة الألغاز. الفائز من استطاع حل جميع الألغاز المقترحة.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BFABD0-2596-0332-8699-4DC07D3E4B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371444-7FD4-1129-80F9-EDF441E725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1C47CA-2E4C-5E58-CE62-961AB5DC572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3C4D0D-9AC6-2384-E741-1AF4EF9A970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ADA48F-8D22-8F78-63A3-4DB4FACF4BD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4ED3B2-3016-0EDB-5BCF-C9EAD26E01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809B88-6B17-20CE-7965-5A8FBE58C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F29743-E7D8-AA1C-914F-923424B8A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E16BF76-C02A-F0BD-DD45-3595ACBAFC85}"/>
              </a:ext>
            </a:extLst>
          </p:cNvPr>
          <p:cNvSpPr txBox="1"/>
          <p:nvPr/>
        </p:nvSpPr>
        <p:spPr>
          <a:xfrm>
            <a:off x="1875314" y="2981347"/>
            <a:ext cx="4980187" cy="160043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ٱلْأَلْغازِ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B4B6D22-894B-5A38-FBA5-D310BDD904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196294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A0E31-5967-8974-7240-0C582157E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4C20F-794B-1CF8-DD84-CE93660B0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سيتم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FCA074-5598-AD95-F1A7-FFE5561481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02CE92-1F8D-85CC-2D82-DAEA01DB63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179AFD-F5B1-E358-F71C-C3691E7141A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8CD853-ACBB-DBAD-2319-7F0DF0B2CE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C79506-BE1C-C5C4-8FF9-9D771F6686E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E374C39-6C4C-5B75-A45A-93553263BC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8A1201-8B6B-2570-374E-C3B029F891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4B4B2A-A9EE-96E1-FCE8-E5EFAA307C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9ED70D0-4964-42E7-8127-B7EB153FCA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2E0865F-C780-1987-C5FE-091E7956D710}"/>
              </a:ext>
            </a:extLst>
          </p:cNvPr>
          <p:cNvSpPr txBox="1"/>
          <p:nvPr/>
        </p:nvSpPr>
        <p:spPr>
          <a:xfrm>
            <a:off x="1058003" y="3308122"/>
            <a:ext cx="661480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ٱلْأَسْماءِ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عَلامَةُ رَفْعي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ٱلْواوُ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وَعَلامَةُ جَرّي وَنَصْبي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ٱلْياءُ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</a:t>
            </a:r>
            <a:r>
              <a:rPr lang="ar-MA" dirty="0">
                <a:solidFill>
                  <a:srgbClr val="C00000"/>
                </a:solidFill>
              </a:rPr>
              <a:t>فَمَنْ أَكونُ؟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0208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D4C7A-FFAE-F30D-B6D2-5504DA399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B9CF5-1C33-1BD2-5A94-F9A67FF1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سيتم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F56464-6FC8-B3A6-1E6F-1DF79CBF4A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AC11A4-C2DF-C794-B935-46061302A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4C02F0-8019-3B84-2311-F147372FCC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AF32C1-6451-9CE2-26E6-42D35D13264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7B7615-73B0-01EF-66CE-15960F76F1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82D299-2338-1687-944A-21DD10E90F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01CF44-E30B-FCC6-38A0-501B71171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B172DD-D8E0-9D23-3625-79276669FD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B53850F-5FD9-6E2B-3A96-B9890B97EE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B15BBA2-D462-810F-36D1-7490191521E9}"/>
              </a:ext>
            </a:extLst>
          </p:cNvPr>
          <p:cNvSpPr txBox="1"/>
          <p:nvPr/>
        </p:nvSpPr>
        <p:spPr>
          <a:xfrm>
            <a:off x="1058003" y="3308122"/>
            <a:ext cx="661480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ٱلْأَسْماءِ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عَلامَةُ رَفْعي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ٱلْأَلِفُ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وَعَلامَةُ جَرّي وَنَصْبي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ٱلْياءُ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</a:t>
            </a:r>
            <a:r>
              <a:rPr lang="ar-MA" dirty="0">
                <a:solidFill>
                  <a:srgbClr val="C00000"/>
                </a:solidFill>
              </a:rPr>
              <a:t>فَمَنْ أَكونُ؟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12773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A7D52-5DDE-1173-C50B-BBD2B0D16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FE078C-BB32-D806-2FD1-15190BCFC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5C8E3C-1BAB-89E6-F61F-F7110ED637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850346-7186-5806-1662-39DE28B695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64973D-BEDC-9043-00C6-6633D140A23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B28142-46BF-8726-0B73-C632E574617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2CC79F-67F3-DF13-008C-673D3114689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A28492-5027-7197-6772-B8517E5C76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A1864B-7DD7-3B45-57D1-52016345A5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7FB1ED-913A-3C29-3A39-796640C1B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B03FF58-1239-3719-9F46-262FF356A9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6601280-4675-23E3-A0F0-32415ACEAB13}"/>
              </a:ext>
            </a:extLst>
          </p:cNvPr>
          <p:cNvSpPr txBox="1"/>
          <p:nvPr/>
        </p:nvSpPr>
        <p:spPr>
          <a:xfrm>
            <a:off x="1058003" y="3308122"/>
            <a:ext cx="661480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ٱلْمَفاعيلِ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أُقَدِّمُ جَواباً عَنْ مَكانِ وُقوعِ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ٱلْفِعْلِ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</a:t>
            </a:r>
            <a:r>
              <a:rPr lang="ar-MA" dirty="0">
                <a:solidFill>
                  <a:srgbClr val="C00000"/>
                </a:solidFill>
              </a:rPr>
              <a:t>فَمَنْ أَكونُ؟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55894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3D2A6-ECF2-7B1F-04C2-1152EAD3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CE78A2-0C45-D92C-EA8E-97E00DE1F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8D0976-D416-7730-DA87-1D7E86652A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E194AB-F1EB-07A0-8649-7CC2C9BF89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6BEC3C-CC6C-E9FE-7AC3-E1E259B8E5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0B7107-46A6-FDA3-4FF2-6A9DD18557F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967C44-1FB1-CEC5-7916-59576AC6347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E008A9-3CFB-E838-F9A0-A50038C273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C12753-0083-822B-503F-F37A01FD39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E46297-23CF-36B5-22D9-441B7B0200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9427F0F-B081-9777-09D4-690EB819EB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16752CF-07CF-CF36-96FD-41952939B159}"/>
              </a:ext>
            </a:extLst>
          </p:cNvPr>
          <p:cNvSpPr txBox="1"/>
          <p:nvPr/>
        </p:nvSpPr>
        <p:spPr>
          <a:xfrm>
            <a:off x="1058003" y="3308122"/>
            <a:ext cx="661480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ٱلْمَفاعيلِ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أُؤَكِّدُ وُقوعَ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ٱلْفِعْلِ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أَوْ عَدَدَ مَرّاتِهِ أَوْ نَوْعَهُ، </a:t>
            </a:r>
            <a:r>
              <a:rPr lang="ar-MA" dirty="0">
                <a:solidFill>
                  <a:srgbClr val="C00000"/>
                </a:solidFill>
              </a:rPr>
              <a:t>فَمَنْ أَكونُ؟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18073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E8015-656B-5B79-0FFD-63FF78EEF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5EFCC0-38E2-0F8E-33CE-BFC9784D6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75A7BC-185A-4820-91C4-AA56A31825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42DED6-00DE-01F2-6BDC-BC6A2F63DD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FF45B3-2FB4-B55F-08F9-4D581F6A40B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DB94A7-865A-E186-F8AB-2A27DB72D9E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208B0B-7856-2FE6-7040-D3DCED2275A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65ABEBB-1D4B-F794-0BEC-65A79CB1F1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EDBF660-BCC0-24B4-DCC8-E83DE6B1FB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6AA6AC-A2D0-B1E2-D1D4-4F4933AB96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10B6EFD-090A-E18A-1AE4-783A34DB0C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1D1DD0E-5BB5-53EB-278A-2E30963213C6}"/>
              </a:ext>
            </a:extLst>
          </p:cNvPr>
          <p:cNvSpPr txBox="1"/>
          <p:nvPr/>
        </p:nvSpPr>
        <p:spPr>
          <a:xfrm>
            <a:off x="1058003" y="3308122"/>
            <a:ext cx="661480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ٱلْمَفاعيلِ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أُحَدِّدُ ٱلشَّيْءَ ٱلَّذي وَقَعَ عَلَيْهِ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ٱلْفِعْلُ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</a:t>
            </a:r>
            <a:r>
              <a:rPr lang="ar-MA" dirty="0">
                <a:solidFill>
                  <a:srgbClr val="C00000"/>
                </a:solidFill>
              </a:rPr>
              <a:t>فَمَنْ أَكونُ؟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45571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218B7-FB12-7D21-453B-7AC180D2D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9A395C-6ABB-A4CC-8068-ED1C9D61C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سيتم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B64808-AE04-2882-575A-CFB5CACBC9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8C7426-96F8-C437-791C-B4D5D9A5FC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67DF5-C0E2-049D-5AD2-8F18FA2DA04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5093D8-0B5C-1CA7-2898-EC23CE832C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941363-8FCC-8C87-0DE4-734B9060305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8E6A4D-C367-8F60-75AD-10694D5934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EE22A5-0EA2-31A0-C226-8196E14A17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4196DC-513C-DA70-3DB2-9FE2B8BE0C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9B2CB15-E5D7-1E95-C1D9-122F7918D4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2253F9B-E9F6-A9C6-93B6-1F47CBEB4201}"/>
              </a:ext>
            </a:extLst>
          </p:cNvPr>
          <p:cNvSpPr txBox="1"/>
          <p:nvPr/>
        </p:nvSpPr>
        <p:spPr>
          <a:xfrm>
            <a:off x="1324944" y="2842338"/>
            <a:ext cx="6614809" cy="21452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ٱلْأَسْماءِ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أُصاغُ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ٱلْفِعْلِ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ٱلثُّلاثِيِّ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لِلتَّمْييزِ بَيْنَ شَيْئَيْنِ مُشْتَرَكَيْنِ في صِفَةٍ زادَ أَحَدُهُما عَنِ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ٱلْآخَرِ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فيها، </a:t>
            </a:r>
            <a:r>
              <a:rPr lang="ar-MA" dirty="0">
                <a:solidFill>
                  <a:srgbClr val="C00000"/>
                </a:solidFill>
              </a:rPr>
              <a:t>فَمَنْ أَكونُ؟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06698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5DD73-B00B-A0B6-A60C-C825EFA51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CF11D4-CEBC-3583-1C5C-96F97E242F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22F70C-AC3C-1800-01E7-DB3EF93653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AA3492-03D0-8804-B305-84EA9BEEEB0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DF762C-2C5C-011B-8102-FAF545D4185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853007-FF75-D2E5-78FB-B267EF2A61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84CE3B2-2985-7666-9794-6B1B06BAB8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5A0C5C-33B7-D9D1-8184-18FD1171AF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C37ABE-709F-552F-AB4C-3D444D69B0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3FC5607-8ACF-49C2-B26E-1CC57E0081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C79DB1C1-B5A7-83A8-7615-EC34E522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هم ........................................................................... </a:t>
            </a:r>
          </a:p>
        </p:txBody>
      </p:sp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455A78A-B993-6802-B70A-480DC34B0E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932593" y="217582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618841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2453703"/>
            <a:ext cx="4500000" cy="174251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أستعد لفهم النص؛ </a:t>
            </a:r>
          </a:p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أنصت للنص وأتحقق من فهمه؛ </a:t>
            </a:r>
          </a:p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أعيد إنتاج مضمون النص.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00792" y="1771950"/>
            <a:ext cx="3198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التواصل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3787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464C1B0-DA3C-8FD3-2B25-ED2AC74587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571085" y="199810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29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01" y="757493"/>
            <a:ext cx="7345645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 ستحاولون فهم نص سماعي بعنوان " التواصل" وتعيدون سرد مضامينه. </a:t>
            </a:r>
            <a:endParaRPr lang="fr-MA" sz="22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E375C4-AF8B-E6FF-6249-7996B333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090C21-AB68-424F-77DA-7218E4F97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222-9EC9-F454-8EF6-EB9106CED6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7F8F5C-91E7-9713-B689-43F31D4DBC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42C1E-08A5-3BF9-DBF1-4992FFD26F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38EBA-B3F1-E297-41D0-CB4C0D95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E71F21-F211-6D02-D20A-B479F6B86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D23CD7-C609-3226-81BC-8735D75A0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FDBB9E3-76EC-C549-7AAC-0B1164EA33C1}"/>
              </a:ext>
            </a:extLst>
          </p:cNvPr>
          <p:cNvSpPr txBox="1"/>
          <p:nvPr/>
        </p:nvSpPr>
        <p:spPr>
          <a:xfrm>
            <a:off x="1744914" y="3178006"/>
            <a:ext cx="5519057" cy="112366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اَلتَّواصُلُ </a:t>
            </a:r>
            <a:endParaRPr sz="6000" b="1" dirty="0">
              <a:solidFill>
                <a:schemeClr val="accent5">
                  <a:lumMod val="50000"/>
                </a:schemeClr>
              </a:solidFill>
              <a:sym typeface="Calibri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C1F6204-CE0F-25DA-9DB9-B72C906502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7DFF-2317-6BA0-B8A4-C4CD06386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3EA45F-83BC-AB74-32B4-DB17878ED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بتعرف معاني كلمات أساسية في النص. من يقرأ الكلمات التالية ؟</a:t>
            </a:r>
            <a:endParaRPr lang="f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F2BC17-2763-0C0F-90E7-A1CAF2B7C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631AE7-A71C-ECAD-3A7F-5C99817144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750B56-1C78-41E7-E60D-6DEDCF918A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2972A0-BB2C-9919-60B9-AAF308A286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9C64E7-B39D-7983-8DD2-F36A3BDE9D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79FBC4-1017-ACC4-3C22-2DB6B845A64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F29601-C632-285E-B3D5-5C85A3CADA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FD792D-D461-16D7-C31B-FF1CD2E1E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C52120-98E8-0AED-A6AF-DA7363687C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D4136EB-FB8E-B79B-AD26-137147E5160F}"/>
              </a:ext>
            </a:extLst>
          </p:cNvPr>
          <p:cNvSpPr txBox="1"/>
          <p:nvPr/>
        </p:nvSpPr>
        <p:spPr>
          <a:xfrm>
            <a:off x="4850363" y="421120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مَجْموعَةٌ </a:t>
            </a:r>
            <a:r>
              <a:rPr lang="ar-MA" dirty="0" err="1">
                <a:sym typeface="Sakkal Majalla"/>
              </a:rPr>
              <a:t>ٱفْتِراضِيَّةٌ</a:t>
            </a:r>
            <a:r>
              <a:rPr lang="ar-MA" dirty="0">
                <a:sym typeface="Sakkal Majalla"/>
              </a:rPr>
              <a:t> </a:t>
            </a:r>
            <a:endParaRPr dirty="0"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B623D45B-D35E-32C0-D4DF-411B089EB67F}"/>
              </a:ext>
            </a:extLst>
          </p:cNvPr>
          <p:cNvSpPr txBox="1"/>
          <p:nvPr/>
        </p:nvSpPr>
        <p:spPr>
          <a:xfrm>
            <a:off x="4642553" y="244742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اَلتَّواصُلُ ٱلاجْتِماعِيُّ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0CEC4248-E4C5-9D20-2CED-7DC40E562392}"/>
              </a:ext>
            </a:extLst>
          </p:cNvPr>
          <p:cNvSpPr txBox="1"/>
          <p:nvPr/>
        </p:nvSpPr>
        <p:spPr>
          <a:xfrm>
            <a:off x="783772" y="2466088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عَجَّ 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79FC1A68-B3FE-7E1C-D48F-D519F790AD8D}"/>
              </a:ext>
            </a:extLst>
          </p:cNvPr>
          <p:cNvSpPr txBox="1"/>
          <p:nvPr/>
        </p:nvSpPr>
        <p:spPr>
          <a:xfrm>
            <a:off x="694944" y="421120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أَرِقَ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130933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07094-774E-1D51-C3AF-EA4DBD051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1A4509-79E3-B626-AB13-B2138FE9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عبارة "التواصل الاجتماعي " ؟ ثم آخر يركبها في جملة مفيدة أو يعطي أمثلة لها.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4DDE64-DB4C-439F-8934-B2C4E31D26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F47893-6067-7ECF-7CF0-6C9E3BC9D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62A713-8CF8-7CD2-1865-4D594351F4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70F2BC-D4A2-0DA1-6358-F0E4EED4074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4E8230-2626-0FC3-452C-2C7104DB72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257195-AE44-6451-9526-E37DAA8B12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553183-FE3E-6697-B37E-D16339FF09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A8B0AA0-1422-39C5-8F9C-7D36EE517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A522AB-843B-253B-715D-D656123697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DFB286D5-6950-B4E6-399E-DA9D8ACDD1DF}"/>
              </a:ext>
            </a:extLst>
          </p:cNvPr>
          <p:cNvSpPr txBox="1"/>
          <p:nvPr/>
        </p:nvSpPr>
        <p:spPr>
          <a:xfrm>
            <a:off x="1005947" y="4091541"/>
            <a:ext cx="7341428" cy="19409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5400" dirty="0">
                <a:solidFill>
                  <a:prstClr val="black"/>
                </a:solidFill>
                <a:sym typeface="Sakkal Majalla"/>
              </a:rPr>
              <a:t>	تَبادُلُ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ٱلْمَعْلوماتِ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وَٱلْمَشاعِرِ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وَٱلْأَفْكارِ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 بَيْنَ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ٱلنّاسِ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 عَبْرَ مَواقِعَ إِلِكْترونِيَّةٍ.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388B401-56E7-3948-69A8-24BCA87A0D1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C3CB709-8553-B27C-54A9-6466A2D0053E}"/>
              </a:ext>
            </a:extLst>
          </p:cNvPr>
          <p:cNvSpPr txBox="1"/>
          <p:nvPr/>
        </p:nvSpPr>
        <p:spPr>
          <a:xfrm>
            <a:off x="2522911" y="208808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اَلتَّواصُلُ ٱلاجْتِماعِيُّ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28322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9B821-89E1-25CE-F70F-C1EF02497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099F5-2EBB-3D79-16F0-D8946DF97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عبارة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مجموعة افتراضية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؟ ثم آخر يركبها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27CC5D-0215-2D65-A2A2-6A804E4A5D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4A5AE-A007-F4E3-5AB3-671F6262BC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1E7013-656D-CCC1-646B-97AC3C1E41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072CF-AE7C-798C-D88C-4D4EB86F7EC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6CCFEC-9CBB-52CA-B59F-EF1A437E73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686B3B-2D67-D7CE-FDC0-4510E8C4D2C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164E7EC-8738-2D4C-9591-361841D8EB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A7F37D-BECF-DD07-7633-1F9C5B617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AEC53C9-C4D3-F28E-DB52-5BED20D2D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97154B47-EDB0-91EF-B4FD-04F3B8B4B3E6}"/>
              </a:ext>
            </a:extLst>
          </p:cNvPr>
          <p:cNvSpPr txBox="1"/>
          <p:nvPr/>
        </p:nvSpPr>
        <p:spPr>
          <a:xfrm>
            <a:off x="957943" y="3930765"/>
            <a:ext cx="7190310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أَشْخاصٌ يَتواصَلونَ عَنْ بُعْدٍ بِٱسْتِعْمالِ ٱلْإِنْتِرْنِت.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AA24382-94A1-A5BD-B1F1-B913407A834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E8A7A26-C56E-F39B-5172-8F1F301F44BB}"/>
              </a:ext>
            </a:extLst>
          </p:cNvPr>
          <p:cNvSpPr txBox="1"/>
          <p:nvPr/>
        </p:nvSpPr>
        <p:spPr>
          <a:xfrm>
            <a:off x="2577946" y="208919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مَجْموعَةٌ </a:t>
            </a:r>
            <a:r>
              <a:rPr lang="ar-MA" dirty="0" err="1">
                <a:sym typeface="Sakkal Majalla"/>
              </a:rPr>
              <a:t>ٱفْتِراضِيَّةٌ</a:t>
            </a:r>
            <a:r>
              <a:rPr lang="ar-MA" dirty="0">
                <a:sym typeface="Sakkal Majalla"/>
              </a:rPr>
              <a:t>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136211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C69D9-8CF8-297F-44A0-3325D9AA9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C29A7-367E-7693-E75A-2DACFDFB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فعل 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عجَّ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؟ ثم آخر يركبه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32556A-A43E-A397-3C2E-9394CFF54F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24A4F6-07B9-CD89-7AF2-F9AE591464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ABC21D-A3CD-C4D2-9A2F-A9D211C8A3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4A39ED-5D05-9E54-271A-5DDF6A645F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B5C011-0F81-A96F-100A-EC1722497FE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049401-791F-349C-0A34-51E58FBE479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444764A-F3B1-0915-458D-108AFE7714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186FFF-1229-473F-DEC3-9831891C6A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BDF378-EDF6-BA32-D124-4E618D7441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EEAB403D-FFAB-47B8-EBC4-ECF50B93754A}"/>
              </a:ext>
            </a:extLst>
          </p:cNvPr>
          <p:cNvSpPr txBox="1"/>
          <p:nvPr/>
        </p:nvSpPr>
        <p:spPr>
          <a:xfrm>
            <a:off x="1044243" y="3956778"/>
            <a:ext cx="7055513" cy="1123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اِمْتَلَأَ/ غَصَّ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C0C08FA-9827-30CC-DD8D-B58372B013F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27F6C729-29DB-CE50-ACBD-7B3637137AC4}"/>
              </a:ext>
            </a:extLst>
          </p:cNvPr>
          <p:cNvSpPr txBox="1"/>
          <p:nvPr/>
        </p:nvSpPr>
        <p:spPr>
          <a:xfrm>
            <a:off x="2884500" y="1981867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عَجَّ 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33238342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3FB26-7E25-9C3B-E6A8-DC5C3479C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E51121-972F-29D5-CD3D-9D2829DC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فعل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أرق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؟ ثم آخر يركبه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550D53-33E7-15E0-ED73-74002B812A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D79BC7-602F-5925-BBA9-151267A403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7306EE-67C5-1082-94D3-5C25C3043C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5B6259-FAA4-2C26-DB5F-511C5B7168A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071B1D-5B23-2B5B-2659-4DEB76FA86C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77452C-1125-94FC-7ADD-60B9B6AA3E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D56C45F-574B-9FF9-7A32-0FF285933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5D9D8C-82BB-5C59-C90B-FD7C59B91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B8C616-079E-C272-8760-46D516201C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8E58957-C443-9C6F-6230-75A222C8AB7B}"/>
              </a:ext>
            </a:extLst>
          </p:cNvPr>
          <p:cNvSpPr txBox="1"/>
          <p:nvPr/>
        </p:nvSpPr>
        <p:spPr>
          <a:xfrm>
            <a:off x="1044243" y="3956777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تَعِبَ وَلَمْ يَسْتَطِعِ ٱلنَّوْمِ مِنَ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ٱلتَّفْكيرِ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في مُشْكِلٍ ما.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0FD0AF-D75F-0BCF-E371-3E23A6923FA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CDB77C71-BCDA-EBFE-3C89-3BA68A64F221}"/>
              </a:ext>
            </a:extLst>
          </p:cNvPr>
          <p:cNvSpPr txBox="1"/>
          <p:nvPr/>
        </p:nvSpPr>
        <p:spPr>
          <a:xfrm>
            <a:off x="2848590" y="208919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أَرِقَ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608787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EE599-DCCA-C442-5844-DBC139523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C4929B-F2FD-2D16-22B8-E7E5D687A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أو عبارة ويذكرنا بمعناها؟ </a:t>
            </a: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A6BDE-FBBB-F1C2-02C5-F0E45FD824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35F5BA-EAEA-A3E8-6F79-F9FB6827CD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980AD1-02A2-3698-7B27-109DF1A0B1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2D7D14-FD7C-C11C-3EF6-9A1D402E42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8C427B-58B7-FE81-4A12-66819E7E01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ECE9FD-C794-0193-E61C-07EB18D7BE1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24C60D4-6C75-9C5D-9D0A-29BE4BE59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881235-5EF6-B9D3-172B-894C40DA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BAFA13-73AD-1E86-1867-8D7F9DE4E2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812136A4-0413-1F8F-303D-D08825DD4786}"/>
              </a:ext>
            </a:extLst>
          </p:cNvPr>
          <p:cNvSpPr txBox="1"/>
          <p:nvPr/>
        </p:nvSpPr>
        <p:spPr>
          <a:xfrm>
            <a:off x="4850363" y="421120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مَجْموعَةٌ </a:t>
            </a:r>
            <a:r>
              <a:rPr lang="ar-MA" dirty="0" err="1">
                <a:sym typeface="Sakkal Majalla"/>
              </a:rPr>
              <a:t>ٱفْتِراضِيَّةٌ</a:t>
            </a:r>
            <a:r>
              <a:rPr lang="ar-MA" dirty="0">
                <a:sym typeface="Sakkal Majalla"/>
              </a:rPr>
              <a:t> </a:t>
            </a:r>
            <a:endParaRPr dirty="0"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2DE9DEED-D804-1EAA-3D7D-9D6B4CE2E04E}"/>
              </a:ext>
            </a:extLst>
          </p:cNvPr>
          <p:cNvSpPr txBox="1"/>
          <p:nvPr/>
        </p:nvSpPr>
        <p:spPr>
          <a:xfrm>
            <a:off x="4642553" y="244742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اَلتَّواصُلُ ٱلاجْتِماعِيُّ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0DC5789A-6F63-4616-1CB2-E3455A90ED3E}"/>
              </a:ext>
            </a:extLst>
          </p:cNvPr>
          <p:cNvSpPr txBox="1"/>
          <p:nvPr/>
        </p:nvSpPr>
        <p:spPr>
          <a:xfrm>
            <a:off x="783772" y="2466088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عَجَّ 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5F3AE482-A72D-3DD2-36E5-D8D78DFAD8D3}"/>
              </a:ext>
            </a:extLst>
          </p:cNvPr>
          <p:cNvSpPr txBox="1"/>
          <p:nvPr/>
        </p:nvSpPr>
        <p:spPr>
          <a:xfrm>
            <a:off x="694944" y="421120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أَرِقَ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008979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69317-1982-D6C2-5C89-0284CB36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15AF49-38CB-7CF1-3061-6C4391582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50942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أن نستمع لنص "التواصل"، حاولوا بشكل ثنائي توقع المعلومات التي يمكن أن يقدمها النص انطلاقا من عنوانه والصورتين التاليتين: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A2C33C-71B1-BD17-7C47-029C1A5B523A}"/>
              </a:ext>
            </a:extLst>
          </p:cNvPr>
          <p:cNvSpPr txBox="1"/>
          <p:nvPr/>
        </p:nvSpPr>
        <p:spPr>
          <a:xfrm>
            <a:off x="2800956" y="1395574"/>
            <a:ext cx="3297677" cy="12258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اَلتَّواصُلُ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A97723-BE8D-D8A0-2D13-FBA965A551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4BE418-450E-F185-E153-E89A2F1F84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3B105-A1ED-9A45-183C-D17B072D86E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0768E5-F69B-220F-AFB4-200F26AD5B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5F4444-C194-D8A4-530D-68B3CDAE94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D380198-D757-E61E-76E9-F2D6D3F364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F9B9D2-CBBF-6145-AC13-B5BB008DD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D58EA3-85A0-38BC-11DB-CD4B5ACE21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68EB912-F7A7-79E6-D960-B780C50A17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70F1A3-ACDB-5649-5DAC-9E59E3F6D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324" y="2995155"/>
            <a:ext cx="3954586" cy="29645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A1C224-8FC5-CC47-5FFB-5874AE4F1A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3208" y="2969246"/>
            <a:ext cx="4061004" cy="30368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5991883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DE0C5-DEEA-73AB-3A05-76A00D489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FF010-ED26-55AF-2E6C-6FEE4B82E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لتسجيل أهم المعلومات التي ستلتقطونها أثناء الاستماع.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0C1DFB-5D26-AB9A-5422-7C06EE813F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DCE87A-B91E-6C5F-0895-5F52E78F86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8062C4-EFD0-8BA0-28D1-A9CF93C5437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58AB60-11BB-5A3A-21D2-EB1F906E0F4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8CAA68-6134-90AD-F02A-A4B84B62882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B90639-4E51-EBC8-EB37-14F23261B8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D067F7-0FBB-6FAC-F3FC-41926B0C9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5D56B7-D827-7974-2553-F8E800761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C81D596-398B-A8A4-ED71-9EECA6D757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6F068B3-2D67-D2BC-E418-16E989731073}"/>
              </a:ext>
            </a:extLst>
          </p:cNvPr>
          <p:cNvSpPr txBox="1"/>
          <p:nvPr/>
        </p:nvSpPr>
        <p:spPr>
          <a:xfrm>
            <a:off x="1284514" y="2632552"/>
            <a:ext cx="6574971" cy="173664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أُرَكِّزُ أَثْناءَ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ٱلِاسْتِماعِ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وَأُسَجِّلُ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ٱلْأَساسِيَّةَ عَلى دَفْتَري.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766092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09032-CBC8-E5E8-E994-7E8FB34F8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01610-F4A7-39A4-99BF-EECBE6495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83931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"التواصل" (مرتان) </a:t>
            </a:r>
          </a:p>
        </p:txBody>
      </p:sp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D39A97B-593D-0265-5060-BC54C54BFA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B3D4E1-4415-AFB1-6D98-20E14ECCF8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C1839C-E782-6F98-0DE2-98A8EEE7FE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19291-3AEB-464B-CCBF-23DD069120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804F93-0568-996C-A796-39E201F8719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763BFB-7E6A-00DC-89D7-85E0F7D7B10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58E52F-A16B-7B91-7BCD-B0934E41AB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46F834-F151-E624-28B4-094A473E80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C20BED-63A9-2456-EFFD-9D56E7175DF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FINALE - التواصل DONE -260305">
            <a:hlinkClick r:id="" action="ppaction://media"/>
            <a:extLst>
              <a:ext uri="{FF2B5EF4-FFF2-40B4-BE49-F238E27FC236}">
                <a16:creationId xmlns:a16="http://schemas.microsoft.com/office/drawing/2014/main" id="{457D327D-A108-0E33-D25A-0B79CF0D67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9750" y="1395931"/>
            <a:ext cx="8504499" cy="518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84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3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181AB-BE2A-E042-3AFB-AA3F34F32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442DE-548A-4126-390E-EA9FCEE6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 ويوضح كيف استطاع هو وزميله التحقق منه؟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9C3D67-7E7D-2925-FBE3-565E6C3A4D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E07F06-C65B-E70A-B8B2-A15DB73EF0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E6B8C9-81C0-9079-989F-205F11E1A9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026BF7-193A-F114-6F50-A07C8C4A3A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2489C2-D38D-313D-CA07-FD007878C9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0DA48E-D06D-49D5-2EE4-595B89A932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A1C57D-94AD-B268-0CAA-6E18D7DF7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D81658-5522-967E-4ACD-C5F38E26E3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CAE15DF-596F-1CC2-AADC-FCB55723B5EB}"/>
              </a:ext>
            </a:extLst>
          </p:cNvPr>
          <p:cNvSpPr txBox="1"/>
          <p:nvPr/>
        </p:nvSpPr>
        <p:spPr>
          <a:xfrm>
            <a:off x="741560" y="3429000"/>
            <a:ext cx="4416575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8">
            <a:extLst>
              <a:ext uri="{FF2B5EF4-FFF2-40B4-BE49-F238E27FC236}">
                <a16:creationId xmlns:a16="http://schemas.microsoft.com/office/drawing/2014/main" id="{40724939-C684-D41B-43F1-2496392313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>
          <a:xfrm>
            <a:off x="3295939" y="1920227"/>
            <a:ext cx="5147778" cy="3431852"/>
          </a:xfrm>
          <a:prstGeom prst="roundRect">
            <a:avLst/>
          </a:prstGeom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150EF8-0519-C210-50A5-762A9B396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16652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9C519-8911-A26D-D71E-70E3427F5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5015E-D24C-BC16-1CCF-EAC83B86C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جماعة عن بعض الأسئلة لفهم النص. من يجيب عن السؤال التالي؟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2F5003-0746-CD28-79D5-61D0B56300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75BA09-4F9A-7150-63F2-FC9AB376BB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83BF3E-34FA-2683-DB93-874617E9B5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0C90BD-FAFE-90C1-5C71-CD69658678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69FDE9-035B-E165-730D-D2C957EDF3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E76C110-11C8-5685-2C5E-C9DCF7CB08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09FF4E-0584-2C07-6E76-2EB436365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D05713-315D-247A-927A-5833B826CE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762FA9-BBE3-6303-F212-061E4F66E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AFAC3E-97EF-3076-6BC4-874F472C2922}"/>
              </a:ext>
            </a:extLst>
          </p:cNvPr>
          <p:cNvSpPr txBox="1"/>
          <p:nvPr/>
        </p:nvSpPr>
        <p:spPr>
          <a:xfrm>
            <a:off x="1515715" y="3204597"/>
            <a:ext cx="611256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عَمَّ يَتَحَدَّثُ ٱلنَّصُّ؟</a:t>
            </a:r>
          </a:p>
        </p:txBody>
      </p:sp>
    </p:spTree>
    <p:extLst>
      <p:ext uri="{BB962C8B-B14F-4D97-AF65-F5344CB8AC3E}">
        <p14:creationId xmlns:p14="http://schemas.microsoft.com/office/powerpoint/2010/main" val="404246675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8621-43DC-0CD0-D6A1-F376D33BF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646B9-6125-25E5-31AD-622421044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3F360B-43A2-F3FB-52D7-947C7426C3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D8E8EC-8DBB-BB95-358F-D3824607FC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DEEE89-5646-90D1-B3AC-4D96BDB8657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12961A-D86F-F0B6-432F-F0E55B50CC9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DD1FA1-0893-85D3-C059-81473247BB6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5F3BF9-A701-28E4-A4BE-6A5AAA3140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3D6B26-CE3F-09E0-F623-CACD958E9F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BFD6F0-2D44-5ABE-0176-4FEE968C06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161321-4F0F-39E1-579D-80F9B1501AAA}"/>
              </a:ext>
            </a:extLst>
          </p:cNvPr>
          <p:cNvSpPr txBox="1"/>
          <p:nvPr/>
        </p:nvSpPr>
        <p:spPr>
          <a:xfrm>
            <a:off x="746503" y="3155959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ٱلْمُشْكِلَةُ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لاحَظَها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سُلوكِ أَبْنائِهِ؟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C0B4129-21BE-FB93-3118-F85C072966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649008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A13E5-17D9-9E56-8FB3-BEF7CB5D7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B3EEB-69F6-D290-06D2-BA1346B6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31F249B-CF28-95BB-3ECE-E1945ECED2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09E2E5-3B07-319B-B05A-E82C374DB5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222E9F-2506-C937-D1A4-2E2B4FFFEEB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97079F-151C-7369-DF17-799A5C959E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AA3EA6-49B1-0B87-49DF-C5431D38046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660DF5-36CA-975D-DD65-BF729186DB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4BF5B5-085D-A24D-D5F1-EBEA13336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660B86-AA8B-998F-872C-E2B7B9AB8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D1835C-F4B3-2185-CDBA-24BAB6210D68}"/>
              </a:ext>
            </a:extLst>
          </p:cNvPr>
          <p:cNvSpPr txBox="1"/>
          <p:nvPr/>
        </p:nvSpPr>
        <p:spPr>
          <a:xfrm>
            <a:off x="1535129" y="3272977"/>
            <a:ext cx="6354494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سَبَبُ قَلَقِ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ٱلْأَبَوَيْنِ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3386DE-253A-DECE-089B-D2EEE6D7C4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970864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71CDF-C276-595D-610C-6AB82EEA9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9731CB-B299-96D8-7698-AE6B3BD5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81BB8A-390F-7A06-DBEB-0C48EB34D0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2C972F-46BD-E4D2-9804-29FB0E3A2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39B55C-4099-C226-AFC5-15C0D90C284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C00C9-4ED8-EFDE-3C75-6089610E05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A16C42-97E5-3E3D-C916-14B0A4DCF7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B2E1E4-7C72-9BEE-B152-162C31B2C3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E60786-5480-4B35-FAED-7F578F667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B1B225-D6F0-5607-D0B3-AFCE3530D6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52DBD75-8342-6E9D-8DC7-F52FA8BD84CE}"/>
              </a:ext>
            </a:extLst>
          </p:cNvPr>
          <p:cNvSpPr txBox="1"/>
          <p:nvPr/>
        </p:nvSpPr>
        <p:spPr>
          <a:xfrm>
            <a:off x="814060" y="3162979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سَبَبُ تَراجُعِ ٱلتَّواصُلِ بَيْنَ أَفْرادِ ٱلْأُسْرَةِ؟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997266-75A4-61DB-2D3D-F5D1AFF396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373196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39BAB-B367-4E4E-4112-83B214380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326739-1990-EF91-43EF-3127491F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916CE6-3E1F-78B0-5AC4-9D0EF2F7EF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510D0F-D7BE-D21A-F7EA-A03ECE1462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98A40B-33D4-2D6F-0A5B-D139E71412B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636536-0132-AC34-C50C-AFA4388635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DBE03A-9D17-9023-D593-6F7380C40D1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7BC441-7C81-230D-46FD-EBC6C0A087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564742-3AE8-30DC-F165-3FA2EDA0D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E948E1-96AC-983A-B39F-0B99942FF7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6D1B8A-DBD5-5932-6681-EAF12E49C0DF}"/>
              </a:ext>
            </a:extLst>
          </p:cNvPr>
          <p:cNvSpPr txBox="1"/>
          <p:nvPr/>
        </p:nvSpPr>
        <p:spPr>
          <a:xfrm>
            <a:off x="746503" y="3182853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ٱلْحَلُّ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قَدَّمَهُ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لِتَعْزيزِ ٱلتَّواصُلِ داخِلَ ٱلْأُسْرَةِ؟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D0CA43-70F8-8085-8E39-6CF671484B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775368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3D691-AE96-F82F-4376-5ED14A4F3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D1EE1-15E4-8C66-B686-84C7245AF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F13C0B-794C-5890-8EBA-B006ACED8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A09B18-1D42-A7B1-EC62-C4B118AE22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FEE6AB-3766-FBD4-1203-4E752D5185B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FA7A9D-367E-F780-4F75-367522C123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873E13-E805-2F2F-F56B-F5AA59A89B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CE51ED-FF5C-98F4-B30B-F8D6D2B165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26CE87-A4B5-B946-B558-DF1E5FCE5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44BC7E-5B33-8E73-560B-0460418F5E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B7EE3EC-FC28-B829-331C-FCDD56D9083F}"/>
              </a:ext>
            </a:extLst>
          </p:cNvPr>
          <p:cNvSpPr txBox="1"/>
          <p:nvPr/>
        </p:nvSpPr>
        <p:spPr>
          <a:xfrm>
            <a:off x="1799495" y="2077720"/>
            <a:ext cx="554501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طَبيعةُ ٱلنَّصِّ؟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C632E5-D162-20F2-A3BE-62B9409726B9}"/>
              </a:ext>
            </a:extLst>
          </p:cNvPr>
          <p:cNvSpPr/>
          <p:nvPr/>
        </p:nvSpPr>
        <p:spPr>
          <a:xfrm>
            <a:off x="3576251" y="3356884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سَرْدِيٌّ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2CD1402-3DE7-405F-D1D9-3EA53963691F}"/>
              </a:ext>
            </a:extLst>
          </p:cNvPr>
          <p:cNvSpPr/>
          <p:nvPr/>
        </p:nvSpPr>
        <p:spPr>
          <a:xfrm>
            <a:off x="6111551" y="3429000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DD0D80-CD5B-1844-F338-480A2B0DD61F}"/>
              </a:ext>
            </a:extLst>
          </p:cNvPr>
          <p:cNvSpPr/>
          <p:nvPr/>
        </p:nvSpPr>
        <p:spPr>
          <a:xfrm>
            <a:off x="3576251" y="4114033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وَصْفِيٌّ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792B18F-541E-3274-00F9-46F60E1D9C16}"/>
              </a:ext>
            </a:extLst>
          </p:cNvPr>
          <p:cNvSpPr/>
          <p:nvPr/>
        </p:nvSpPr>
        <p:spPr>
          <a:xfrm>
            <a:off x="6111551" y="4186149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6CD089-74E0-6AC8-AD1C-C3D6C49032AC}"/>
              </a:ext>
            </a:extLst>
          </p:cNvPr>
          <p:cNvSpPr/>
          <p:nvPr/>
        </p:nvSpPr>
        <p:spPr>
          <a:xfrm>
            <a:off x="3576251" y="5877926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تَفْسيرِيٌّ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9E622BD-997B-11F7-30E5-D51E398D7887}"/>
              </a:ext>
            </a:extLst>
          </p:cNvPr>
          <p:cNvSpPr/>
          <p:nvPr/>
        </p:nvSpPr>
        <p:spPr>
          <a:xfrm>
            <a:off x="6111551" y="5022127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96B4E65-09F2-AEB2-DAFC-786AF6BE8B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E046EA-2096-B2D6-2174-808C7265525A}"/>
              </a:ext>
            </a:extLst>
          </p:cNvPr>
          <p:cNvSpPr/>
          <p:nvPr/>
        </p:nvSpPr>
        <p:spPr>
          <a:xfrm>
            <a:off x="3576250" y="5022127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إِخْبارِيٌّ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8030BFA-78C7-6DE0-4A86-DB8579FBA639}"/>
              </a:ext>
            </a:extLst>
          </p:cNvPr>
          <p:cNvSpPr/>
          <p:nvPr/>
        </p:nvSpPr>
        <p:spPr>
          <a:xfrm>
            <a:off x="6101552" y="5950969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587429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A7B64-A3FF-2680-4A50-B9AC3866F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D961B-5CB1-1E49-6923-6A1AF8980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19EEB0-4762-31E8-D05B-0BF97B49BE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B950C7-AAB0-1EC9-21E7-194214F155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26C0F5-EF2A-43F5-3F13-D9002579F30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62C3B0-9D03-C2C4-99BB-E9EECC55F2C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A19B3D-D6A2-72EE-F550-6A2DBEA0EE4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06BBC6A-64C3-3BA8-355B-9CE69AB28F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52676C-298A-9DCD-8F17-79BD97DF32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44F732-BEC7-BA2B-6BAF-219052D8F7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806575B-F376-EE22-780E-E5B2B8F4D1A2}"/>
              </a:ext>
            </a:extLst>
          </p:cNvPr>
          <p:cNvSpPr txBox="1"/>
          <p:nvPr/>
        </p:nvSpPr>
        <p:spPr>
          <a:xfrm>
            <a:off x="594030" y="3429000"/>
            <a:ext cx="7820825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اَلنَّصُّ سَرْدِيٌّ، لِأَنَّهُ يَحْكي قِصَّةً مِنْ حَياةِ أُسْرَةٍ تَمُرُّ بِمُشْكِلَةِ ضُعْفِ ٱلتَّواصُلِ بَيْنَ أَفْرادِها.</a:t>
            </a:r>
            <a:endParaRPr lang="fr-FR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2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129B11-9B5B-8B4A-7D2A-23143E5B18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8BB1BF8B-B2A3-48B0-A6A3-034E54DAD68B}"/>
              </a:ext>
            </a:extLst>
          </p:cNvPr>
          <p:cNvSpPr/>
          <p:nvPr/>
        </p:nvSpPr>
        <p:spPr>
          <a:xfrm>
            <a:off x="5458255" y="2039032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3C6B0D-A7E7-E5CA-E73A-C389BC3929CA}"/>
              </a:ext>
            </a:extLst>
          </p:cNvPr>
          <p:cNvSpPr/>
          <p:nvPr/>
        </p:nvSpPr>
        <p:spPr>
          <a:xfrm>
            <a:off x="2949848" y="1970858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سَرْدِيٌّ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892386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B00A1-68E3-A61C-6244-438D56D6E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AF342B-DA4D-D889-C0B7-2DE1D0D27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خذوا كراساتكم- الصفحة -69-.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3DA359-9DEF-BA8B-0EBA-EC97457818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3F2838-2C7B-9FFB-3A6A-E62948B63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EA250F-22A1-3D89-736E-CA23F294E45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F3497F-3BA3-D383-F210-9FEA15E0620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DF9FB-803E-0A4D-957D-249B9857DE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AAA4FB-E4A1-424E-FB9F-2ED1D9B14F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390D87-54FF-80F2-8F65-AB907DCB8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E31700-EC83-111D-7677-84280D79C9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4191107-F8F1-502E-D6F4-54FCCBBA74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E604F9-C949-1118-0482-C66940DA12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234" y="1570608"/>
            <a:ext cx="3305577" cy="507029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D9EA03-18AF-1155-8E36-75AA3E0506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5974" y="3386339"/>
            <a:ext cx="3305578" cy="14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5767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9DB6E-3A52-8CD2-3199-0D0599094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63D0BE-CAED-090C-A06F-BBED27B4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بما سجلتموه على دفاتركم، وأجيبوا عن الأسئلة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A2AE4D-C611-1F50-6FDD-663B8814A7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EEA6C8-3EAA-A950-A4C3-4084BC8387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D75A85-C1CD-AD84-FD19-37D9E088378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FE0789-93F0-228C-B817-8A3CD2928E9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262133-8EC5-DE62-877A-1691A1B507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030093-72D7-8D33-793F-5311CE765A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8288CA-0EDF-F018-6435-81D9E3447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054E77-0CA5-7153-E231-11CFF23E1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1415D5F-5A59-2D6A-BE86-A81C6E23F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9F3E2B-A525-FE2C-8EE3-30694901B4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377455"/>
            <a:ext cx="7869600" cy="3796545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BEF9DB-6776-07EF-DB12-DA05CE4C39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66" y="1062000"/>
            <a:ext cx="1023378" cy="117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832546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0C55F-A4E9-9B29-3BB5-57C9DBE36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902B1F-9014-4644-FC26-425239D8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98236A-333D-5A59-FA87-4F3704DFFE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DEF4D6-1A3C-92EF-5A12-A3E85BB42E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6F732B-E8E7-405A-3AC7-F0F898AFEC2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AF600-AC59-D4DE-A42B-5C7FEB4933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7D00F7-F195-7E51-FC48-9EA0FFD3155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0D799DB-4BAF-C0CA-D24E-4B948FD5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F5DAB2-F724-B55F-B8E5-E00A086F6A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1058E6-88C8-6347-1D37-C2F4DE459A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6480B6B-AF59-AB3B-C4CC-E2E03CA769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D78D14-608E-E7AB-1A55-56A9DDD4BD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377455"/>
            <a:ext cx="7869600" cy="3796545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8768920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184F-75D9-7DCE-E058-A80E180EE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2FF9BF-B71E-9BE0-05FD-D640CBA78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 على كراساتكم.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AC5DB5-1FBD-F263-4691-85B5DD8C77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1C48BE-DB95-7B5A-1F08-9EB5D571F3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80DEB-86FD-81E0-59DE-8F3E174B3B1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B3FC4D-5771-2694-6C82-53261EA203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058D8D-FC52-77D6-9640-AE120414F6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D63EB1-21A2-CF6F-F6B4-73BCA43026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576A73-05FC-1E23-2F30-70BFB2877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3EAC17-B751-4F7C-7E23-6EF741D320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8945C40-310B-31FC-90F0-1BD7E9F02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939F3E-42D1-C2C3-372D-E34F2734799D}"/>
              </a:ext>
            </a:extLst>
          </p:cNvPr>
          <p:cNvSpPr txBox="1"/>
          <p:nvPr/>
        </p:nvSpPr>
        <p:spPr>
          <a:xfrm>
            <a:off x="632373" y="1848227"/>
            <a:ext cx="76319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rtl="1">
              <a:buFont typeface="+mj-lt"/>
              <a:buAutoNum type="arabicPeriod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تَبادُلُ أَطْرافِ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تَبادُلُ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ٱلْآراءِ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وَٱلْمَشاعِرِ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اَلسَّبَبُ هُوَ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ٱنْتِشارُ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ٱلْهَواتِفِ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ٱلذَّكِيَّةِ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وَوَسائِلِ ٱلتَّواصُلِ ٱلاِجْتِماعِيِّ، مِمّا أَدّى إِلى تَراجُعِ ٱلتَّواصُلِ بَيْنَ أَفْرادِ ٱلْأُسْرَةَِ.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أَنْشَأَ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ٱلْأَبُ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مَجْموعَةً عَلى إِحْدى تَطْبيقاتِ ٱلتَّواصُلِ ٱلاِجْتِماعِيِّ تَضُمُّ جَميعَ أَفْرادِ ٱلْأُسْرَةِ، لِتَبادُلِ ٱلْأَخْبارِ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ٱلْيَوْمِيَّةِ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وَٱللَّحَظاتِ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ٱلسَّعيدَةِ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كَما خَصَّصَ جَلْسَةً أُسْبوعِيَّةً لِمُشارَكَةِ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ٱلْأَنْشِطَةِ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نَعَمْ،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ٱسْتَطاعَ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ٱلْأَبُ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مُعالَجَةَ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ٱلْمُشْكِلِ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لِأَنَّ ٱلْأُسْرَةَ أَصْبَحَتْ بَعْدَ عِدَّةِ أَشْهُرٍ أَقْوى تَماسُكاً، وَأَصْبَحَ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ٱلْأَبْناءُ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يُحَقِّقونَ تَوازُناً بَيْنَ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ٱسْتِخْدامِ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ٱلْإِنْتِرْنِتِ وَٱلتَّواصُلِ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ٱلْحَقيقيِّ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فيما بَيْنَهُمْ.</a:t>
            </a:r>
          </a:p>
        </p:txBody>
      </p:sp>
    </p:spTree>
    <p:extLst>
      <p:ext uri="{BB962C8B-B14F-4D97-AF65-F5344CB8AC3E}">
        <p14:creationId xmlns:p14="http://schemas.microsoft.com/office/powerpoint/2010/main" val="1217083687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4B3B0-245D-3DAD-E9DA-7049D53D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78A38D-4825-D110-497D-7D7AEC26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نشاط " أستعد لأتحدث"، من يقرأ التعليمة؟ (سنجيب جماعة)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7442C0-7B57-7BE5-B3B6-20BAA813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2E4B2C-F948-9807-C94F-8223D54F54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C922E0-4B00-E582-977D-1FBC1286CF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632505-5A4E-42E3-AE67-CABF8BFFF9B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80DA4A-F0A5-EB95-DFEC-9B23A95F879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A60DCF-A620-4E88-F32F-2AE9D9A1C2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DE7D98-3A9F-E1EB-F311-46B0C30AD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84F4C2-3E00-8063-2AFD-48380F4F3E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D7A162A-D534-1FA7-939D-D787F8E119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7017B6F-E532-F3C4-C6C3-710BF65E84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975" y="1584000"/>
            <a:ext cx="3305577" cy="507029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22ABB6-385A-2A7F-ED84-1EF349BCFE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2233" y="5040042"/>
            <a:ext cx="3305578" cy="84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19806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3156D-6556-65F3-2CC2-DE708F7FB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E1C79F-FBD2-356B-39EF-3851B38F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المتعلق بوضعية الانطلاق؟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الأجوبة ثم الانتقال إلى المقطع الموالي.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553AFB-0198-CB01-D90B-B5179C6898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7DE50B-3580-0553-8452-F3EFBE58BF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6F5DBF-99ED-E11C-E73E-207D6BB818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A77189-A367-4265-08AA-B6D2825E68D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40C7C7-9456-68CA-DA53-1F3216C39C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82B9818-4E75-9BF1-1B9C-81063BA7A2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353EFC-2DCE-B435-F503-414954D77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F090B0-C343-D01B-14C4-431FE60BED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AD54E7E-C2F1-1CD8-F939-9C5C59EC4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750E34D-E7B0-F175-7FF3-16AEA72C46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249" y="2480978"/>
            <a:ext cx="7291877" cy="2976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5595007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A69FB-4148-E0B3-5FA2-BABF92050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78A13-61FA-7B5A-5FC2-EDFC8D4AD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بالأجوبة المقدمة، واستعدوا لتقديم ملخصه. يمكنكم تسجيله على دفاتركم.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18BDB7-DD5A-ADB0-AFE8-7769949FA4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905329-240E-CECB-9541-DA574DF5A4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E23204-74E5-4044-97C4-C5563E574E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C9F7CF-5D1C-C73F-0FBC-EF36B880AE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2F3A20-C180-5753-D456-FE694167878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B01438-8508-D819-B0E5-9F4793DAE7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EAC9E1-9FB2-EC4F-BD65-5F5F6B7CD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B2EEFD-A49E-BCA5-DE38-DCD40FD75B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2D4F46-488B-B60A-B7C1-E6058EF44D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125CC6-7263-FFB2-7103-895FA9F8FF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249" y="2480978"/>
            <a:ext cx="7291877" cy="2976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68F3B2D8-58F9-E099-3D2C-669A29A895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3" y="1514506"/>
            <a:ext cx="692792" cy="79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13664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AAF9E-5995-6D6B-DA22-86356B72D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5459D-7636-DC34-60B0-C7F67C1C7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ملخص النص. ( تناقش كل محاولة من حيث انسجام المعلومات والتحدث باسترسال.)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382E25-8794-8B73-49D9-F6C657AE61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86F390-4315-CF47-8B20-1640C0215C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E9164-2F09-A12C-2FFE-E6DEE1818B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E0758-ED16-7DF4-F939-8C56BAAE886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469A42-CEBC-D6FE-5164-9A408D57AFA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E2B05E6-E168-7083-2480-EC9ED83F61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55C258-BC58-A022-F158-92CC60DBB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C31AAF-2822-8BB6-9F34-9B21B89B7F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3FD770D-CA79-DBAE-A28C-73489B30A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CAE86E-65F8-2723-4DEB-CDD4CC7FE100}"/>
              </a:ext>
            </a:extLst>
          </p:cNvPr>
          <p:cNvSpPr txBox="1"/>
          <p:nvPr/>
        </p:nvSpPr>
        <p:spPr>
          <a:xfrm>
            <a:off x="814060" y="3162979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ٱلْمُلَخَّصَ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وَأُناقِشُهُ مَعَ زُمَلائي.</a:t>
            </a:r>
          </a:p>
        </p:txBody>
      </p:sp>
    </p:spTree>
    <p:extLst>
      <p:ext uri="{BB962C8B-B14F-4D97-AF65-F5344CB8AC3E}">
        <p14:creationId xmlns:p14="http://schemas.microsoft.com/office/powerpoint/2010/main" val="397540894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B21531-DB4C-E3CE-DCDE-133CC5D39D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1ACF62-23EE-1BB8-F66A-1AF8EB5A23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D1A980-A928-E6F3-56FC-DACD4F6256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5BF271-DF79-FA6B-DCFB-0C7EDE1E42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7D0BF5-56B1-D2C4-3BF1-2DC757F759F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16C86F-B26A-77FA-A3CA-92046BC01A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FB5D13-F1FC-BD7F-2753-47D8DD2930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B8C56C-41B4-50F7-EC5C-9A4E4EEEE3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DC073E-9DDF-18C6-0A0C-F0BDFC920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11B6CD1A-828F-6E48-665F-BB604216587C}"/>
              </a:ext>
            </a:extLst>
          </p:cNvPr>
          <p:cNvSpPr txBox="1">
            <a:spLocks/>
          </p:cNvSpPr>
          <p:nvPr/>
        </p:nvSpPr>
        <p:spPr>
          <a:xfrm>
            <a:off x="521525" y="721302"/>
            <a:ext cx="698003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كيف نستعمل الخريطة الذهنية لتوليد أفكار ومعلومات حول موضوع معين؟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A328CDE-CB4D-E192-20F6-CDE4C9E4E1CC}"/>
              </a:ext>
            </a:extLst>
          </p:cNvPr>
          <p:cNvSpPr/>
          <p:nvPr/>
        </p:nvSpPr>
        <p:spPr>
          <a:xfrm>
            <a:off x="620696" y="2990659"/>
            <a:ext cx="7753553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نَسْتَعْمِلُ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ٱلْخَريطَةَ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ٱلذِّهْنِيَّةَ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لِتَوْليدِ أَفْكارٍ وَمَعْلوماتٍ حَوْلَ مَوْضوعٍ مُعَيَّنٍ؟</a:t>
            </a:r>
            <a:endParaRPr lang="fr-FR" sz="4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5252819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F382C-7F1E-09BB-50F1-D421C95F6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0B96E-3CC3-AD09-DB3D-9B5252717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الأفكار التي وردت في النص السماعي" التواصل"؟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9E1B12-2063-35E6-74BA-BC1793F885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D69C0B-B123-E72D-65AF-F21AC4A697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101308-CBE5-E26F-8328-653FAE06E8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A7C310-7377-A85B-4358-F9C407D1967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4C5A29-9B5F-90EA-01C4-F1C5CA12416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6B9834-6EAD-C3EC-95E5-745AAF964D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D22AFDD-AD82-17FF-4458-C64EB73A0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D727D4-0F57-0975-B2C8-60054EF7AE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3A4D1D-F863-32EB-04F8-B1474FDFB0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2053DD-B0B1-D932-5492-5A381C33DEC9}"/>
              </a:ext>
            </a:extLst>
          </p:cNvPr>
          <p:cNvSpPr/>
          <p:nvPr/>
        </p:nvSpPr>
        <p:spPr>
          <a:xfrm>
            <a:off x="901920" y="2978255"/>
            <a:ext cx="7162310" cy="22065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وَرَدَتْ فـي نَصِّ «اَلتَّواصُلُ»؟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6705276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8BB04-57C7-98EB-729B-00E7DAA2F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7AE52A-E935-2CCE-B6D4-17A0FCE84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نشاط "أنجز بمفردي "وأجيبوا عنه في منازلكم.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6AF953-222D-A64F-B745-CBD2503B72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29B630-23BF-8B72-50E6-79E7764E52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D2508B-7307-EA9C-D42B-332DDC15F9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0FDD4E-1526-879F-48A5-9B6E8EF677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9B0074-F9CE-43EA-5CB8-9F07405F45A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740302-DCD2-E122-8EEF-3F72C39D52C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A937FF-1CDE-7508-C498-64AC2E2993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8EC4F0-5258-2DA0-E4E7-BB7BCB4FEF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6E53B9-82F9-1AB8-50C9-C107E30FB0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0FDE93-4D8D-349E-B087-C22D72102D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044" y="1608319"/>
            <a:ext cx="3580799" cy="517641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00C13FB-604E-6568-BE0F-620F1AFFB9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1523" y="4823426"/>
            <a:ext cx="3580799" cy="96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3653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A50F92-FB84-432E-5762-E2E60F539B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B578B6-3636-C2E0-6AC7-877BE3DD4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0FEAF2-5D5D-4999-2988-901983B208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2DC4E0-FCDE-879C-2550-ABC21BA79E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080834-2C4A-0DF2-F1EF-35D96C758C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CB52D9-AE20-6B86-D415-45E61273CF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51DBB54-3DBC-B4AE-3123-170FC2DECB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C6DB2B0-59DC-947D-CAE1-BBF73C204C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505C385-07C3-373F-1273-2D8E6C07A7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AF8C1FA-B73F-E0C2-C1E4-1C1DFEE743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073F4-4A0D-D163-CD08-A67DF541A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AB155DF-4094-AC9C-4CBD-EC63B8265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82496-76A5-2B02-46BF-213CB596A1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06CBE8A-6918-EA8A-670C-B320337279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BE595B8-EDD5-9319-66C6-3889F4B682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3A2CFD-1E2D-CF82-5400-30713752550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3AB268-77A3-6EAF-A2B9-D480E238B2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7BEF37-521F-00D6-B6C8-CD55F234E9D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FE1E457-0C7F-D70E-4286-AE2AE41FC6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4BA77CD-04CA-95D3-FAEA-D3BAD49915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963C85A-3FF0-943E-40EC-19E25E4FA6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66A314A1-1BE7-2FD6-763B-95908070F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444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19297</TotalTime>
  <Words>2616</Words>
  <Application>Microsoft Office PowerPoint</Application>
  <PresentationFormat>Affichage à l'écran (4:3)</PresentationFormat>
  <Paragraphs>594</Paragraphs>
  <Slides>81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81</vt:i4>
      </vt:variant>
    </vt:vector>
  </HeadingPairs>
  <TitlesOfParts>
    <vt:vector size="112" baseType="lpstr">
      <vt:lpstr>Sakkal Majalla</vt:lpstr>
      <vt:lpstr>Modern Love</vt:lpstr>
      <vt:lpstr>Dosis ExtraBold</vt:lpstr>
      <vt:lpstr>Wingdings</vt:lpstr>
      <vt:lpstr>Aptos</vt:lpstr>
      <vt:lpstr>Dosis</vt:lpstr>
      <vt:lpstr>Microsoft Uighur</vt:lpstr>
      <vt:lpstr>Calibri</vt:lpstr>
      <vt:lpstr>Dosis Medium</vt:lpstr>
      <vt:lpstr>Arial</vt:lpstr>
      <vt:lpstr>Aptos Display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حاولوا الالتزام بالسلوكات السابقة، من يذكرنا بها؟ </vt:lpstr>
      <vt:lpstr>ضعوا الكراسة والدفتر واللوحة في القمطر.</vt:lpstr>
      <vt:lpstr>توجيه</vt:lpstr>
      <vt:lpstr>من يذكرنا بضوابط القراءة بطلاقة؟</vt:lpstr>
      <vt:lpstr>نتذكر جماعة. من يقرأ؟</vt:lpstr>
      <vt:lpstr>من يقرأ بدون أخطاء. الفائز من قرأ النص دون أي خطأ. </vt:lpstr>
      <vt:lpstr>الفائزون في هذه الحصة هم ........................................................................... </vt:lpstr>
      <vt:lpstr>بعد قراءتكم للنص، أجيبوا عن السؤال التالي على دفاتر البحث.</vt:lpstr>
      <vt:lpstr>من يقرأ أفكار النص التي قام بصياغتها؟ </vt:lpstr>
      <vt:lpstr>هذه مقترحات أخرى. من يقرأ؟ </vt:lpstr>
      <vt:lpstr>معجم</vt:lpstr>
      <vt:lpstr>ستتعرفون الخريطة الذهنية وستتعلمون كيف توظفونها في توليد أفكار ومعلومات حول موضوع ما. </vt:lpstr>
      <vt:lpstr>في البداية، ماذا نقصد بالخريطة الذهنية؟</vt:lpstr>
      <vt:lpstr> من يقرأ؟</vt:lpstr>
      <vt:lpstr>انتبهوا كيف سأوظف الخريطة الذهنية لتوليد أفكار ومعلومات حول موضوع الهجرة.</vt:lpstr>
      <vt:lpstr>أولا، أرسم المخطط وأكتب وسطه الموضوع. </vt:lpstr>
      <vt:lpstr>ثانيا، أطرح أسئلة موجهة حول الموضوع من قبيل : ما أسباب الهجرة؟ </vt:lpstr>
      <vt:lpstr>ثالثا، أجيب عن الأسئلة الموجهة. </vt:lpstr>
      <vt:lpstr>من يقترح أسباب أخرى للهجرة؟ </vt:lpstr>
      <vt:lpstr>من يطرح أسئلة أخرى موجهة حول موضوع الهجرة؟ </vt:lpstr>
      <vt:lpstr>هذان سؤالان آخران. من يعيد قراءتهما؟</vt:lpstr>
      <vt:lpstr>من يجيب عن السؤال الثاني " ما نتائج الهجرة ؟ " بمفردات أو عبارات مناسبة؟</vt:lpstr>
      <vt:lpstr>هذه مقترحات أخرى. من يقرأ؟ </vt:lpstr>
      <vt:lpstr>من يجيب عن السؤال الثالث " ما أنواع الهجرة؟ " بمفردات أو عبارات مناسبة؟</vt:lpstr>
      <vt:lpstr>هذه مقترحات أخرى. من يقرأ؟ </vt:lpstr>
      <vt:lpstr>من يعيد قراءة حصيلة الخريطة الذهنية حول موضوع الهجرة؟ </vt:lpstr>
      <vt:lpstr>من يذكرنا كيف استعملنا الخريطة الذهنية لتوليد أفكار ومعلومات حول موضوع الهجرة؟ </vt:lpstr>
      <vt:lpstr>نتذكر جماعة. من يقرأ؟ </vt:lpstr>
      <vt:lpstr>خذوا كراساتكم الصفحة رقم -68-.</vt:lpstr>
      <vt:lpstr>أنجزوا بشكل فردي نشاط "أتدرب مع زملائي" .</vt:lpstr>
      <vt:lpstr>نصحح جماعة. </vt:lpstr>
      <vt:lpstr>صححوا على كراساتكم. (جميع الأجوبة المناسبة مقبولة.) </vt:lpstr>
      <vt:lpstr>خذوا ألواحكم. سنلعب لعبة الألغاز. الفائز من استطاع حل جميع الألغاز المقترحة. </vt:lpstr>
      <vt:lpstr>اكتبوا حل اللغز التالي على ألواحكم. سيتم إقصاء أصحاب الإجابات الخاطئة.</vt:lpstr>
      <vt:lpstr>اكتبوا حل اللغز التالي على ألواحكم. سيتم إقصاء أصحاب الإجابات الخاطئة.</vt:lpstr>
      <vt:lpstr>اكتبوا حل اللغز التالي على ألواحكم. يتم إقصاء أصحاب الإجابات الخاطئة.</vt:lpstr>
      <vt:lpstr>اكتبوا حل اللغز التالي على ألواحكم. يتم إقصاء أصحاب الإجابات الخاطئة.</vt:lpstr>
      <vt:lpstr>اكتبوا حل اللغز التالي على ألواحكم. يتم إقصاء أصحاب الإجابات الخاطئة.</vt:lpstr>
      <vt:lpstr>اكتبوا حل اللغز التالي على ألواحكم. سيتم إقصاء أصحاب الإجابات الخاطئة.</vt:lpstr>
      <vt:lpstr>الفائزون هم ........................................................................... </vt:lpstr>
      <vt:lpstr>Présentation PowerPoint</vt:lpstr>
      <vt:lpstr>في حصة اليوم ستحاولون فهم نص سماعي بعنوان " التواصل" وتعيدون سرد مضامينه. </vt:lpstr>
      <vt:lpstr>نبدأ حصتنا بتعرف معاني كلمات أساسية في النص. من يقرأ الكلمات التالية ؟</vt:lpstr>
      <vt:lpstr>من يقرأ معنى عبارة "التواصل الاجتماعي " ؟ ثم آخر يركبها في جملة مفيدة أو يعطي أمثلة لها.</vt:lpstr>
      <vt:lpstr>من يقرأ معنى عبارة " مجموعة افتراضية " ؟ ثم آخر يركبها في جملة مفيدة.</vt:lpstr>
      <vt:lpstr>من يقرأ معنى فعل  " عجَّ " ؟ ثم آخر يركبه في جملة مفيدة.</vt:lpstr>
      <vt:lpstr>من يقرأ معنى فعل " أرق " ؟ ثم آخر يركبه في جملة مفيدة.</vt:lpstr>
      <vt:lpstr>من يختار كلمة أو عبارة ويذكرنا بمعناها؟ </vt:lpstr>
      <vt:lpstr> قبل أن نستمع لنص "التواصل"، حاولوا بشكل ثنائي توقع المعلومات التي يمكن أن يقدمها النص انطلاقا من عنوانه والصورتين التاليتين: </vt:lpstr>
      <vt:lpstr>خذوا دفاتر البحث لتسجيل أهم المعلومات التي ستلتقطونها أثناء الاستماع. </vt:lpstr>
      <vt:lpstr>عرض فيديو "التواصل" (مرتان) </vt:lpstr>
      <vt:lpstr>من يقرأ توقعه ويوضح كيف استطاع هو وزميله التحقق منه؟ </vt:lpstr>
      <vt:lpstr>سنجيب جماعة عن بعض الأسئلة لفهم النص. من يجيب عن السؤال التالي؟</vt:lpstr>
      <vt:lpstr>مناقشة الجواب.</vt:lpstr>
      <vt:lpstr>مناقشة الجواب.</vt:lpstr>
      <vt:lpstr>مناقشة الجواب.</vt:lpstr>
      <vt:lpstr>مناقشة الجواب.</vt:lpstr>
      <vt:lpstr>مناقشة الجواب.</vt:lpstr>
      <vt:lpstr>نصحح. من يقرأ؟</vt:lpstr>
      <vt:lpstr>الآن، خذوا كراساتكم- الصفحة -69-. </vt:lpstr>
      <vt:lpstr>استعينوا بما سجلتموه على دفاتركم، وأجيبوا عن الأسئلة التالية. </vt:lpstr>
      <vt:lpstr>نصحح جماعة. </vt:lpstr>
      <vt:lpstr> صححوا على كراساتكم. </vt:lpstr>
      <vt:lpstr>ننتقل إلى نشاط " أستعد لأتحدث"، من يقرأ التعليمة؟ (سنجيب جماعة) </vt:lpstr>
      <vt:lpstr>من يجيب عن السؤال المتعلق بوضعية الانطلاق؟ مناقشة الأجوبة ثم الانتقال إلى المقطع الموالي. </vt:lpstr>
      <vt:lpstr>استعينوا بالأجوبة المقدمة، واستعدوا لتقديم ملخصه. يمكنكم تسجيله على دفاتركم.</vt:lpstr>
      <vt:lpstr>من يقرأ ملخص النص. ( تناقش كل محاولة من حيث انسجام المعلومات والتحدث باسترسال.)</vt:lpstr>
      <vt:lpstr>اختتام الحصة</vt:lpstr>
      <vt:lpstr>Présentation PowerPoint</vt:lpstr>
      <vt:lpstr>من يذكرنا بأهم الأفكار التي وردت في النص السماعي" التواصل"؟</vt:lpstr>
      <vt:lpstr>ضعوا علامة أمام نشاط "أنجز بمفردي "وأجيبوا عنه في منازلكم.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239</cp:revision>
  <dcterms:created xsi:type="dcterms:W3CDTF">2023-09-20T21:35:22Z</dcterms:created>
  <dcterms:modified xsi:type="dcterms:W3CDTF">2026-03-23T19:44:09Z</dcterms:modified>
</cp:coreProperties>
</file>