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1.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2.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4.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6.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7.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18.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19.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1" r:id="rId2"/>
    <p:sldMasterId id="2147483689" r:id="rId3"/>
    <p:sldMasterId id="2147483694" r:id="rId4"/>
    <p:sldMasterId id="2147483705" r:id="rId5"/>
    <p:sldMasterId id="2147483714" r:id="rId6"/>
    <p:sldMasterId id="2147483809" r:id="rId7"/>
    <p:sldMasterId id="2147483753" r:id="rId8"/>
    <p:sldMasterId id="2147483764" r:id="rId9"/>
    <p:sldMasterId id="2147483775" r:id="rId10"/>
    <p:sldMasterId id="2147483860" r:id="rId11"/>
    <p:sldMasterId id="2147483786" r:id="rId12"/>
    <p:sldMasterId id="2147483820" r:id="rId13"/>
    <p:sldMasterId id="2147483843" r:id="rId14"/>
    <p:sldMasterId id="2147483878" r:id="rId15"/>
    <p:sldMasterId id="2147483901" r:id="rId16"/>
    <p:sldMasterId id="2147483924" r:id="rId17"/>
    <p:sldMasterId id="2147483947" r:id="rId18"/>
    <p:sldMasterId id="2147483741" r:id="rId19"/>
    <p:sldMasterId id="2147483686" r:id="rId20"/>
  </p:sldMasterIdLst>
  <p:notesMasterIdLst>
    <p:notesMasterId r:id="rId60"/>
  </p:notesMasterIdLst>
  <p:handoutMasterIdLst>
    <p:handoutMasterId r:id="rId61"/>
  </p:handoutMasterIdLst>
  <p:sldIdLst>
    <p:sldId id="2147482625" r:id="rId21"/>
    <p:sldId id="2147482603" r:id="rId22"/>
    <p:sldId id="2147482873" r:id="rId23"/>
    <p:sldId id="2147482845" r:id="rId24"/>
    <p:sldId id="2147482740" r:id="rId25"/>
    <p:sldId id="2147482874" r:id="rId26"/>
    <p:sldId id="2147482895" r:id="rId27"/>
    <p:sldId id="2147482896" r:id="rId28"/>
    <p:sldId id="2147482897" r:id="rId29"/>
    <p:sldId id="2147482898" r:id="rId30"/>
    <p:sldId id="2147482893" r:id="rId31"/>
    <p:sldId id="2147482894" r:id="rId32"/>
    <p:sldId id="2147482875" r:id="rId33"/>
    <p:sldId id="2147482900" r:id="rId34"/>
    <p:sldId id="2147482901" r:id="rId35"/>
    <p:sldId id="2147482902" r:id="rId36"/>
    <p:sldId id="2147482903" r:id="rId37"/>
    <p:sldId id="2147482877" r:id="rId38"/>
    <p:sldId id="2147482878" r:id="rId39"/>
    <p:sldId id="2147482904" r:id="rId40"/>
    <p:sldId id="2147482905" r:id="rId41"/>
    <p:sldId id="2147482907" r:id="rId42"/>
    <p:sldId id="2147482908" r:id="rId43"/>
    <p:sldId id="2147482882" r:id="rId44"/>
    <p:sldId id="2147482883" r:id="rId45"/>
    <p:sldId id="2147482884" r:id="rId46"/>
    <p:sldId id="2147482885" r:id="rId47"/>
    <p:sldId id="2147482886" r:id="rId48"/>
    <p:sldId id="2147482887" r:id="rId49"/>
    <p:sldId id="2147482888" r:id="rId50"/>
    <p:sldId id="2147482889" r:id="rId51"/>
    <p:sldId id="2147482890" r:id="rId52"/>
    <p:sldId id="2147482891" r:id="rId53"/>
    <p:sldId id="2147482892" r:id="rId54"/>
    <p:sldId id="2147482872" r:id="rId55"/>
    <p:sldId id="2147482869" r:id="rId56"/>
    <p:sldId id="2147482752" r:id="rId57"/>
    <p:sldId id="2147482707" r:id="rId58"/>
    <p:sldId id="2147482909"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B2DC"/>
    <a:srgbClr val="56B64A"/>
    <a:srgbClr val="D0CECE"/>
    <a:srgbClr val="B1EDEA"/>
    <a:srgbClr val="565F88"/>
    <a:srgbClr val="CC0000"/>
    <a:srgbClr val="B5EEF2"/>
    <a:srgbClr val="9CA3C0"/>
    <a:srgbClr val="94E4EA"/>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30" autoAdjust="0"/>
    <p:restoredTop sz="86433"/>
  </p:normalViewPr>
  <p:slideViewPr>
    <p:cSldViewPr snapToGrid="0">
      <p:cViewPr varScale="1">
        <p:scale>
          <a:sx n="79" d="100"/>
          <a:sy n="79" d="100"/>
        </p:scale>
        <p:origin x="1646" y="72"/>
      </p:cViewPr>
      <p:guideLst/>
    </p:cSldViewPr>
  </p:slideViewPr>
  <p:outlineViewPr>
    <p:cViewPr>
      <p:scale>
        <a:sx n="33" d="100"/>
        <a:sy n="33" d="100"/>
      </p:scale>
      <p:origin x="0" y="-23664"/>
    </p:cViewPr>
  </p:outlineViewPr>
  <p:notesTextViewPr>
    <p:cViewPr>
      <p:scale>
        <a:sx n="3" d="2"/>
        <a:sy n="3" d="2"/>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6.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slide" Target="slides/slide35.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slide" Target="slides/slide38.xml"/><Relationship Id="rId5" Type="http://schemas.openxmlformats.org/officeDocument/2006/relationships/slideMaster" Target="slideMasters/slideMaster5.xml"/><Relationship Id="rId61" Type="http://schemas.openxmlformats.org/officeDocument/2006/relationships/handoutMaster" Target="handoutMasters/handout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slide" Target="slides/slide36.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slide" Target="slides/slide39.xml"/><Relationship Id="rId20" Type="http://schemas.openxmlformats.org/officeDocument/2006/relationships/slideMaster" Target="slideMasters/slideMaster20.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slide" Target="slides/slide37.xml"/><Relationship Id="rId10" Type="http://schemas.openxmlformats.org/officeDocument/2006/relationships/slideMaster" Target="slideMasters/slideMaster10.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08/03/2026</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08/03/2026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3.xml"/><Relationship Id="rId4" Type="http://schemas.openxmlformats.org/officeDocument/2006/relationships/image" Target="../media/image18.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5.xml"/><Relationship Id="rId4" Type="http://schemas.openxmlformats.org/officeDocument/2006/relationships/image" Target="../media/image18.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6.xml"/><Relationship Id="rId4" Type="http://schemas.openxmlformats.org/officeDocument/2006/relationships/image" Target="../media/image18.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8.xml"/><Relationship Id="rId4" Type="http://schemas.openxmlformats.org/officeDocument/2006/relationships/image" Target="../media/image18.png"/></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59141889"/>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8140280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1014146852"/>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26181869"/>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695138116"/>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186178253"/>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344468121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35223703"/>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55661585"/>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59286596"/>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82037477"/>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2161098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75592099"/>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259614"/>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38000"/>
            <a:ext cx="6840000" cy="612000"/>
          </a:xfrm>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3385930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4832575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949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80453391"/>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87644472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240287"/>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309332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94077201"/>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68024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9304394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0819512"/>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727205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62759409"/>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102703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16824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48202036"/>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074285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97157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991933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9544032"/>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711075"/>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0521454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436237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32815556"/>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941023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094209"/>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96218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365953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1488633"/>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7870257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7048994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508145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55531592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558192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035041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62223632"/>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2267833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258466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9374122"/>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425458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5162880"/>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6134216"/>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7947954"/>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190709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5509696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10013989"/>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63965354"/>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2498229033"/>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6085839"/>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745589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135008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7843355"/>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604362"/>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22916550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1187847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1747039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052291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0974157"/>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60430696"/>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337563"/>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2636950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1986683"/>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6917318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849673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8024455"/>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2356088"/>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6438138"/>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79786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1302657"/>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532722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595872823"/>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15790"/>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6916987"/>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3525533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1466440"/>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273825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3411257"/>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308737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43288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639893"/>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887956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872984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8598390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8757893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9439488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8607387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95679218"/>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9974961"/>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18318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806133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388245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992595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4755382"/>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270168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09642070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58800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18334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7865054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42629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5458596"/>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0185985"/>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15213540"/>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0668919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13694531"/>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4941452"/>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21079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70085714"/>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95396967"/>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4722806"/>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00465162"/>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3123323"/>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551334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347792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736132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930883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04664736"/>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4252591"/>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8046030"/>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090763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4581053"/>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665391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258572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64009846"/>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87394268"/>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18382288"/>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10180215"/>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05838842"/>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72026997"/>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411149"/>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4471286"/>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8531432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594099"/>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9748718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150122"/>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9253553"/>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4448693"/>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546466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6702264"/>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1206498"/>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0423024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8855073"/>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89172695"/>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148796"/>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2346033"/>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4756428"/>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3809480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981015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032985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4033148"/>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1644554"/>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3708009"/>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08/03/2026</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heme" Target="../theme/theme2.xml"/><Relationship Id="rId7" Type="http://schemas.openxmlformats.org/officeDocument/2006/relationships/image" Target="../media/image7.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7.xml"/><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3.xml"/><Relationship Id="rId11" Type="http://schemas.openxmlformats.org/officeDocument/2006/relationships/image" Target="../media/image8.png"/><Relationship Id="rId5" Type="http://schemas.openxmlformats.org/officeDocument/2006/relationships/slideLayout" Target="../slideLayouts/slideLayout29.xml"/><Relationship Id="rId10" Type="http://schemas.openxmlformats.org/officeDocument/2006/relationships/image" Target="../media/image7.png"/><Relationship Id="rId4" Type="http://schemas.openxmlformats.org/officeDocument/2006/relationships/slideLayout" Target="../slideLayouts/slideLayout28.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7.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6.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5.png"/><Relationship Id="rId5" Type="http://schemas.openxmlformats.org/officeDocument/2006/relationships/slideLayout" Target="../slideLayouts/slideLayout34.xml"/><Relationship Id="rId15" Type="http://schemas.openxmlformats.org/officeDocument/2006/relationships/image" Target="../media/image9.png"/><Relationship Id="rId10" Type="http://schemas.openxmlformats.org/officeDocument/2006/relationships/image" Target="../media/image4.jpg"/><Relationship Id="rId4" Type="http://schemas.openxmlformats.org/officeDocument/2006/relationships/slideLayout" Target="../slideLayouts/slideLayout33.xml"/><Relationship Id="rId9" Type="http://schemas.openxmlformats.org/officeDocument/2006/relationships/theme" Target="../theme/theme4.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7.png"/><Relationship Id="rId3" Type="http://schemas.openxmlformats.org/officeDocument/2006/relationships/slideLayout" Target="../slideLayouts/slideLayout40.xml"/><Relationship Id="rId7" Type="http://schemas.openxmlformats.org/officeDocument/2006/relationships/theme" Target="../theme/theme5.xml"/><Relationship Id="rId12" Type="http://schemas.openxmlformats.org/officeDocument/2006/relationships/image" Target="../media/image5.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image" Target="../media/image9.png"/><Relationship Id="rId5" Type="http://schemas.openxmlformats.org/officeDocument/2006/relationships/slideLayout" Target="../slideLayouts/slideLayout42.xml"/><Relationship Id="rId10" Type="http://schemas.openxmlformats.org/officeDocument/2006/relationships/image" Target="../media/image8.png"/><Relationship Id="rId4" Type="http://schemas.openxmlformats.org/officeDocument/2006/relationships/slideLayout" Target="../slideLayouts/slideLayout41.xml"/><Relationship Id="rId9"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7.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image" Target="../media/image6.png"/><Relationship Id="rId2" Type="http://schemas.openxmlformats.org/officeDocument/2006/relationships/slideLayout" Target="../slideLayouts/slideLayout45.xml"/><Relationship Id="rId16" Type="http://schemas.openxmlformats.org/officeDocument/2006/relationships/image" Target="../media/image9.png"/><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4.jpg"/><Relationship Id="rId5" Type="http://schemas.openxmlformats.org/officeDocument/2006/relationships/slideLayout" Target="../slideLayouts/slideLayout48.xml"/><Relationship Id="rId15" Type="http://schemas.openxmlformats.org/officeDocument/2006/relationships/image" Target="../media/image5.png"/><Relationship Id="rId10" Type="http://schemas.openxmlformats.org/officeDocument/2006/relationships/theme" Target="../theme/theme6.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7.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6.png"/><Relationship Id="rId2" Type="http://schemas.openxmlformats.org/officeDocument/2006/relationships/slideLayout" Target="../slideLayouts/slideLayout54.xml"/><Relationship Id="rId16" Type="http://schemas.openxmlformats.org/officeDocument/2006/relationships/image" Target="../media/image9.pn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4.jpg"/><Relationship Id="rId5" Type="http://schemas.openxmlformats.org/officeDocument/2006/relationships/slideLayout" Target="../slideLayouts/slideLayout57.xml"/><Relationship Id="rId15" Type="http://schemas.openxmlformats.org/officeDocument/2006/relationships/image" Target="../media/image5.png"/><Relationship Id="rId10" Type="http://schemas.openxmlformats.org/officeDocument/2006/relationships/theme" Target="../theme/theme7.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8.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image" Target="../media/image7.png"/><Relationship Id="rId2" Type="http://schemas.openxmlformats.org/officeDocument/2006/relationships/slideLayout" Target="../slideLayouts/slideLayout63.xml"/><Relationship Id="rId16" Type="http://schemas.openxmlformats.org/officeDocument/2006/relationships/image" Target="../media/image5.pn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image" Target="../media/image4.jpg"/><Relationship Id="rId5" Type="http://schemas.openxmlformats.org/officeDocument/2006/relationships/slideLayout" Target="../slideLayouts/slideLayout66.xml"/><Relationship Id="rId15" Type="http://schemas.openxmlformats.org/officeDocument/2006/relationships/image" Target="../media/image9.png"/><Relationship Id="rId10" Type="http://schemas.openxmlformats.org/officeDocument/2006/relationships/theme" Target="../theme/theme8.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8.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image" Target="../media/image6.png"/><Relationship Id="rId2" Type="http://schemas.openxmlformats.org/officeDocument/2006/relationships/slideLayout" Target="../slideLayouts/slideLayout72.xml"/><Relationship Id="rId16" Type="http://schemas.openxmlformats.org/officeDocument/2006/relationships/image" Target="../media/image5.pn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image" Target="../media/image4.jpg"/><Relationship Id="rId5" Type="http://schemas.openxmlformats.org/officeDocument/2006/relationships/slideLayout" Target="../slideLayouts/slideLayout75.xml"/><Relationship Id="rId15" Type="http://schemas.openxmlformats.org/officeDocument/2006/relationships/image" Target="../media/image9.png"/><Relationship Id="rId10" Type="http://schemas.openxmlformats.org/officeDocument/2006/relationships/theme" Target="../theme/theme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7.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image" Target="../media/image6.png"/><Relationship Id="rId2" Type="http://schemas.openxmlformats.org/officeDocument/2006/relationships/slideLayout" Target="../slideLayouts/slideLayout81.xml"/><Relationship Id="rId16" Type="http://schemas.openxmlformats.org/officeDocument/2006/relationships/image" Target="../media/image5.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image" Target="../media/image4.jpg"/><Relationship Id="rId5" Type="http://schemas.openxmlformats.org/officeDocument/2006/relationships/slideLayout" Target="../slideLayouts/slideLayout84.xml"/><Relationship Id="rId15" Type="http://schemas.openxmlformats.org/officeDocument/2006/relationships/image" Target="../media/image9.png"/><Relationship Id="rId10" Type="http://schemas.openxmlformats.org/officeDocument/2006/relationships/theme" Target="../theme/theme10.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theme" Target="../theme/theme11.xml"/><Relationship Id="rId3" Type="http://schemas.openxmlformats.org/officeDocument/2006/relationships/slideLayout" Target="../slideLayouts/slideLayout91.xml"/><Relationship Id="rId21" Type="http://schemas.openxmlformats.org/officeDocument/2006/relationships/image" Target="../media/image12.png"/><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image" Target="../media/image11.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24" Type="http://schemas.openxmlformats.org/officeDocument/2006/relationships/image" Target="../media/image15.png"/><Relationship Id="rId5" Type="http://schemas.openxmlformats.org/officeDocument/2006/relationships/slideLayout" Target="../slideLayouts/slideLayout93.xml"/><Relationship Id="rId15" Type="http://schemas.openxmlformats.org/officeDocument/2006/relationships/slideLayout" Target="../slideLayouts/slideLayout103.xml"/><Relationship Id="rId23" Type="http://schemas.openxmlformats.org/officeDocument/2006/relationships/image" Target="../media/image14.png"/><Relationship Id="rId10" Type="http://schemas.openxmlformats.org/officeDocument/2006/relationships/slideLayout" Target="../slideLayouts/slideLayout98.xml"/><Relationship Id="rId19" Type="http://schemas.openxmlformats.org/officeDocument/2006/relationships/image" Target="../media/image10.bin"/><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image" Target="../media/image7.png"/><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image" Target="../media/image6.png"/><Relationship Id="rId2" Type="http://schemas.openxmlformats.org/officeDocument/2006/relationships/slideLayout" Target="../slideLayouts/slideLayout107.xml"/><Relationship Id="rId16" Type="http://schemas.openxmlformats.org/officeDocument/2006/relationships/image" Target="../media/image9.png"/><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image" Target="../media/image4.jpg"/><Relationship Id="rId5" Type="http://schemas.openxmlformats.org/officeDocument/2006/relationships/slideLayout" Target="../slideLayouts/slideLayout110.xml"/><Relationship Id="rId15" Type="http://schemas.openxmlformats.org/officeDocument/2006/relationships/image" Target="../media/image5.png"/><Relationship Id="rId10" Type="http://schemas.openxmlformats.org/officeDocument/2006/relationships/theme" Target="../theme/theme12.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image" Target="../media/image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image" Target="../media/image12.png"/><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11.png"/><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image" Target="../media/image15.png"/><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image" Target="../media/image10.bin"/><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theme" Target="../theme/theme13.xml"/><Relationship Id="rId28" Type="http://schemas.openxmlformats.org/officeDocument/2006/relationships/image" Target="../media/image14.png"/><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image" Target="../media/image13.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image" Target="../media/image10.bin"/><Relationship Id="rId3" Type="http://schemas.openxmlformats.org/officeDocument/2006/relationships/slideLayout" Target="../slideLayouts/slideLayout139.xml"/><Relationship Id="rId21" Type="http://schemas.openxmlformats.org/officeDocument/2006/relationships/image" Target="../media/image13.png"/><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theme" Target="../theme/theme14.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image" Target="../media/image12.png"/><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image" Target="../media/image15.png"/><Relationship Id="rId10" Type="http://schemas.openxmlformats.org/officeDocument/2006/relationships/slideLayout" Target="../slideLayouts/slideLayout146.xml"/><Relationship Id="rId19" Type="http://schemas.openxmlformats.org/officeDocument/2006/relationships/image" Target="../media/image11.png"/><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image" Target="../media/image1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26" Type="http://schemas.openxmlformats.org/officeDocument/2006/relationships/image" Target="../media/image10.bin"/><Relationship Id="rId3" Type="http://schemas.openxmlformats.org/officeDocument/2006/relationships/slideLayout" Target="../slideLayouts/slideLayout155.xml"/><Relationship Id="rId21" Type="http://schemas.openxmlformats.org/officeDocument/2006/relationships/slideLayout" Target="../slideLayouts/slideLayout173.xml"/><Relationship Id="rId7" Type="http://schemas.openxmlformats.org/officeDocument/2006/relationships/slideLayout" Target="../slideLayouts/slideLayout159.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theme" Target="../theme/theme15.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0" Type="http://schemas.openxmlformats.org/officeDocument/2006/relationships/slideLayout" Target="../slideLayouts/slideLayout172.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5" Type="http://schemas.openxmlformats.org/officeDocument/2006/relationships/slideLayout" Target="../slideLayouts/slideLayout157.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10" Type="http://schemas.openxmlformats.org/officeDocument/2006/relationships/slideLayout" Target="../slideLayouts/slideLayout162.xml"/><Relationship Id="rId19" Type="http://schemas.openxmlformats.org/officeDocument/2006/relationships/slideLayout" Target="../slideLayouts/slideLayout171.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slideLayout" Target="../slideLayouts/slideLayout166.xml"/><Relationship Id="rId22" Type="http://schemas.openxmlformats.org/officeDocument/2006/relationships/slideLayout" Target="../slideLayouts/slideLayout17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18" Type="http://schemas.openxmlformats.org/officeDocument/2006/relationships/slideLayout" Target="../slideLayouts/slideLayout194.xml"/><Relationship Id="rId3" Type="http://schemas.openxmlformats.org/officeDocument/2006/relationships/slideLayout" Target="../slideLayouts/slideLayout179.xml"/><Relationship Id="rId21" Type="http://schemas.openxmlformats.org/officeDocument/2006/relationships/slideLayout" Target="../slideLayouts/slideLayout197.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slideLayout" Target="../slideLayouts/slideLayout193.xml"/><Relationship Id="rId2" Type="http://schemas.openxmlformats.org/officeDocument/2006/relationships/slideLayout" Target="../slideLayouts/slideLayout178.xml"/><Relationship Id="rId16" Type="http://schemas.openxmlformats.org/officeDocument/2006/relationships/slideLayout" Target="../slideLayouts/slideLayout192.xml"/><Relationship Id="rId20" Type="http://schemas.openxmlformats.org/officeDocument/2006/relationships/slideLayout" Target="../slideLayouts/slideLayout196.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24" Type="http://schemas.openxmlformats.org/officeDocument/2006/relationships/image" Target="../media/image10.bin"/><Relationship Id="rId5" Type="http://schemas.openxmlformats.org/officeDocument/2006/relationships/slideLayout" Target="../slideLayouts/slideLayout181.xml"/><Relationship Id="rId15" Type="http://schemas.openxmlformats.org/officeDocument/2006/relationships/slideLayout" Target="../slideLayouts/slideLayout191.xml"/><Relationship Id="rId23" Type="http://schemas.openxmlformats.org/officeDocument/2006/relationships/theme" Target="../theme/theme16.xml"/><Relationship Id="rId10" Type="http://schemas.openxmlformats.org/officeDocument/2006/relationships/slideLayout" Target="../slideLayouts/slideLayout186.xml"/><Relationship Id="rId19" Type="http://schemas.openxmlformats.org/officeDocument/2006/relationships/slideLayout" Target="../slideLayouts/slideLayout195.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 Id="rId22" Type="http://schemas.openxmlformats.org/officeDocument/2006/relationships/slideLayout" Target="../slideLayouts/slideLayout19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slideLayout" Target="../slideLayouts/slideLayout211.xml"/><Relationship Id="rId18" Type="http://schemas.openxmlformats.org/officeDocument/2006/relationships/slideLayout" Target="../slideLayouts/slideLayout216.xml"/><Relationship Id="rId3" Type="http://schemas.openxmlformats.org/officeDocument/2006/relationships/slideLayout" Target="../slideLayouts/slideLayout201.xml"/><Relationship Id="rId21" Type="http://schemas.openxmlformats.org/officeDocument/2006/relationships/slideLayout" Target="../slideLayouts/slideLayout219.xml"/><Relationship Id="rId7" Type="http://schemas.openxmlformats.org/officeDocument/2006/relationships/slideLayout" Target="../slideLayouts/slideLayout205.xml"/><Relationship Id="rId12" Type="http://schemas.openxmlformats.org/officeDocument/2006/relationships/slideLayout" Target="../slideLayouts/slideLayout210.xml"/><Relationship Id="rId17" Type="http://schemas.openxmlformats.org/officeDocument/2006/relationships/slideLayout" Target="../slideLayouts/slideLayout215.xml"/><Relationship Id="rId2" Type="http://schemas.openxmlformats.org/officeDocument/2006/relationships/slideLayout" Target="../slideLayouts/slideLayout200.xml"/><Relationship Id="rId16" Type="http://schemas.openxmlformats.org/officeDocument/2006/relationships/slideLayout" Target="../slideLayouts/slideLayout214.xml"/><Relationship Id="rId20" Type="http://schemas.openxmlformats.org/officeDocument/2006/relationships/slideLayout" Target="../slideLayouts/slideLayout218.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24" Type="http://schemas.openxmlformats.org/officeDocument/2006/relationships/image" Target="../media/image10.bin"/><Relationship Id="rId5" Type="http://schemas.openxmlformats.org/officeDocument/2006/relationships/slideLayout" Target="../slideLayouts/slideLayout203.xml"/><Relationship Id="rId15" Type="http://schemas.openxmlformats.org/officeDocument/2006/relationships/slideLayout" Target="../slideLayouts/slideLayout213.xml"/><Relationship Id="rId23" Type="http://schemas.openxmlformats.org/officeDocument/2006/relationships/theme" Target="../theme/theme17.xml"/><Relationship Id="rId10" Type="http://schemas.openxmlformats.org/officeDocument/2006/relationships/slideLayout" Target="../slideLayouts/slideLayout208.xml"/><Relationship Id="rId19" Type="http://schemas.openxmlformats.org/officeDocument/2006/relationships/slideLayout" Target="../slideLayouts/slideLayout217.xml"/><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slideLayout" Target="../slideLayouts/slideLayout212.xml"/><Relationship Id="rId22" Type="http://schemas.openxmlformats.org/officeDocument/2006/relationships/slideLayout" Target="../slideLayouts/slideLayout22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18" Type="http://schemas.openxmlformats.org/officeDocument/2006/relationships/slideLayout" Target="../slideLayouts/slideLayout238.xml"/><Relationship Id="rId3" Type="http://schemas.openxmlformats.org/officeDocument/2006/relationships/slideLayout" Target="../slideLayouts/slideLayout223.xml"/><Relationship Id="rId21" Type="http://schemas.openxmlformats.org/officeDocument/2006/relationships/slideLayout" Target="../slideLayouts/slideLayout241.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17" Type="http://schemas.openxmlformats.org/officeDocument/2006/relationships/slideLayout" Target="../slideLayouts/slideLayout237.xml"/><Relationship Id="rId25" Type="http://schemas.openxmlformats.org/officeDocument/2006/relationships/image" Target="../media/image10.bin"/><Relationship Id="rId2" Type="http://schemas.openxmlformats.org/officeDocument/2006/relationships/slideLayout" Target="../slideLayouts/slideLayout222.xml"/><Relationship Id="rId16" Type="http://schemas.openxmlformats.org/officeDocument/2006/relationships/slideLayout" Target="../slideLayouts/slideLayout236.xml"/><Relationship Id="rId20" Type="http://schemas.openxmlformats.org/officeDocument/2006/relationships/slideLayout" Target="../slideLayouts/slideLayout240.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24" Type="http://schemas.openxmlformats.org/officeDocument/2006/relationships/theme" Target="../theme/theme18.xml"/><Relationship Id="rId5" Type="http://schemas.openxmlformats.org/officeDocument/2006/relationships/slideLayout" Target="../slideLayouts/slideLayout225.xml"/><Relationship Id="rId15" Type="http://schemas.openxmlformats.org/officeDocument/2006/relationships/slideLayout" Target="../slideLayouts/slideLayout235.xml"/><Relationship Id="rId23" Type="http://schemas.openxmlformats.org/officeDocument/2006/relationships/slideLayout" Target="../slideLayouts/slideLayout243.xml"/><Relationship Id="rId10" Type="http://schemas.openxmlformats.org/officeDocument/2006/relationships/slideLayout" Target="../slideLayouts/slideLayout230.xml"/><Relationship Id="rId19" Type="http://schemas.openxmlformats.org/officeDocument/2006/relationships/slideLayout" Target="../slideLayouts/slideLayout239.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slideLayout" Target="../slideLayouts/slideLayout234.xml"/><Relationship Id="rId22" Type="http://schemas.openxmlformats.org/officeDocument/2006/relationships/slideLayout" Target="../slideLayouts/slideLayout24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51.xml"/><Relationship Id="rId3" Type="http://schemas.openxmlformats.org/officeDocument/2006/relationships/slideLayout" Target="../slideLayouts/slideLayout246.xml"/><Relationship Id="rId7" Type="http://schemas.openxmlformats.org/officeDocument/2006/relationships/slideLayout" Target="../slideLayouts/slideLayout250.xml"/><Relationship Id="rId12" Type="http://schemas.openxmlformats.org/officeDocument/2006/relationships/theme" Target="../theme/theme19.xml"/><Relationship Id="rId2" Type="http://schemas.openxmlformats.org/officeDocument/2006/relationships/slideLayout" Target="../slideLayouts/slideLayout245.xml"/><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5" Type="http://schemas.openxmlformats.org/officeDocument/2006/relationships/slideLayout" Target="../slideLayouts/slideLayout248.xml"/><Relationship Id="rId10" Type="http://schemas.openxmlformats.org/officeDocument/2006/relationships/slideLayout" Target="../slideLayouts/slideLayout253.xml"/><Relationship Id="rId4" Type="http://schemas.openxmlformats.org/officeDocument/2006/relationships/slideLayout" Target="../slideLayouts/slideLayout247.xml"/><Relationship Id="rId9" Type="http://schemas.openxmlformats.org/officeDocument/2006/relationships/slideLayout" Target="../slideLayouts/slideLayout252.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256.xml"/><Relationship Id="rId1" Type="http://schemas.openxmlformats.org/officeDocument/2006/relationships/slideLayout" Target="../slideLayouts/slideLayout255.xml"/><Relationship Id="rId4"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736" r:id="rId8"/>
    <p:sldLayoutId id="2147483737" r:id="rId9"/>
    <p:sldLayoutId id="2147483685" r:id="rId10"/>
    <p:sldLayoutId id="2147483684" r:id="rId11"/>
    <p:sldLayoutId id="2147483679" r:id="rId12"/>
    <p:sldLayoutId id="2147483731" r:id="rId13"/>
    <p:sldLayoutId id="2147483730" r:id="rId14"/>
    <p:sldLayoutId id="2147483680" r:id="rId15"/>
    <p:sldLayoutId id="2147483732" r:id="rId16"/>
    <p:sldLayoutId id="2147483733" r:id="rId17"/>
    <p:sldLayoutId id="2147483675" r:id="rId18"/>
    <p:sldLayoutId id="2147483676" r:id="rId19"/>
    <p:sldLayoutId id="2147483677" r:id="rId20"/>
    <p:sldLayoutId id="2147483971" r:id="rId21"/>
    <p:sldLayoutId id="2147483974" r:id="rId2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3168261594"/>
      </p:ext>
    </p:extLst>
  </p:cSld>
  <p:clrMap bg1="lt1" tx1="dk1" bg2="lt2" tx2="dk2" accent1="accent1" accent2="accent2" accent3="accent3" accent4="accent4" accent5="accent5" accent6="accent6" hlink="hlink" folHlink="folHlink"/>
  <p:sldLayoutIdLst>
    <p:sldLayoutId id="2147483682" r:id="rId1"/>
    <p:sldLayoutId id="214748368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4" name="Image 3">
            <a:extLst>
              <a:ext uri="{FF2B5EF4-FFF2-40B4-BE49-F238E27FC236}">
                <a16:creationId xmlns:a16="http://schemas.microsoft.com/office/drawing/2014/main" id="{85FF7B44-1932-2617-0EDC-6908863C44DB}"/>
              </a:ext>
            </a:extLst>
          </p:cNvPr>
          <p:cNvPicPr>
            <a:picLocks noChangeAspect="1"/>
          </p:cNvPicPr>
          <p:nvPr userDrawn="1"/>
        </p:nvPicPr>
        <p:blipFill>
          <a:blip r:embed="rId12">
            <a:alphaModFix/>
            <a:extLst>
              <a:ext uri="{28A0092B-C50C-407E-A947-70E740481C1C}">
                <a14:useLocalDpi xmlns:a14="http://schemas.microsoft.com/office/drawing/2010/main" val="0"/>
              </a:ext>
            </a:extLst>
          </a:blip>
          <a:stretch>
            <a:fillRect/>
          </a:stretch>
        </p:blipFill>
        <p:spPr>
          <a:xfrm>
            <a:off x="6332114"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899942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29" r:id="rId3"/>
    <p:sldLayoutId id="2147483703" r:id="rId4"/>
    <p:sldLayoutId id="2147483704" r:id="rId5"/>
    <p:sldLayoutId id="2147483695" r:id="rId6"/>
    <p:sldLayoutId id="2147483696" r:id="rId7"/>
    <p:sldLayoutId id="2147483697"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3098135" y="156376"/>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382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7E016904-6F46-09E8-C1C0-7826013054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sp>
        <p:nvSpPr>
          <p:cNvPr id="4" name="Rectangle 3">
            <a:extLst>
              <a:ext uri="{FF2B5EF4-FFF2-40B4-BE49-F238E27FC236}">
                <a16:creationId xmlns:a16="http://schemas.microsoft.com/office/drawing/2014/main" id="{0672C625-EB13-11A3-6F6A-D6FD7C8C046F}"/>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pic>
        <p:nvPicPr>
          <p:cNvPr id="5" name="Image 4">
            <a:extLst>
              <a:ext uri="{FF2B5EF4-FFF2-40B4-BE49-F238E27FC236}">
                <a16:creationId xmlns:a16="http://schemas.microsoft.com/office/drawing/2014/main" id="{A3DD0163-06DF-56BF-33D4-597DEAB73571}"/>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sp>
        <p:nvSpPr>
          <p:cNvPr id="6" name="Rectangle 5">
            <a:extLst>
              <a:ext uri="{FF2B5EF4-FFF2-40B4-BE49-F238E27FC236}">
                <a16:creationId xmlns:a16="http://schemas.microsoft.com/office/drawing/2014/main" id="{6CD619C3-84E1-C72B-7D79-7E9C4B86B28E}"/>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Tree>
    <p:extLst>
      <p:ext uri="{BB962C8B-B14F-4D97-AF65-F5344CB8AC3E}">
        <p14:creationId xmlns:p14="http://schemas.microsoft.com/office/powerpoint/2010/main" val="26421681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1" r:id="rId5"/>
    <p:sldLayoutId id="2147483710"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قراءة ح2</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أساليب</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معجم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استماع وتحدث </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4" name="Rectangle 23">
            <a:extLst>
              <a:ext uri="{FF2B5EF4-FFF2-40B4-BE49-F238E27FC236}">
                <a16:creationId xmlns:a16="http://schemas.microsoft.com/office/drawing/2014/main" id="{F6952A21-0283-DA83-F4AB-FF301C68E2C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676D7276-9009-A3A8-85E6-E22B47CC964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6FD65BC-A39D-B5CB-77C1-9458D2118306}"/>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B55C830-8825-E728-DDAD-878580BD100D}"/>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F5ED0BC-9F95-856F-EFDF-E256E5E4A2DE}"/>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6ACF24C4-D435-9C6F-8853-4EB18B09D042}"/>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151241635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11FF2608-4F6C-BB52-8A3C-04CB2DCC8000}"/>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7677C2E-1E41-0D9F-5A3C-6ED65F2768AB}"/>
              </a:ext>
            </a:extLst>
          </p:cNvPr>
          <p:cNvPicPr>
            <a:picLocks noChangeAspect="1"/>
          </p:cNvPicPr>
          <p:nvPr userDrawn="1"/>
        </p:nvPicPr>
        <p:blipFill>
          <a:blip r:embed="rId26">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DA5108C-3DCE-088D-20FE-2B1F4BBDED2F}"/>
              </a:ext>
            </a:extLst>
          </p:cNvPr>
          <p:cNvPicPr>
            <a:picLocks noChangeAspect="1"/>
          </p:cNvPicPr>
          <p:nvPr userDrawn="1"/>
        </p:nvPicPr>
        <p:blipFill>
          <a:blip r:embed="rId27">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604DD6F6-FDA1-18F6-F9B5-0C556C4339F7}"/>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936E378F-61B4-745C-429C-DB2D8C76DD4F}"/>
              </a:ext>
            </a:extLst>
          </p:cNvPr>
          <p:cNvPicPr>
            <a:picLocks noChangeAspect="1"/>
          </p:cNvPicPr>
          <p:nvPr userDrawn="1"/>
        </p:nvPicPr>
        <p:blipFill>
          <a:blip r:embed="rId2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25EF1D0C-E184-2CC7-5850-32716F201A61}"/>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2772F4AC-E23C-8D86-4FAB-CA6FCA97459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BD46C98A-E5C7-8311-F654-3604E5A0DA9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825C6CEB-EB14-95A4-577B-94B6A55E1E09}"/>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12" name="Rectangle 11">
            <a:extLst>
              <a:ext uri="{FF2B5EF4-FFF2-40B4-BE49-F238E27FC236}">
                <a16:creationId xmlns:a16="http://schemas.microsoft.com/office/drawing/2014/main" id="{EBF6CE9F-8B86-6CBF-1FEA-673E4688F292}"/>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7753105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14" name="Rectangle 13">
            <a:extLst>
              <a:ext uri="{FF2B5EF4-FFF2-40B4-BE49-F238E27FC236}">
                <a16:creationId xmlns:a16="http://schemas.microsoft.com/office/drawing/2014/main" id="{3183267F-929C-48B9-6665-4C625D98F949}"/>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5" name="Rectangle 14">
            <a:extLst>
              <a:ext uri="{FF2B5EF4-FFF2-40B4-BE49-F238E27FC236}">
                <a16:creationId xmlns:a16="http://schemas.microsoft.com/office/drawing/2014/main" id="{EE099AA5-1E55-7CD9-BDA4-52611AB69DA1}"/>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6" name="Rectangle 15">
            <a:extLst>
              <a:ext uri="{FF2B5EF4-FFF2-40B4-BE49-F238E27FC236}">
                <a16:creationId xmlns:a16="http://schemas.microsoft.com/office/drawing/2014/main" id="{55B879D6-DD8F-9ADE-71B6-EEAF0BD12F30}"/>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7" name="Rectangle 16">
            <a:extLst>
              <a:ext uri="{FF2B5EF4-FFF2-40B4-BE49-F238E27FC236}">
                <a16:creationId xmlns:a16="http://schemas.microsoft.com/office/drawing/2014/main" id="{BD94A887-E24C-8CC4-7077-4472C0BA62C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8" name="Rectangle 17">
            <a:extLst>
              <a:ext uri="{FF2B5EF4-FFF2-40B4-BE49-F238E27FC236}">
                <a16:creationId xmlns:a16="http://schemas.microsoft.com/office/drawing/2014/main" id="{AD114A99-41E1-ACEC-893A-0714AC99D1A5}"/>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3" name="Image 22">
            <a:extLst>
              <a:ext uri="{FF2B5EF4-FFF2-40B4-BE49-F238E27FC236}">
                <a16:creationId xmlns:a16="http://schemas.microsoft.com/office/drawing/2014/main" id="{225ACC60-8B5C-28C3-46B4-957C8075B212}"/>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BF81B862-B674-B048-4938-ACFE9BA03B43}"/>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F9DCEFE3-14F3-9640-1B27-B7A15C0CE121}"/>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5DD9A40-A515-2F93-D5FF-77728696A3C1}"/>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B6ECC50-043E-F539-E430-491C4F11FE0C}"/>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290445805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98735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76" r:id="rId23"/>
    <p:sldLayoutId id="2147483977"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956298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6292020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1788711"/>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 id="2147483965" r:id="rId18"/>
    <p:sldLayoutId id="2147483966" r:id="rId19"/>
    <p:sldLayoutId id="2147483967" r:id="rId20"/>
    <p:sldLayoutId id="2147483968" r:id="rId21"/>
    <p:sldLayoutId id="2147483969" r:id="rId22"/>
    <p:sldLayoutId id="214748397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08/03/2026</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52.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2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2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2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21.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76.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3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75.xml"/><Relationship Id="rId7" Type="http://schemas.openxmlformats.org/officeDocument/2006/relationships/image" Target="../media/image1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34.png"/></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BA58E88-6011-4AD2-346F-E20FDFC23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ZoneTexte 3">
            <a:extLst>
              <a:ext uri="{FF2B5EF4-FFF2-40B4-BE49-F238E27FC236}">
                <a16:creationId xmlns:a16="http://schemas.microsoft.com/office/drawing/2014/main" id="{FFB58B06-A46B-E482-EE60-9011418B0711}"/>
              </a:ext>
            </a:extLst>
          </p:cNvPr>
          <p:cNvSpPr txBox="1"/>
          <p:nvPr/>
        </p:nvSpPr>
        <p:spPr>
          <a:xfrm>
            <a:off x="3249039" y="4756826"/>
            <a:ext cx="1245140" cy="646986"/>
          </a:xfrm>
          <a:prstGeom prst="roundRect">
            <a:avLst/>
          </a:prstGeom>
          <a:solidFill>
            <a:srgbClr val="FFC000"/>
          </a:solidFill>
        </p:spPr>
        <p:txBody>
          <a:bodyPr wrap="square" rtlCol="0">
            <a:spAutoFit/>
          </a:bodyPr>
          <a:lstStyle/>
          <a:p>
            <a:pPr algn="ctr"/>
            <a:r>
              <a:rPr lang="ar-MA" sz="3200" b="1" dirty="0">
                <a:solidFill>
                  <a:schemeClr val="bg1"/>
                </a:solidFill>
                <a:latin typeface="Microsoft Uighur" panose="02000000000000000000" pitchFamily="2" charset="-78"/>
                <a:cs typeface="Microsoft Uighur" panose="02000000000000000000" pitchFamily="2" charset="-78"/>
              </a:rPr>
              <a:t>السادس</a:t>
            </a:r>
            <a:endParaRPr lang="fr-FR" dirty="0">
              <a:solidFill>
                <a:schemeClr val="bg1"/>
              </a:solidFill>
            </a:endParaRPr>
          </a:p>
        </p:txBody>
      </p:sp>
    </p:spTree>
    <p:extLst>
      <p:ext uri="{BB962C8B-B14F-4D97-AF65-F5344CB8AC3E}">
        <p14:creationId xmlns:p14="http://schemas.microsoft.com/office/powerpoint/2010/main" val="412781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solidFill>
                  <a:srgbClr val="424D7B"/>
                </a:solidFill>
              </a:rPr>
              <a:t>تنظيم حصص الأسبوع</a:t>
            </a:r>
            <a:endParaRPr lang="fr-MA" dirty="0">
              <a:solidFill>
                <a:srgbClr val="424D7B"/>
              </a:solidFill>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1" y="4932807"/>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864612" y="5417169"/>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 وضعية تدريبية: الإملاء (30د).</a:t>
            </a:r>
          </a:p>
          <a:p>
            <a:pPr algn="r" rtl="1">
              <a:spcBef>
                <a:spcPts val="0"/>
              </a:spcBef>
              <a:buClr>
                <a:srgbClr val="424D7B"/>
              </a:buClr>
            </a:pPr>
            <a:r>
              <a:rPr lang="ar-MA" sz="1400" dirty="0">
                <a:solidFill>
                  <a:srgbClr val="424D7B"/>
                </a:solidFill>
                <a:cs typeface="Microsoft Uighur" panose="02000000000000000000" pitchFamily="2" charset="-78"/>
              </a:rPr>
              <a:t>وضعية تدريبية: فهم المسموع(40 د)</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24612" y="493280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b="1" dirty="0">
                <a:solidFill>
                  <a:srgbClr val="424D7B"/>
                </a:solidFill>
                <a:latin typeface="Dosis ExtraBold" pitchFamily="2" charset="0"/>
                <a:cs typeface="Microsoft Uighur" panose="02000000000000000000" pitchFamily="2" charset="-78"/>
              </a:rPr>
              <a:t>اليوم</a:t>
            </a:r>
            <a:r>
              <a:rPr lang="fr-MA" b="1" dirty="0">
                <a:solidFill>
                  <a:srgbClr val="424D7B"/>
                </a:solidFill>
                <a:latin typeface="Microsoft Uighur" panose="02000000000000000000" pitchFamily="2" charset="-78"/>
                <a:cs typeface="Microsoft Uighur" panose="02000000000000000000" pitchFamily="2" charset="-78"/>
              </a:rPr>
              <a:t> 3 - </a:t>
            </a:r>
            <a:endParaRPr lang="ar-MA" b="1" dirty="0">
              <a:solidFill>
                <a:srgbClr val="424D7B"/>
              </a:solidFill>
              <a:latin typeface="Microsoft Uighur" panose="02000000000000000000" pitchFamily="2" charset="-78"/>
              <a:cs typeface="Microsoft Uighur" panose="02000000000000000000" pitchFamily="2" charset="-78"/>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08832" y="3393400"/>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2 -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580611" y="1944000"/>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48000" y="3429000"/>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2" name="Organigramme : Terminateur 41">
              <a:extLst>
                <a:ext uri="{FF2B5EF4-FFF2-40B4-BE49-F238E27FC236}">
                  <a16:creationId xmlns:a16="http://schemas.microsoft.com/office/drawing/2014/main" id="{A570C06A-CFFA-B7ED-3BDA-E34A8AE3EE17}"/>
                </a:ext>
              </a:extLst>
            </p:cNvPr>
            <p:cNvSpPr/>
            <p:nvPr/>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تمرير</a:t>
            </a:r>
            <a:r>
              <a:rPr lang="fr-FR" sz="1400" dirty="0">
                <a:latin typeface="Microsoft Uighur" panose="02000000000000000000" pitchFamily="2" charset="-78"/>
                <a:cs typeface="Microsoft Uighur" panose="02000000000000000000" pitchFamily="2" charset="-78"/>
              </a:rPr>
              <a:t> </a:t>
            </a:r>
            <a:r>
              <a:rPr lang="ar-MA" sz="1400" dirty="0">
                <a:latin typeface="Microsoft Uighur" panose="02000000000000000000" pitchFamily="2" charset="-78"/>
                <a:cs typeface="Microsoft Uighur" panose="02000000000000000000" pitchFamily="2" charset="-78"/>
              </a:rPr>
              <a:t> رائزي الرياضيات واللغة الفرنسية.  </a:t>
            </a:r>
            <a:r>
              <a:rPr lang="fr-FR" sz="1400" dirty="0">
                <a:latin typeface="Microsoft Uighur" panose="02000000000000000000" pitchFamily="2" charset="-78"/>
                <a:cs typeface="Microsoft Uighur" panose="02000000000000000000" pitchFamily="2" charset="-78"/>
              </a:rPr>
              <a:t> </a:t>
            </a:r>
            <a:endParaRPr lang="ar-SA" sz="1400" dirty="0">
              <a:latin typeface="Microsoft Uighur" panose="02000000000000000000" pitchFamily="2" charset="-78"/>
              <a:cs typeface="Microsoft Uighur" panose="02000000000000000000" pitchFamily="2" charset="-78"/>
            </a:endParaRP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792000" y="3830144"/>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تمرير  الجزء الأول من الرائز  : المعجم + فهم المقروء + الظواهر اللغوية. (90د).</a:t>
            </a:r>
          </a:p>
          <a:p>
            <a:pPr marL="266700" indent="-266700">
              <a:lnSpc>
                <a:spcPct val="100000"/>
              </a:lnSpc>
              <a:spcBef>
                <a:spcPts val="300"/>
              </a:spcBef>
              <a:buClrTx/>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تمرير الجزء الثاني من الرائز: الإنتاج الكتابي+ فهم المسموع ( 60د).</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768650" y="2398700"/>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 </a:t>
            </a:r>
            <a:r>
              <a:rPr lang="ar-MA" sz="1400" dirty="0">
                <a:latin typeface="Microsoft Uighur" panose="02000000000000000000" pitchFamily="2" charset="-78"/>
                <a:cs typeface="Microsoft Uighur" panose="02000000000000000000" pitchFamily="2" charset="-78"/>
              </a:rPr>
              <a:t>وضعية تدريبية (40د).</a:t>
            </a:r>
          </a:p>
          <a:p>
            <a:pPr marL="266700" indent="-266700">
              <a:lnSpc>
                <a:spcPct val="100000"/>
              </a:lnSpc>
              <a:spcBef>
                <a:spcPts val="300"/>
              </a:spcBef>
              <a:buClrTx/>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دعم الظواهر اللغوية (30د).</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8649" y="5502819"/>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a:latin typeface="Microsoft Uighur" panose="02000000000000000000" pitchFamily="2" charset="-78"/>
                <a:cs typeface="Microsoft Uighur" panose="02000000000000000000" pitchFamily="2" charset="-78"/>
              </a:rPr>
              <a:t>الشروع في تصحيح </a:t>
            </a:r>
            <a:r>
              <a:rPr lang="ar-MA" sz="1400" dirty="0">
                <a:latin typeface="Microsoft Uighur" panose="02000000000000000000" pitchFamily="2" charset="-78"/>
                <a:cs typeface="Microsoft Uighur" panose="02000000000000000000" pitchFamily="2" charset="-78"/>
              </a:rPr>
              <a:t>الرائزين وتعبئة النقط على منظومة مسار.</a:t>
            </a:r>
            <a:endParaRPr lang="ar-SA" sz="1400" dirty="0">
              <a:latin typeface="Microsoft Uighur" panose="02000000000000000000" pitchFamily="2" charset="-78"/>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888832" y="3852319"/>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تصحيح الإنتاج الكتابي ( المنجز خلال الأسبوع الرابع) (30د).</a:t>
            </a:r>
          </a:p>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دعم الإنتاج الكتابي : وضعية تدريبية( 40د).</a:t>
            </a:r>
          </a:p>
        </p:txBody>
      </p:sp>
    </p:spTree>
    <p:extLst>
      <p:ext uri="{BB962C8B-B14F-4D97-AF65-F5344CB8AC3E}">
        <p14:creationId xmlns:p14="http://schemas.microsoft.com/office/powerpoint/2010/main" val="21337919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66F8B-1578-797B-D261-F9283DFE9364}"/>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D4444D9-E070-671D-CB9D-A9574ACFCEB0}"/>
              </a:ext>
            </a:extLst>
          </p:cNvPr>
          <p:cNvSpPr>
            <a:spLocks noGrp="1"/>
          </p:cNvSpPr>
          <p:nvPr>
            <p:ph type="title"/>
          </p:nvPr>
        </p:nvSpPr>
        <p:spPr>
          <a:xfrm>
            <a:off x="941254" y="927854"/>
            <a:ext cx="7886700" cy="720000"/>
          </a:xfrm>
        </p:spPr>
        <p:txBody>
          <a:bodyPr/>
          <a:lstStyle/>
          <a:p>
            <a:r>
              <a:rPr lang="ar-MA" sz="2800" dirty="0"/>
              <a:t>              وضعية تدريبية : إملاء</a:t>
            </a:r>
            <a:endParaRPr lang="fr-MA" sz="3200" dirty="0"/>
          </a:p>
        </p:txBody>
      </p:sp>
      <p:pic>
        <p:nvPicPr>
          <p:cNvPr id="28" name="Image 27">
            <a:extLst>
              <a:ext uri="{FF2B5EF4-FFF2-40B4-BE49-F238E27FC236}">
                <a16:creationId xmlns:a16="http://schemas.microsoft.com/office/drawing/2014/main" id="{3395B5B4-87F2-3C42-F0F2-9245C31BB7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1379A70B-32F3-CC74-E971-4A80F3F0627C}"/>
              </a:ext>
            </a:extLst>
          </p:cNvPr>
          <p:cNvSpPr txBox="1">
            <a:spLocks/>
          </p:cNvSpPr>
          <p:nvPr/>
        </p:nvSpPr>
        <p:spPr>
          <a:xfrm>
            <a:off x="1300715" y="2473860"/>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الهمزة المتطرفة.</a:t>
            </a:r>
          </a:p>
          <a:p>
            <a:pPr algn="r" rtl="1">
              <a:buClr>
                <a:srgbClr val="424D7B"/>
              </a:buClr>
              <a:buSzPct val="50000"/>
            </a:pPr>
            <a:r>
              <a:rPr lang="ar-MA" sz="2800" b="1" dirty="0">
                <a:cs typeface="Microsoft Uighur" panose="02000000000000000000" pitchFamily="2" charset="-78"/>
              </a:rPr>
              <a:t>الهمزة المتوسطة.</a:t>
            </a:r>
          </a:p>
        </p:txBody>
      </p:sp>
      <p:pic>
        <p:nvPicPr>
          <p:cNvPr id="31" name="Image 30">
            <a:extLst>
              <a:ext uri="{FF2B5EF4-FFF2-40B4-BE49-F238E27FC236}">
                <a16:creationId xmlns:a16="http://schemas.microsoft.com/office/drawing/2014/main" id="{01DE2514-F696-7246-D84C-08707715C3C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2">
            <a:extLst>
              <a:ext uri="{FF2B5EF4-FFF2-40B4-BE49-F238E27FC236}">
                <a16:creationId xmlns:a16="http://schemas.microsoft.com/office/drawing/2014/main" id="{D7065A5C-6A4E-7B86-CFC6-3C2E1D65FB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91207" y="991369"/>
            <a:ext cx="547338" cy="547338"/>
          </a:xfrm>
          <a:prstGeom prst="rect">
            <a:avLst/>
          </a:prstGeom>
          <a:ln>
            <a:noFill/>
          </a:ln>
        </p:spPr>
      </p:pic>
      <p:sp>
        <p:nvSpPr>
          <p:cNvPr id="2" name="ZoneTexte 1">
            <a:extLst>
              <a:ext uri="{FF2B5EF4-FFF2-40B4-BE49-F238E27FC236}">
                <a16:creationId xmlns:a16="http://schemas.microsoft.com/office/drawing/2014/main" id="{C1E42EFC-D8A6-B502-A432-71C54EAF5F9B}"/>
              </a:ext>
            </a:extLst>
          </p:cNvPr>
          <p:cNvSpPr txBox="1"/>
          <p:nvPr/>
        </p:nvSpPr>
        <p:spPr>
          <a:xfrm>
            <a:off x="5236756" y="1827529"/>
            <a:ext cx="192873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مراجعة وتوليف</a:t>
            </a:r>
          </a:p>
        </p:txBody>
      </p:sp>
    </p:spTree>
    <p:extLst>
      <p:ext uri="{BB962C8B-B14F-4D97-AF65-F5344CB8AC3E}">
        <p14:creationId xmlns:p14="http://schemas.microsoft.com/office/powerpoint/2010/main" val="9681702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1"/>
                                        </p:tgtEl>
                                        <p:attrNameLst>
                                          <p:attrName>style.visibility</p:attrName>
                                        </p:attrNameLst>
                                      </p:cBhvr>
                                      <p:to>
                                        <p:strVal val="visible"/>
                                      </p:to>
                                    </p:set>
                                    <p:animEffect transition="in" filter="fade">
                                      <p:cBhvr>
                                        <p:cTn id="9" dur="500"/>
                                        <p:tgtEl>
                                          <p:spTgt spid="31"/>
                                        </p:tgtEl>
                                      </p:cBhvr>
                                    </p:animEffect>
                                  </p:childTnLst>
                                </p:cTn>
                              </p:par>
                              <p:par>
                                <p:cTn id="10" presetID="22" presetClass="entr" presetSubtype="1" fill="hold" grpId="0" nodeType="withEffect">
                                  <p:stCondLst>
                                    <p:cond delay="120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27B8E-4483-4013-406D-07062C74197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0C65F1-E492-33B7-F122-7844AF8A9E08}"/>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القسم.</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14AD1499-370E-8C85-BEE0-EA02419E3F7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5" name="Image 4">
            <a:extLst>
              <a:ext uri="{FF2B5EF4-FFF2-40B4-BE49-F238E27FC236}">
                <a16:creationId xmlns:a16="http://schemas.microsoft.com/office/drawing/2014/main" id="{85896DFD-A4E6-1F79-D385-90D7E8BA7484}"/>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1984511" y="2667017"/>
            <a:ext cx="4397832" cy="3238624"/>
          </a:xfrm>
          <a:prstGeom prst="roundRect">
            <a:avLst>
              <a:gd name="adj" fmla="val 6988"/>
            </a:avLst>
          </a:prstGeom>
        </p:spPr>
      </p:pic>
    </p:spTree>
    <p:extLst>
      <p:ext uri="{BB962C8B-B14F-4D97-AF65-F5344CB8AC3E}">
        <p14:creationId xmlns:p14="http://schemas.microsoft.com/office/powerpoint/2010/main" val="2870651748"/>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1EBCA-6871-997E-CA62-492CC9A4E0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C948C9-70C7-33FC-EB8F-47563F294416}"/>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أنجزوا الأنشطة التالية.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6F29B946-35F5-9AA6-CBC4-5A6D6901543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ZoneTexte 3">
            <a:extLst>
              <a:ext uri="{FF2B5EF4-FFF2-40B4-BE49-F238E27FC236}">
                <a16:creationId xmlns:a16="http://schemas.microsoft.com/office/drawing/2014/main" id="{FD7AA100-695F-4408-0A11-51E8661BA329}"/>
              </a:ext>
            </a:extLst>
          </p:cNvPr>
          <p:cNvSpPr txBox="1"/>
          <p:nvPr/>
        </p:nvSpPr>
        <p:spPr>
          <a:xfrm>
            <a:off x="564205" y="2175645"/>
            <a:ext cx="7355551" cy="2246769"/>
          </a:xfrm>
          <a:prstGeom prst="rect">
            <a:avLst/>
          </a:prstGeom>
          <a:noFill/>
        </p:spPr>
        <p:txBody>
          <a:bodyPr wrap="square" rtlCol="0">
            <a:spAutoFit/>
          </a:bodyPr>
          <a:lstStyle/>
          <a:p>
            <a:pPr marL="514350" indent="-514350" algn="r" rtl="1">
              <a:buFont typeface="Arial" panose="020B0604020202020204" pitchFamily="34" charset="0"/>
              <a:buChar char="•"/>
            </a:pP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تَوَضَّ</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ٱلْمُصَلّي</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بِٱلْماءِ</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ٱلدّافِ</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 لِأَدا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صَلاةِ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ٱلْعِشا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ٱلتَّنَبُّ</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بِحالَةِ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ٱلطَّقْسِ</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يُساعِدُ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ٱلْإِنْسانَ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عَلَى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ٱلتَّهَيُّ</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لِأَسْوَ</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ٱلْأَحْوالِ</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فَلا يُفاجَـ.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بِٱلْفَيَضانَاتِ</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زارَ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ٱلسّا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 ٱلْمَدِينَةَ وَشاهَدَ مُـ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سَّساتِها</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وَمَآثِرَها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ٱلرّا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رَسَمَ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ٱلْفَنّانُ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 عَلى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جا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لُّقِ لَوْحَةَ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ٱلْعُصْفورِ</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ـهِ.</a:t>
            </a:r>
          </a:p>
        </p:txBody>
      </p:sp>
      <p:sp>
        <p:nvSpPr>
          <p:cNvPr id="7" name="ZoneTexte 6">
            <a:extLst>
              <a:ext uri="{FF2B5EF4-FFF2-40B4-BE49-F238E27FC236}">
                <a16:creationId xmlns:a16="http://schemas.microsoft.com/office/drawing/2014/main" id="{7E34BEBC-A9DD-A393-6ECA-FDFAA1C8B286}"/>
              </a:ext>
            </a:extLst>
          </p:cNvPr>
          <p:cNvSpPr txBox="1"/>
          <p:nvPr/>
        </p:nvSpPr>
        <p:spPr>
          <a:xfrm>
            <a:off x="1126968" y="4330014"/>
            <a:ext cx="7137945" cy="2246769"/>
          </a:xfrm>
          <a:prstGeom prst="rect">
            <a:avLst/>
          </a:prstGeom>
          <a:noFill/>
        </p:spPr>
        <p:txBody>
          <a:bodyPr wrap="square" rtlCol="0">
            <a:spAutoFit/>
          </a:bodyPr>
          <a:lstStyle/>
          <a:p>
            <a:pPr algn="r" rtl="1"/>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2. صَحِّح(ي) ٱلْأَخْطاءَ ٱلْوارِدَةَ في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ٱلْجُمْلَتَيْنِ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ٱلتّالِيَتَيْنِ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457200" indent="-45720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سُؤِلَ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ٱلْمَسْؤولُ</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عَنْ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أَدائِ</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واجِبِهِ وَعَنْ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مَسْأولِيّاتِهِ</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تِجاهَ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ٱلزُّبَناءِ</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فَأَجابَ قائِلًا: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تَئْدِيَةُ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ٱلْواجِبِ</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حَقٌّ لِلزّائِرِ وَأَمانَةٌ في عُنُقِ كُلِّ مَسْؤولٍ.</a:t>
            </a:r>
          </a:p>
          <a:p>
            <a:pPr marL="457200" indent="-45720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بَدَئَ سائِقُ ٱلطّائِرَةِ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ٱلْمُبْتَدِؤُ</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عَمَلَهُ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بِٱرْتِكابِ</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أَخْطاءٍ طَفيفَةٍ كادَتْ أَنْ تُأَدِّيَ إِلَى سُقوطِها.</a:t>
            </a:r>
          </a:p>
        </p:txBody>
      </p:sp>
      <p:sp>
        <p:nvSpPr>
          <p:cNvPr id="8" name="ZoneTexte 7">
            <a:extLst>
              <a:ext uri="{FF2B5EF4-FFF2-40B4-BE49-F238E27FC236}">
                <a16:creationId xmlns:a16="http://schemas.microsoft.com/office/drawing/2014/main" id="{578A6D75-5B94-783E-CF84-C15C4CE839EA}"/>
              </a:ext>
            </a:extLst>
          </p:cNvPr>
          <p:cNvSpPr txBox="1"/>
          <p:nvPr/>
        </p:nvSpPr>
        <p:spPr>
          <a:xfrm>
            <a:off x="3725693" y="1696186"/>
            <a:ext cx="4309354" cy="523220"/>
          </a:xfrm>
          <a:prstGeom prst="rect">
            <a:avLst/>
          </a:prstGeom>
          <a:noFill/>
        </p:spPr>
        <p:txBody>
          <a:bodyPr wrap="square" rtlCol="0">
            <a:spAutoFit/>
          </a:bodyPr>
          <a:lstStyle/>
          <a:p>
            <a:pPr algn="r" rtl="1"/>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1. اُكْتُب(ي) مَكانَ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ٱلنُّقَطِ</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ٱلْهَمْزَةَ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بِشَكْلٍ صَحيحٍ.</a:t>
            </a:r>
            <a:endParaRPr lang="fr-FR"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96087060"/>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D02E2-5689-A55D-94CB-FCF10A50E2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7245C7-1A1F-28A1-4170-4A85069BD553}"/>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نصحح. من يذكرنا بأنشودة قواعد رسم الهمزة المتطرفة ( في آخر الكلمة)؟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248371FF-C297-A07F-EC5F-386B264F89B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82481909-622D-A677-702F-6956FC1288CC}"/>
              </a:ext>
            </a:extLst>
          </p:cNvPr>
          <p:cNvSpPr txBox="1"/>
          <p:nvPr/>
        </p:nvSpPr>
        <p:spPr>
          <a:xfrm>
            <a:off x="2191584" y="3121699"/>
            <a:ext cx="4506234" cy="919401"/>
          </a:xfrm>
          <a:prstGeom prst="roundRect">
            <a:avLst/>
          </a:prstGeom>
          <a:solidFill>
            <a:schemeClr val="bg2"/>
          </a:solidFill>
          <a:ln w="28575">
            <a:solidFill>
              <a:srgbClr val="48B2DC"/>
            </a:solidFill>
          </a:ln>
        </p:spPr>
        <p:txBody>
          <a:bodyPr wrap="square" rtlCol="0">
            <a:spAutoFit/>
          </a:bodyPr>
          <a:lstStyle>
            <a:defPPr>
              <a:defRPr lang="en-US"/>
            </a:defPPr>
            <a:lvl1pPr algn="ctr" rtl="1">
              <a:defRPr sz="6000" b="1">
                <a:solidFill>
                  <a:schemeClr val="accent5">
                    <a:lumMod val="50000"/>
                  </a:schemeClr>
                </a:solidFill>
                <a:latin typeface="Microsoft Uighur" panose="02000000000000000000" pitchFamily="2" charset="-78"/>
                <a:cs typeface="Microsoft Uighur" panose="02000000000000000000" pitchFamily="2" charset="-78"/>
              </a:defRPr>
            </a:lvl1pPr>
          </a:lstStyle>
          <a:p>
            <a:r>
              <a:rPr lang="ar-MA" sz="4800" dirty="0"/>
              <a:t>أُنْشودَةُ </a:t>
            </a:r>
            <a:r>
              <a:rPr lang="ar-MA" sz="4800" dirty="0" err="1"/>
              <a:t>ٱلْهَمْزَةِ</a:t>
            </a:r>
            <a:r>
              <a:rPr lang="ar-MA" sz="4800" dirty="0"/>
              <a:t> </a:t>
            </a:r>
            <a:r>
              <a:rPr lang="ar-MA" sz="4800" dirty="0" err="1"/>
              <a:t>ٱلْمُتَطَرِّفَةِ</a:t>
            </a:r>
            <a:endParaRPr lang="fr-FR" sz="4800" dirty="0"/>
          </a:p>
        </p:txBody>
      </p:sp>
    </p:spTree>
    <p:extLst>
      <p:ext uri="{BB962C8B-B14F-4D97-AF65-F5344CB8AC3E}">
        <p14:creationId xmlns:p14="http://schemas.microsoft.com/office/powerpoint/2010/main" val="234665726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DF969-479C-209C-3892-FE4254D7E05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C9BC1A-AF6F-B17C-1B19-3D356E7792C5}"/>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رددوا جماعة.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F08DE086-0E28-4F40-2072-6DA8EBAE1B4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ZoneTexte 3">
            <a:extLst>
              <a:ext uri="{FF2B5EF4-FFF2-40B4-BE49-F238E27FC236}">
                <a16:creationId xmlns:a16="http://schemas.microsoft.com/office/drawing/2014/main" id="{2AA41473-77DF-5C6A-B727-A9DD8DE2C1D6}"/>
              </a:ext>
            </a:extLst>
          </p:cNvPr>
          <p:cNvSpPr txBox="1"/>
          <p:nvPr/>
        </p:nvSpPr>
        <p:spPr>
          <a:xfrm>
            <a:off x="2424646" y="1898535"/>
            <a:ext cx="4294708" cy="3477875"/>
          </a:xfrm>
          <a:prstGeom prst="rect">
            <a:avLst/>
          </a:prstGeom>
          <a:noFill/>
          <a:ln>
            <a:solidFill>
              <a:srgbClr val="00B0F0"/>
            </a:solidFill>
          </a:ln>
        </p:spPr>
        <p:txBody>
          <a:bodyPr wrap="square" rtlCol="0">
            <a:spAutoFit/>
          </a:bodyPr>
          <a:lstStyle/>
          <a:p>
            <a:pPr algn="r" rtl="1"/>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قَبْلَها</a:t>
            </a:r>
            <a:r>
              <a:rPr lang="ar-MA" sz="3200" b="1" dirty="0">
                <a:solidFill>
                  <a:schemeClr val="accent5">
                    <a:lumMod val="50000"/>
                  </a:schemeClr>
                </a:solidFill>
                <a:latin typeface="Calibri" panose="020F0502020204030204" pitchFamily="34" charset="0"/>
                <a:cs typeface="Calibri" panose="020F0502020204030204" pitchFamily="34" charset="0"/>
              </a:rPr>
              <a:t> </a:t>
            </a:r>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فَتْحٌ</a:t>
            </a:r>
            <a:r>
              <a:rPr lang="ar-MA" sz="3200" b="1" dirty="0">
                <a:solidFill>
                  <a:schemeClr val="accent5">
                    <a:lumMod val="50000"/>
                  </a:schemeClr>
                </a:solidFill>
                <a:latin typeface="Calibri" panose="020F0502020204030204" pitchFamily="34" charset="0"/>
                <a:cs typeface="Calibri" panose="020F0502020204030204" pitchFamily="34" charset="0"/>
              </a:rPr>
              <a:t>              </a:t>
            </a:r>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عَلى</a:t>
            </a:r>
            <a:r>
              <a:rPr lang="ar-MA" sz="3200" b="1" dirty="0">
                <a:solidFill>
                  <a:schemeClr val="accent5">
                    <a:lumMod val="50000"/>
                  </a:schemeClr>
                </a:solidFill>
                <a:latin typeface="Calibri" panose="020F0502020204030204" pitchFamily="34" charset="0"/>
                <a:cs typeface="Calibri" panose="020F0502020204030204" pitchFamily="34" charset="0"/>
              </a:rPr>
              <a:t> </a:t>
            </a:r>
            <a:r>
              <a:rPr lang="ar-MA" sz="4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ٱلْأَلِفِ</a:t>
            </a:r>
            <a:r>
              <a:rPr lang="ar-MA" sz="3200" b="1" dirty="0">
                <a:solidFill>
                  <a:schemeClr val="accent5">
                    <a:lumMod val="50000"/>
                  </a:schemeClr>
                </a:solidFill>
                <a:latin typeface="Calibri" panose="020F0502020204030204" pitchFamily="34" charset="0"/>
                <a:cs typeface="Calibri" panose="020F0502020204030204" pitchFamily="34" charset="0"/>
              </a:rPr>
              <a:t>.</a:t>
            </a:r>
          </a:p>
          <a:p>
            <a:pPr algn="r" rtl="1"/>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قَبْلَها كَسْرٌ              عَلى </a:t>
            </a:r>
            <a:r>
              <a:rPr lang="ar-MA" sz="4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ٱلْياءِ</a:t>
            </a:r>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قَبْلَها ضَمٌّ              عَلى </a:t>
            </a:r>
            <a:r>
              <a:rPr lang="ar-MA" sz="4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ٱلْواوِ</a:t>
            </a:r>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قَبْلَها سُكونٌ          عَلى </a:t>
            </a:r>
            <a:r>
              <a:rPr lang="ar-MA" sz="4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ٱلسَّطْرِ</a:t>
            </a:r>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algn="r" rtl="1"/>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قَبْلَها مَدٌّ                عَلى </a:t>
            </a:r>
            <a:r>
              <a:rPr lang="ar-MA" sz="4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ٱلسَّطْرِ</a:t>
            </a:r>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56920060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217D9-B14D-69F9-828D-7F2FC72303C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3CC275-2238-2238-6BCD-53093DCE48CD}"/>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بالخطوات التي نسلكها لرسم الهمزة المتوسطة بشكل صحيح؟</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EE48A7F-4B9E-8751-6D87-3BFF574F169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129BB786-28F2-843C-8E8C-B4CECC099743}"/>
              </a:ext>
            </a:extLst>
          </p:cNvPr>
          <p:cNvSpPr txBox="1"/>
          <p:nvPr/>
        </p:nvSpPr>
        <p:spPr>
          <a:xfrm>
            <a:off x="1285972" y="2631441"/>
            <a:ext cx="6572056" cy="1940957"/>
          </a:xfrm>
          <a:prstGeom prst="roundRect">
            <a:avLst/>
          </a:prstGeom>
          <a:solidFill>
            <a:schemeClr val="bg1">
              <a:lumMod val="95000"/>
            </a:schemeClr>
          </a:solidFill>
          <a:ln w="28575">
            <a:solidFill>
              <a:srgbClr val="48B2DC"/>
            </a:solidFill>
          </a:ln>
        </p:spPr>
        <p:txBody>
          <a:bodyPr wrap="square" rtlCol="0">
            <a:spAutoFit/>
          </a:bodyPr>
          <a:lstStyle/>
          <a:p>
            <a:pPr algn="ctr" rtl="1"/>
            <a:r>
              <a:rPr lang="ar-MA" sz="5400" b="1" dirty="0">
                <a:solidFill>
                  <a:srgbClr val="005664"/>
                </a:solidFill>
                <a:latin typeface="Microsoft Uighur" panose="02000000000000000000" pitchFamily="2" charset="-78"/>
                <a:cs typeface="Microsoft Uighur" panose="02000000000000000000" pitchFamily="2" charset="-78"/>
              </a:rPr>
              <a:t>ما خُطُواتُ رَسْمِ </a:t>
            </a:r>
            <a:r>
              <a:rPr lang="ar-MA" sz="5400" b="1" dirty="0" err="1">
                <a:solidFill>
                  <a:srgbClr val="005664"/>
                </a:solidFill>
                <a:latin typeface="Microsoft Uighur" panose="02000000000000000000" pitchFamily="2" charset="-78"/>
                <a:cs typeface="Microsoft Uighur" panose="02000000000000000000" pitchFamily="2" charset="-78"/>
              </a:rPr>
              <a:t>ٱلْهَمْزَةِ</a:t>
            </a:r>
            <a:r>
              <a:rPr lang="ar-MA" sz="5400" b="1" dirty="0">
                <a:solidFill>
                  <a:srgbClr val="005664"/>
                </a:solidFill>
                <a:latin typeface="Microsoft Uighur" panose="02000000000000000000" pitchFamily="2" charset="-78"/>
                <a:cs typeface="Microsoft Uighur" panose="02000000000000000000" pitchFamily="2" charset="-78"/>
              </a:rPr>
              <a:t> </a:t>
            </a:r>
            <a:r>
              <a:rPr lang="ar-MA" sz="5400" b="1" dirty="0" err="1">
                <a:solidFill>
                  <a:srgbClr val="005664"/>
                </a:solidFill>
                <a:latin typeface="Microsoft Uighur" panose="02000000000000000000" pitchFamily="2" charset="-78"/>
                <a:cs typeface="Microsoft Uighur" panose="02000000000000000000" pitchFamily="2" charset="-78"/>
              </a:rPr>
              <a:t>ٱلْمُتَوَسِّطَةِ</a:t>
            </a:r>
            <a:r>
              <a:rPr lang="ar-MA" sz="5400" b="1" dirty="0">
                <a:solidFill>
                  <a:srgbClr val="005664"/>
                </a:solidFill>
                <a:latin typeface="Microsoft Uighur" panose="02000000000000000000" pitchFamily="2" charset="-78"/>
                <a:cs typeface="Microsoft Uighur" panose="02000000000000000000" pitchFamily="2" charset="-78"/>
              </a:rPr>
              <a:t> بِشَكْلٍ صَحيحٍ؟</a:t>
            </a:r>
            <a:endParaRPr lang="fr-FR" sz="5400" b="1" dirty="0">
              <a:solidFill>
                <a:srgbClr val="005664"/>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9186448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CA79D-1D6F-FB03-361F-130A8D364199}"/>
            </a:ext>
          </a:extLst>
        </p:cNvPr>
        <p:cNvGrpSpPr/>
        <p:nvPr/>
      </p:nvGrpSpPr>
      <p:grpSpPr>
        <a:xfrm>
          <a:off x="0" y="0"/>
          <a:ext cx="0" cy="0"/>
          <a:chOff x="0" y="0"/>
          <a:chExt cx="0" cy="0"/>
        </a:xfrm>
      </p:grpSpPr>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5109E332-D275-2E0A-2F1A-3140ABC3E9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Titre 1">
            <a:extLst>
              <a:ext uri="{FF2B5EF4-FFF2-40B4-BE49-F238E27FC236}">
                <a16:creationId xmlns:a16="http://schemas.microsoft.com/office/drawing/2014/main" id="{47B35F5F-1096-C014-74C1-BB749F7B1772}"/>
              </a:ext>
            </a:extLst>
          </p:cNvPr>
          <p:cNvSpPr txBox="1">
            <a:spLocks/>
          </p:cNvSpPr>
          <p:nvPr/>
        </p:nvSpPr>
        <p:spPr>
          <a:xfrm>
            <a:off x="648510"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a:lstStyle>
          <a:p>
            <a:pPr defTabSz="457200">
              <a:lnSpc>
                <a:spcPct val="100000"/>
              </a:lnSpc>
              <a:spcBef>
                <a:spcPts val="0"/>
              </a:spcBef>
              <a:defRPr/>
            </a:pPr>
            <a:r>
              <a:rPr lang="ar-MA" sz="2400" b="1">
                <a:solidFill>
                  <a:schemeClr val="bg1">
                    <a:lumMod val="50000"/>
                  </a:schemeClr>
                </a:solidFill>
                <a:latin typeface="Microsoft Uighur" panose="02000000000000000000" pitchFamily="2" charset="-78"/>
                <a:cs typeface="Microsoft Uighur" panose="02000000000000000000" pitchFamily="2" charset="-78"/>
              </a:rPr>
              <a:t>من يقرأ؟ </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C1C7E2C2-1E6B-465C-2EB4-851DA282E57E}"/>
              </a:ext>
            </a:extLst>
          </p:cNvPr>
          <p:cNvSpPr txBox="1"/>
          <p:nvPr/>
        </p:nvSpPr>
        <p:spPr>
          <a:xfrm>
            <a:off x="682954" y="2924828"/>
            <a:ext cx="7241295" cy="804210"/>
          </a:xfrm>
          <a:prstGeom prst="roundRect">
            <a:avLst/>
          </a:prstGeom>
          <a:solidFill>
            <a:schemeClr val="tx2">
              <a:lumMod val="20000"/>
              <a:lumOff val="80000"/>
            </a:schemeClr>
          </a:solidFill>
          <a:ln>
            <a:solidFill>
              <a:schemeClr val="bg1"/>
            </a:solidFill>
          </a:ln>
        </p:spPr>
        <p:txBody>
          <a:bodyPr spcFirstLastPara="1" wrap="square" lIns="68569" tIns="68569" rIns="68569" bIns="68569" anchor="ctr" anchorCtr="0">
            <a:noAutofit/>
          </a:bodyPr>
          <a:lstStyle>
            <a:defPPr>
              <a:defRPr lang="en-US"/>
            </a:defPPr>
            <a:lvl1pPr algn="r" rtl="1">
              <a:lnSpc>
                <a:spcPct val="107000"/>
              </a:lnSpc>
              <a:spcAft>
                <a:spcPts val="800"/>
              </a:spcAft>
              <a:defRPr sz="4000" b="1">
                <a:solidFill>
                  <a:schemeClr val="accent5">
                    <a:lumMod val="50000"/>
                  </a:schemeClr>
                </a:solidFill>
                <a:latin typeface="Microsoft Uighur" panose="02000000000000000000" pitchFamily="2" charset="-78"/>
                <a:cs typeface="Microsoft Uighur" panose="02000000000000000000" pitchFamily="2" charset="-78"/>
              </a:defRPr>
            </a:lvl1pPr>
          </a:lstStyle>
          <a:p>
            <a:r>
              <a:rPr lang="ar-MA" sz="3600" dirty="0"/>
              <a:t>أُحَدِّدُ ٱلْحَرَكَةَ </a:t>
            </a:r>
            <a:r>
              <a:rPr lang="ar-MA" sz="3600" dirty="0" err="1"/>
              <a:t>ٱلْأَسْبَقَ</a:t>
            </a:r>
            <a:r>
              <a:rPr lang="ar-MA" sz="3600" dirty="0"/>
              <a:t> مِنْ بَينِهِما وَفْقَ </a:t>
            </a:r>
            <a:r>
              <a:rPr lang="ar-MA" sz="3600" dirty="0" err="1"/>
              <a:t>ٱلتَّرْتيبِ</a:t>
            </a:r>
            <a:r>
              <a:rPr lang="ar-MA" sz="3600" dirty="0"/>
              <a:t> ٱلتّالي:</a:t>
            </a:r>
            <a:endParaRPr lang="fr-FR" sz="3600" dirty="0"/>
          </a:p>
        </p:txBody>
      </p:sp>
      <p:sp>
        <p:nvSpPr>
          <p:cNvPr id="6" name="ZoneTexte 5">
            <a:extLst>
              <a:ext uri="{FF2B5EF4-FFF2-40B4-BE49-F238E27FC236}">
                <a16:creationId xmlns:a16="http://schemas.microsoft.com/office/drawing/2014/main" id="{CDD188A5-9E7A-F34C-19FC-D901C769F3A2}"/>
              </a:ext>
            </a:extLst>
          </p:cNvPr>
          <p:cNvSpPr txBox="1"/>
          <p:nvPr/>
        </p:nvSpPr>
        <p:spPr>
          <a:xfrm>
            <a:off x="629568" y="5658077"/>
            <a:ext cx="7266929" cy="783193"/>
          </a:xfrm>
          <a:prstGeom prst="roundRect">
            <a:avLst/>
          </a:prstGeom>
          <a:solidFill>
            <a:schemeClr val="tx2">
              <a:lumMod val="20000"/>
              <a:lumOff val="80000"/>
            </a:schemeClr>
          </a:solidFill>
          <a:ln>
            <a:solidFill>
              <a:schemeClr val="bg1"/>
            </a:solidFill>
          </a:ln>
        </p:spPr>
        <p:txBody>
          <a:bodyPr wrap="square" rtlCol="0">
            <a:spAutoFit/>
          </a:bodyPr>
          <a:lstStyle/>
          <a:p>
            <a:pPr algn="r" rtl="1"/>
            <a:r>
              <a:rPr lang="ar-MA" sz="4000" b="1" dirty="0">
                <a:solidFill>
                  <a:schemeClr val="accent5">
                    <a:lumMod val="50000"/>
                  </a:schemeClr>
                </a:solidFill>
                <a:latin typeface="Microsoft Uighur" panose="02000000000000000000" pitchFamily="2" charset="-78"/>
                <a:cs typeface="Microsoft Uighur" panose="02000000000000000000" pitchFamily="2" charset="-78"/>
              </a:rPr>
              <a:t>أَرْسُمُ </a:t>
            </a:r>
            <a:r>
              <a:rPr lang="ar-MA" sz="4000" b="1" dirty="0" err="1">
                <a:solidFill>
                  <a:schemeClr val="accent5">
                    <a:lumMod val="50000"/>
                  </a:schemeClr>
                </a:solidFill>
                <a:latin typeface="Microsoft Uighur" panose="02000000000000000000" pitchFamily="2" charset="-78"/>
                <a:cs typeface="Microsoft Uighur" panose="02000000000000000000" pitchFamily="2" charset="-78"/>
              </a:rPr>
              <a:t>ٱلْهَمْزَةَ</a:t>
            </a:r>
            <a:r>
              <a:rPr lang="ar-MA" sz="4000" b="1" dirty="0">
                <a:solidFill>
                  <a:schemeClr val="accent5">
                    <a:lumMod val="50000"/>
                  </a:schemeClr>
                </a:solidFill>
                <a:latin typeface="Microsoft Uighur" panose="02000000000000000000" pitchFamily="2" charset="-78"/>
                <a:cs typeface="Microsoft Uighur" panose="02000000000000000000" pitchFamily="2" charset="-78"/>
              </a:rPr>
              <a:t> ٱلْمُناسِبَةَ حَسَبَ ٱلْحَرَكَةِ </a:t>
            </a:r>
            <a:r>
              <a:rPr lang="ar-MA" sz="4000" b="1" dirty="0" err="1">
                <a:solidFill>
                  <a:schemeClr val="accent5">
                    <a:lumMod val="50000"/>
                  </a:schemeClr>
                </a:solidFill>
                <a:latin typeface="Microsoft Uighur" panose="02000000000000000000" pitchFamily="2" charset="-78"/>
                <a:cs typeface="Microsoft Uighur" panose="02000000000000000000" pitchFamily="2" charset="-78"/>
              </a:rPr>
              <a:t>ٱلْأَسْبَقِ</a:t>
            </a:r>
            <a:r>
              <a:rPr lang="ar-MA" sz="4000" b="1" dirty="0">
                <a:solidFill>
                  <a:schemeClr val="accent5">
                    <a:lumMod val="50000"/>
                  </a:schemeClr>
                </a:solidFill>
                <a:latin typeface="Microsoft Uighur" panose="02000000000000000000" pitchFamily="2" charset="-78"/>
                <a:cs typeface="Microsoft Uighur" panose="02000000000000000000" pitchFamily="2" charset="-78"/>
              </a:rPr>
              <a:t>.</a:t>
            </a:r>
            <a:endParaRPr lang="fr-FR" sz="4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7" name="Ellipse 6">
            <a:extLst>
              <a:ext uri="{FF2B5EF4-FFF2-40B4-BE49-F238E27FC236}">
                <a16:creationId xmlns:a16="http://schemas.microsoft.com/office/drawing/2014/main" id="{DBC0497F-E8DA-0A03-3AAD-35C8F6A9C2F9}"/>
              </a:ext>
            </a:extLst>
          </p:cNvPr>
          <p:cNvSpPr/>
          <p:nvPr/>
        </p:nvSpPr>
        <p:spPr>
          <a:xfrm>
            <a:off x="8010935" y="2052622"/>
            <a:ext cx="429208" cy="509520"/>
          </a:xfrm>
          <a:prstGeom prst="ellipse">
            <a:avLst/>
          </a:prstGeom>
          <a:solidFill>
            <a:schemeClr val="tx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b="1" dirty="0"/>
              <a:t>1</a:t>
            </a:r>
            <a:endParaRPr lang="fr-FR" b="1" dirty="0"/>
          </a:p>
        </p:txBody>
      </p:sp>
      <p:sp>
        <p:nvSpPr>
          <p:cNvPr id="8" name="Ellipse 7">
            <a:extLst>
              <a:ext uri="{FF2B5EF4-FFF2-40B4-BE49-F238E27FC236}">
                <a16:creationId xmlns:a16="http://schemas.microsoft.com/office/drawing/2014/main" id="{3823179F-C123-98B2-E0E1-CD99C21AA68A}"/>
              </a:ext>
            </a:extLst>
          </p:cNvPr>
          <p:cNvSpPr/>
          <p:nvPr/>
        </p:nvSpPr>
        <p:spPr>
          <a:xfrm>
            <a:off x="8065761" y="3027730"/>
            <a:ext cx="429208" cy="509520"/>
          </a:xfrm>
          <a:prstGeom prst="ellipse">
            <a:avLst/>
          </a:prstGeom>
          <a:solidFill>
            <a:schemeClr val="tx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b="1" dirty="0"/>
              <a:t>2</a:t>
            </a:r>
            <a:endParaRPr lang="fr-FR" b="1" dirty="0"/>
          </a:p>
        </p:txBody>
      </p:sp>
      <p:sp>
        <p:nvSpPr>
          <p:cNvPr id="9" name="Ellipse 8">
            <a:extLst>
              <a:ext uri="{FF2B5EF4-FFF2-40B4-BE49-F238E27FC236}">
                <a16:creationId xmlns:a16="http://schemas.microsoft.com/office/drawing/2014/main" id="{571AC977-AC19-F61C-FB3C-9E7E797C06FD}"/>
              </a:ext>
            </a:extLst>
          </p:cNvPr>
          <p:cNvSpPr/>
          <p:nvPr/>
        </p:nvSpPr>
        <p:spPr>
          <a:xfrm>
            <a:off x="7931400" y="5747720"/>
            <a:ext cx="429208" cy="509520"/>
          </a:xfrm>
          <a:prstGeom prst="ellipse">
            <a:avLst/>
          </a:prstGeom>
          <a:solidFill>
            <a:schemeClr val="tx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b="1" dirty="0"/>
              <a:t>3</a:t>
            </a:r>
            <a:endParaRPr lang="fr-FR" b="1" dirty="0"/>
          </a:p>
        </p:txBody>
      </p:sp>
      <p:pic>
        <p:nvPicPr>
          <p:cNvPr id="10" name="Image 9">
            <a:extLst>
              <a:ext uri="{FF2B5EF4-FFF2-40B4-BE49-F238E27FC236}">
                <a16:creationId xmlns:a16="http://schemas.microsoft.com/office/drawing/2014/main" id="{0290092D-EEEC-5A36-F3DD-D973C1B1C2E3}"/>
              </a:ext>
            </a:extLst>
          </p:cNvPr>
          <p:cNvPicPr>
            <a:picLocks noChangeAspect="1"/>
          </p:cNvPicPr>
          <p:nvPr/>
        </p:nvPicPr>
        <p:blipFill>
          <a:blip r:embed="rId3"/>
          <a:stretch>
            <a:fillRect/>
          </a:stretch>
        </p:blipFill>
        <p:spPr>
          <a:xfrm>
            <a:off x="3224722" y="3832523"/>
            <a:ext cx="2349544" cy="1710581"/>
          </a:xfrm>
          <a:prstGeom prst="rect">
            <a:avLst/>
          </a:prstGeom>
          <a:ln w="38100">
            <a:solidFill>
              <a:srgbClr val="FFC000"/>
            </a:solidFill>
          </a:ln>
        </p:spPr>
      </p:pic>
      <p:sp>
        <p:nvSpPr>
          <p:cNvPr id="12" name="Google Shape;2106;p52">
            <a:extLst>
              <a:ext uri="{FF2B5EF4-FFF2-40B4-BE49-F238E27FC236}">
                <a16:creationId xmlns:a16="http://schemas.microsoft.com/office/drawing/2014/main" id="{0C035670-CD84-036B-C347-DD2B23ECA60C}"/>
              </a:ext>
            </a:extLst>
          </p:cNvPr>
          <p:cNvSpPr txBox="1"/>
          <p:nvPr/>
        </p:nvSpPr>
        <p:spPr>
          <a:xfrm flipH="1">
            <a:off x="689082" y="1841061"/>
            <a:ext cx="7295890" cy="886227"/>
          </a:xfrm>
          <a:prstGeom prst="roundRect">
            <a:avLst/>
          </a:prstGeom>
          <a:solidFill>
            <a:schemeClr val="tx2">
              <a:lumMod val="20000"/>
              <a:lumOff val="80000"/>
            </a:schemeClr>
          </a:solidFill>
          <a:ln>
            <a:solidFill>
              <a:schemeClr val="bg1"/>
            </a:solidFill>
          </a:ln>
        </p:spPr>
        <p:txBody>
          <a:bodyPr spcFirstLastPara="1" wrap="square" lIns="68569" tIns="68569" rIns="68569" bIns="68569" anchor="ctr" anchorCtr="0">
            <a:noAutofit/>
          </a:bodyPr>
          <a:lstStyle/>
          <a:p>
            <a:pPr algn="r" rtl="1">
              <a:lnSpc>
                <a:spcPct val="107000"/>
              </a:lnSpc>
              <a:spcAft>
                <a:spcPts val="800"/>
              </a:spcAft>
            </a:pPr>
            <a:r>
              <a:rPr lang="ar-MA" sz="3600" b="1" dirty="0">
                <a:solidFill>
                  <a:schemeClr val="accent5">
                    <a:lumMod val="50000"/>
                  </a:schemeClr>
                </a:solidFill>
                <a:latin typeface="Microsoft Uighur" panose="02000000000000000000" pitchFamily="2" charset="-78"/>
                <a:cs typeface="Microsoft Uighur" panose="02000000000000000000" pitchFamily="2" charset="-78"/>
              </a:rPr>
              <a:t>أُحَدِّدُ حَرَكَةَ </a:t>
            </a:r>
            <a:r>
              <a:rPr lang="ar-MA" sz="3600" b="1" dirty="0" err="1">
                <a:solidFill>
                  <a:schemeClr val="accent5">
                    <a:lumMod val="50000"/>
                  </a:schemeClr>
                </a:solidFill>
                <a:latin typeface="Microsoft Uighur" panose="02000000000000000000" pitchFamily="2" charset="-78"/>
                <a:cs typeface="Microsoft Uighur" panose="02000000000000000000" pitchFamily="2" charset="-78"/>
              </a:rPr>
              <a:t>ٱلْهَمْزَةِ</a:t>
            </a:r>
            <a:r>
              <a:rPr lang="ar-MA" sz="3600" b="1" dirty="0">
                <a:solidFill>
                  <a:schemeClr val="accent5">
                    <a:lumMod val="50000"/>
                  </a:schemeClr>
                </a:solidFill>
                <a:latin typeface="Microsoft Uighur" panose="02000000000000000000" pitchFamily="2" charset="-78"/>
                <a:cs typeface="Microsoft Uighur" panose="02000000000000000000" pitchFamily="2" charset="-78"/>
              </a:rPr>
              <a:t> وَحَرَكَةَ </a:t>
            </a:r>
            <a:r>
              <a:rPr lang="ar-MA" sz="3600" b="1" dirty="0" err="1">
                <a:solidFill>
                  <a:schemeClr val="accent5">
                    <a:lumMod val="50000"/>
                  </a:schemeClr>
                </a:solidFill>
                <a:latin typeface="Microsoft Uighur" panose="02000000000000000000" pitchFamily="2" charset="-78"/>
                <a:cs typeface="Microsoft Uighur" panose="02000000000000000000" pitchFamily="2" charset="-78"/>
              </a:rPr>
              <a:t>ٱلْحَرْفِ</a:t>
            </a:r>
            <a:r>
              <a:rPr lang="ar-MA" sz="3600" b="1" dirty="0">
                <a:solidFill>
                  <a:schemeClr val="accent5">
                    <a:lumMod val="50000"/>
                  </a:schemeClr>
                </a:solidFill>
                <a:latin typeface="Microsoft Uighur" panose="02000000000000000000" pitchFamily="2" charset="-78"/>
                <a:cs typeface="Microsoft Uighur" panose="02000000000000000000" pitchFamily="2" charset="-78"/>
              </a:rPr>
              <a:t> ٱلَّذي يوجَدُ قَبْلَها؛</a:t>
            </a:r>
            <a:endParaRPr lang="fr-FR" sz="3600" b="1" dirty="0">
              <a:solidFill>
                <a:schemeClr val="accent5">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5078287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D8222-79E6-401F-6D77-1440BDB569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3ED778-EA92-B259-CB14-25DC3B6470F1}"/>
              </a:ext>
            </a:extLst>
          </p:cNvPr>
          <p:cNvSpPr>
            <a:spLocks noGrp="1"/>
          </p:cNvSpPr>
          <p:nvPr>
            <p:ph type="title"/>
          </p:nvPr>
        </p:nvSpPr>
        <p:spPr>
          <a:xfrm>
            <a:off x="398834" y="756000"/>
            <a:ext cx="7224053"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جماعة. من يقوم إلى السبورة لتصحيح الجملة الأولى  مع تبرير أجوبته ( المنهجية نفسها مع بقية الجمل.)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A1D6FAA9-A76A-1D14-A45F-68B4B014BB3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ZoneTexte 3">
            <a:extLst>
              <a:ext uri="{FF2B5EF4-FFF2-40B4-BE49-F238E27FC236}">
                <a16:creationId xmlns:a16="http://schemas.microsoft.com/office/drawing/2014/main" id="{454165D1-7260-1276-765A-E16F4918F2D2}"/>
              </a:ext>
            </a:extLst>
          </p:cNvPr>
          <p:cNvSpPr txBox="1"/>
          <p:nvPr/>
        </p:nvSpPr>
        <p:spPr>
          <a:xfrm>
            <a:off x="564205" y="2175645"/>
            <a:ext cx="7355551" cy="2246769"/>
          </a:xfrm>
          <a:prstGeom prst="rect">
            <a:avLst/>
          </a:prstGeom>
          <a:noFill/>
        </p:spPr>
        <p:txBody>
          <a:bodyPr wrap="square" rtlCol="0">
            <a:spAutoFit/>
          </a:bodyPr>
          <a:lstStyle/>
          <a:p>
            <a:pPr marL="514350" indent="-514350" algn="r" rtl="1">
              <a:buFont typeface="Arial" panose="020B0604020202020204" pitchFamily="34" charset="0"/>
              <a:buChar char="•"/>
            </a:pP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تَوَضَّ</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ٱلْمُصَلّي</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بِٱلْماءِ</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ٱلدّافِ</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 لِأَدا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صَلاةِ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ٱلْعِشا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ٱلتَّنَبُّ</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بِحالَةِ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ٱلطَّقْسِ</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يُساعِدُ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ٱلْإِنْسانَ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عَلَى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ٱلتَّهَيُّ</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لِأَسْوَ</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ٱلْأَحْوالِ</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فَلا يُفاجَـ.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بِٱلْفَيَضانَاتِ</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زارَ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ٱلسّا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 ٱلْمَدِينَةَ وَشاهَدَ مُـ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سَّساتِها</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وَمَآثِرَها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ٱلرّا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رَسَمَ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ٱلْفَنّانُ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 عَلى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جا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لُّقِ لَوْحَةَ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ٱلْعُصْفورِ</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ـهِ.</a:t>
            </a:r>
          </a:p>
        </p:txBody>
      </p:sp>
      <p:sp>
        <p:nvSpPr>
          <p:cNvPr id="7" name="ZoneTexte 6">
            <a:extLst>
              <a:ext uri="{FF2B5EF4-FFF2-40B4-BE49-F238E27FC236}">
                <a16:creationId xmlns:a16="http://schemas.microsoft.com/office/drawing/2014/main" id="{B35D5B19-09B7-7472-FA2B-BCE64D69E61C}"/>
              </a:ext>
            </a:extLst>
          </p:cNvPr>
          <p:cNvSpPr txBox="1"/>
          <p:nvPr/>
        </p:nvSpPr>
        <p:spPr>
          <a:xfrm>
            <a:off x="1126968" y="4330014"/>
            <a:ext cx="7137945" cy="2246769"/>
          </a:xfrm>
          <a:prstGeom prst="rect">
            <a:avLst/>
          </a:prstGeom>
          <a:noFill/>
        </p:spPr>
        <p:txBody>
          <a:bodyPr wrap="square" rtlCol="0">
            <a:spAutoFit/>
          </a:bodyPr>
          <a:lstStyle/>
          <a:p>
            <a:pPr algn="r" rtl="1"/>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2. صَحِّح(ي) ٱلْأَخْطاءَ ٱلْوارِدَةَ في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ٱلْجُمْلَتَيْنِ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ٱلتّالِيَتَيْنِ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457200" indent="-45720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سُؤِلَ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ٱلْمَسْؤولُ</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عَنْ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أَدائِ</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واجِبِهِ وَعَنْ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مَسْأولِيّاتِهِ</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تِجاهَ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ٱلزُّبَناءِ</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فَأَجابَ قائِلًا: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تَئْدِيَةُ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ٱلْواجِبِ</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حَقٌّ لِلزّائِرِ وَأَمانَةٌ في عُنُقِ كُلِّ مَسْؤولٍ.</a:t>
            </a:r>
          </a:p>
          <a:p>
            <a:pPr marL="457200" indent="-45720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بَدَئَ سائِقُ ٱلطّائِرَةِ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ٱلْمُبْتَدِؤُ</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عَمَلَهُ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بِٱرْتِكابِ</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أَخْطاءٍ طَفيفَةٍ كادَتْ أَنْ تُأَدِّيَ إِلَى سُقوطِها.</a:t>
            </a:r>
          </a:p>
        </p:txBody>
      </p:sp>
      <p:sp>
        <p:nvSpPr>
          <p:cNvPr id="8" name="ZoneTexte 7">
            <a:extLst>
              <a:ext uri="{FF2B5EF4-FFF2-40B4-BE49-F238E27FC236}">
                <a16:creationId xmlns:a16="http://schemas.microsoft.com/office/drawing/2014/main" id="{C3C239DF-A26F-5334-6B5A-B13ABE30A78F}"/>
              </a:ext>
            </a:extLst>
          </p:cNvPr>
          <p:cNvSpPr txBox="1"/>
          <p:nvPr/>
        </p:nvSpPr>
        <p:spPr>
          <a:xfrm>
            <a:off x="3725693" y="1696186"/>
            <a:ext cx="4309354" cy="523220"/>
          </a:xfrm>
          <a:prstGeom prst="rect">
            <a:avLst/>
          </a:prstGeom>
          <a:noFill/>
        </p:spPr>
        <p:txBody>
          <a:bodyPr wrap="square" rtlCol="0">
            <a:spAutoFit/>
          </a:bodyPr>
          <a:lstStyle/>
          <a:p>
            <a:pPr algn="r" rtl="1"/>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1. اُكْتُب(ي) مَكانَ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ٱلنُّقَطِ</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ٱلْهَمْزَةَ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بِشَكْلٍ صَحيحٍ.</a:t>
            </a:r>
            <a:endParaRPr lang="fr-FR"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84230780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D1C9C-1E4F-C044-A46D-86D6ACE6AC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2DCC318-6CD4-6E72-13E0-321AC1FB8169}"/>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على دفاتركم.</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83877F0-1373-A326-92D7-ADFCE99BCA3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ZoneTexte 3">
            <a:extLst>
              <a:ext uri="{FF2B5EF4-FFF2-40B4-BE49-F238E27FC236}">
                <a16:creationId xmlns:a16="http://schemas.microsoft.com/office/drawing/2014/main" id="{7B0B0700-D2BA-22CB-DC3B-5B38719ECA89}"/>
              </a:ext>
            </a:extLst>
          </p:cNvPr>
          <p:cNvSpPr txBox="1"/>
          <p:nvPr/>
        </p:nvSpPr>
        <p:spPr>
          <a:xfrm>
            <a:off x="564205" y="2033432"/>
            <a:ext cx="7355551" cy="2246769"/>
          </a:xfrm>
          <a:prstGeom prst="rect">
            <a:avLst/>
          </a:prstGeom>
          <a:noFill/>
        </p:spPr>
        <p:txBody>
          <a:bodyPr wrap="square" rtlCol="0">
            <a:spAutoFit/>
          </a:bodyPr>
          <a:lstStyle/>
          <a:p>
            <a:pPr marL="514350" indent="-51435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تَوَضَّ</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ـأُ</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ٱلْمُصَلّي</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بِٱلْماءِ</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ٱلدّافِـــــ</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ئِ</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لِأَدا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ءِ </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صَلاةِ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ٱلْعِشا</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ءِ</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ٱلتَّنَبُّــــ</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ــؤُ</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بِحالَةِ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ٱلطَّقْسِ</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يُساعِدُ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ٱلْإِنْسانَ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عَلَى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ٱلتَّهَيُّـــــــ</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ئِ</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لِأَسْوَ</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ءِ</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ٱلْأَحْوالِ</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فَلا يُفاجَــ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ـــأَ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بِٱلْفَيَضانَاتِ</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زارَ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ٱلسّا</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ئِ</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ٱلْمَدِينَةَ وَشاهَدَ مُـ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ؤَ</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سَّساتِها وَمَآثِرَها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ٱلرّا</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ئِ</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ـعَةَ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514350" indent="-51435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رَسَمَ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ٱلْفَنّانُ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ٱلْحا</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ئِ</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عَلى جا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ئِ</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زَةِ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ٱلتَّـــــ</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أَ</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لُّقِ</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لَوْحَةَ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ٱلْعُصْفورِ</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ٱلتّا</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ئِ</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ـهِ</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7" name="ZoneTexte 6">
            <a:extLst>
              <a:ext uri="{FF2B5EF4-FFF2-40B4-BE49-F238E27FC236}">
                <a16:creationId xmlns:a16="http://schemas.microsoft.com/office/drawing/2014/main" id="{B040BC97-11C1-25CB-DCB0-B7DEB4FB6E6B}"/>
              </a:ext>
            </a:extLst>
          </p:cNvPr>
          <p:cNvSpPr txBox="1"/>
          <p:nvPr/>
        </p:nvSpPr>
        <p:spPr>
          <a:xfrm>
            <a:off x="1126968" y="4330014"/>
            <a:ext cx="7137945" cy="2246769"/>
          </a:xfrm>
          <a:prstGeom prst="rect">
            <a:avLst/>
          </a:prstGeom>
          <a:noFill/>
        </p:spPr>
        <p:txBody>
          <a:bodyPr wrap="square" rtlCol="0">
            <a:spAutoFit/>
          </a:bodyPr>
          <a:lstStyle/>
          <a:p>
            <a:pPr algn="r" rtl="1"/>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2. صَحِّح(ي) ٱلْأَخْطاءَ ٱلْوارِدَةَ في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ٱلْجُمْلَتَيْنِ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ٱلتّالِيَتَيْنِ</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marL="457200" indent="-45720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سُــ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ـــئِ</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ٱلْمَسْؤولُ</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عَنْ أَدا</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ء</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واجِبِهِ وَعَنْ مَسْـــ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ؤ</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ولِيّاتِهِ تِجاهَ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ٱلزُّبَناءِ</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فَأَجابَ قائِلًا: تَـــــ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أْ</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دِيَةُ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ٱلْواجِبِ</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حَقٌّ لِلزّائِرِ وَأَمانَةٌ في عُنُقِ كُلِّ مَسْؤولٍ.</a:t>
            </a:r>
          </a:p>
          <a:p>
            <a:pPr marL="457200" indent="-457200" algn="r" rtl="1">
              <a:buFont typeface="Arial" panose="020B0604020202020204" pitchFamily="34" charset="0"/>
              <a:buChar char="•"/>
            </a:pP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بَدَ</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أَ </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سائِقُ ٱلطّائِرَةِ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ٱلْمُبْتَدِ</a:t>
            </a:r>
            <a:r>
              <a:rPr lang="ar-MA" sz="28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ئ</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عَمَلَهُ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بِٱرْتِكابِ</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أَخْطاءٍ طَفيفَةٍ كادَتْ أَنْ تُـــ</a:t>
            </a: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ؤَ</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دِّيَ إِلَى سُقوطِها.</a:t>
            </a:r>
          </a:p>
        </p:txBody>
      </p:sp>
      <p:sp>
        <p:nvSpPr>
          <p:cNvPr id="8" name="ZoneTexte 7">
            <a:extLst>
              <a:ext uri="{FF2B5EF4-FFF2-40B4-BE49-F238E27FC236}">
                <a16:creationId xmlns:a16="http://schemas.microsoft.com/office/drawing/2014/main" id="{5A801493-168D-183D-9F4E-53C849FDA897}"/>
              </a:ext>
            </a:extLst>
          </p:cNvPr>
          <p:cNvSpPr txBox="1"/>
          <p:nvPr/>
        </p:nvSpPr>
        <p:spPr>
          <a:xfrm>
            <a:off x="3610402" y="1510212"/>
            <a:ext cx="4309354" cy="523220"/>
          </a:xfrm>
          <a:prstGeom prst="rect">
            <a:avLst/>
          </a:prstGeom>
          <a:noFill/>
        </p:spPr>
        <p:txBody>
          <a:bodyPr wrap="square" rtlCol="0">
            <a:spAutoFit/>
          </a:bodyPr>
          <a:lstStyle/>
          <a:p>
            <a:pPr algn="r" rtl="1"/>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1. اُكْتُب(ي) مَكانَ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ٱلنُّقَطِ</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ٱلْهَمْزَةَ</a:t>
            </a:r>
            <a:r>
              <a:rPr lang="ar-MA"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بِشَكْلٍ صَحيحٍ.</a:t>
            </a:r>
            <a:endParaRPr lang="fr-FR" sz="28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937794847"/>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E47D3-911B-05D2-526E-24FFBFF2FE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3BAF7ED-C1F5-8DCC-3CED-D049428E40BC}"/>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خذوا دفاتر القسم. سأملي عليكم فقرة.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9B182D89-73A2-8C6A-FECF-B865AF6E6F7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A625CC8D-42C7-8446-9403-23D3AD8F4606}"/>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2113371" y="2660164"/>
            <a:ext cx="4397832" cy="3238624"/>
          </a:xfrm>
          <a:prstGeom prst="roundRect">
            <a:avLst>
              <a:gd name="adj" fmla="val 6988"/>
            </a:avLst>
          </a:prstGeom>
        </p:spPr>
      </p:pic>
    </p:spTree>
    <p:extLst>
      <p:ext uri="{BB962C8B-B14F-4D97-AF65-F5344CB8AC3E}">
        <p14:creationId xmlns:p14="http://schemas.microsoft.com/office/powerpoint/2010/main" val="75763159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8A184-8F82-0867-5D0D-AA19CF60AE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E0CECF-C8B3-C31E-669C-1B0FC0142811}"/>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يفصل الأستاذ الحاسوب عن الشاشة ثم يسمع الفقرة قبل أن يمليها جملة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جملة</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F918FCAC-6289-AAF0-37A1-EA3844706CF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C8278D90-8C6D-A200-7BD4-9669681B0310}"/>
              </a:ext>
            </a:extLst>
          </p:cNvPr>
          <p:cNvSpPr txBox="1"/>
          <p:nvPr/>
        </p:nvSpPr>
        <p:spPr>
          <a:xfrm>
            <a:off x="421674" y="1699912"/>
            <a:ext cx="8066374" cy="5005626"/>
          </a:xfrm>
          <a:prstGeom prst="roundRect">
            <a:avLst/>
          </a:prstGeom>
          <a:solidFill>
            <a:schemeClr val="bg1"/>
          </a:solidFill>
          <a:ln>
            <a:solidFill>
              <a:schemeClr val="accent1"/>
            </a:solidFill>
          </a:ln>
        </p:spPr>
        <p:txBody>
          <a:bodyPr wrap="square" rtlCol="0">
            <a:spAutoFit/>
          </a:bodyPr>
          <a:lstStyle/>
          <a:p>
            <a:pPr algn="ctr"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فَنُّ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ٱلزَّليجِ</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ٱلْمَغْرِبِيِّ</a:t>
            </a:r>
            <a:endPar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يُعَدُّ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ٱلزَّليجُ</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فَنّاً أَصيلاً يُجَسِّدُ رَوْعَةَ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ٱلْهَنْدَسَةِ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تَجْسيداً، وَيُضْفي عَلى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ٱلْأَرْضِيّاتِ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وَٱلْجُدْرانِ</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بَهاءً ساحِراً. يَبْدَأُ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عَمَلَهُ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بِٱنْتِقاءِ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ٱلطّينِ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ٱلْجَيِّدِ</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وَإِعْدادِهِ إِعْداداً دَقيقاً، ثُمَّ يُعِدُّ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ٱلْقَوالِبَ</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بِعِنايَةٍ لِتَسْتَقْبِلَ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ٱلْأَشْكالَ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ٱلْهَنْدَسِيَّةَ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وَيُهَيِّئُ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ٱلْأَلْوانَ</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ٱلْمُناسِبَةَ لِبَدْءِ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ٱلْعَمَلِ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هُدوءٍ وَتَأَنٍّ. بَعْدَ أَنْ تَجِفَّ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ٱلْقِطَعُ</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جُزْئِيّاً، يَنْطَلِقُ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قَطْعِ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ٱلْأَشْكالِ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ٱلنَّجْمِيَّةِ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وَٱلْمُضَلَّعاتِ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بِأَدَواتٍ دَقيقَةٍ، وَيُحاوِلُ مُواءَمَةَ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ٱلتَّفاصيلِ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مَعَ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ٱلْفَضاءِ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ٱلْمُحيطِ</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لِيُحَقِّقَ تَناسُقاً فَنِّيّاً مُلائِماً. </a:t>
            </a:r>
          </a:p>
          <a:p>
            <a:pPr algn="just"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وَخِلالَ هذِهِ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ٱلْمَرْحَلَةِ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تَبْرُزُ دِقَّةُ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ٱلْأَداءِ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وَجُرْأَةُ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ٱلتَّصَوُّرِ</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فَيَتَجَلَّى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ٱلْإِبْداعُ</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كُلِّ قِطْعَةٍ مَرْصوفَةٍ.</a:t>
            </a:r>
          </a:p>
        </p:txBody>
      </p:sp>
    </p:spTree>
    <p:extLst>
      <p:ext uri="{BB962C8B-B14F-4D97-AF65-F5344CB8AC3E}">
        <p14:creationId xmlns:p14="http://schemas.microsoft.com/office/powerpoint/2010/main" val="145680537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22438-F13D-87D3-3C81-5B573AE3A4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FA9D2D-BBBA-3087-6678-C0D9D28047B9}"/>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(مطالبة التلاميذ بعد ذلك بالتصحيح الفردي على دفاترهم.)</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DBBB73A5-5939-2E75-97D7-9E143642165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0E247F04-7116-7229-8A5A-E43D61B62DE2}"/>
              </a:ext>
            </a:extLst>
          </p:cNvPr>
          <p:cNvSpPr txBox="1"/>
          <p:nvPr/>
        </p:nvSpPr>
        <p:spPr>
          <a:xfrm>
            <a:off x="421674" y="1699912"/>
            <a:ext cx="8066374" cy="5005626"/>
          </a:xfrm>
          <a:prstGeom prst="roundRect">
            <a:avLst/>
          </a:prstGeom>
          <a:solidFill>
            <a:schemeClr val="bg1"/>
          </a:solidFill>
          <a:ln>
            <a:solidFill>
              <a:schemeClr val="accent1"/>
            </a:solidFill>
          </a:ln>
        </p:spPr>
        <p:txBody>
          <a:bodyPr wrap="square" rtlCol="0">
            <a:spAutoFit/>
          </a:bodyPr>
          <a:lstStyle/>
          <a:p>
            <a:pPr algn="ctr"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فَنُّ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ٱلزَّليجِ</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ٱلْمَغْرِبِيِّ</a:t>
            </a:r>
            <a:endPar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يُعَدُّ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ٱلزَّليجُ</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فَنّاً أَصيلاً يُجَسِّدُ رَوْعَةَ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ٱلْهَنْدَسَةِ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تَجْسيداً، وَيُضْفي عَلى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ٱلْأَرْضِيّاتِ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وَٱلْجُدْرانِ</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بَهاءً ساحِراً. يَبْدَأُ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عَمَلَهُ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بِٱنْتِقاءِ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ٱلطّينِ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ٱلْجَيِّدِ</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وَإِعْدادِهِ إِعْداداً دَقيقاً، ثُمَّ يُعِدُّ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ٱلْقَوالِبَ</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بِعِنايَةٍ لِتَسْتَقْبِلَ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ٱلْأَشْكالَ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ٱلْهَنْدَسِيَّةَ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وَيُهَيِّئُ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ٱلْأَلْوانَ</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ٱلْمُناسِبَةَ لِبَدْءِ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ٱلْعَمَلِ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هُدوءٍ وَتَأَنٍّ. بَعْدَ أَنْ تَجِفَّ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ٱلْقِطَعُ</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جُزْئِيّاً، يَنْطَلِقُ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قَطْعِ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ٱلْأَشْكالِ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ٱلنَّجْمِيَّةِ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وَٱلْمُضَلَّعاتِ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بِأَدَواتٍ دَقيقَةٍ، وَيُحاوِلُ مُواءَمَةَ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ٱلتَّفاصيلِ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مَعَ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ٱلْفَضاءِ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ٱلْمُحيطِ</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لِيُحَقِّقَ تَناسُقاً فَنِّيّاً مُلائِماً. </a:t>
            </a:r>
          </a:p>
          <a:p>
            <a:pPr algn="just"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وَخِلالَ هذِهِ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ٱلْمَرْحَلَةِ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تَبْرُزُ دِقَّةُ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ٱلْأَداءِ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وَجُرْأَةُ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ٱلتَّصَوُّرِ</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فَيَتَجَلَّى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ٱلْإِبْداعُ</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كُلِّ قِطْعَةٍ مَرْصوفَةٍ.</a:t>
            </a:r>
          </a:p>
        </p:txBody>
      </p:sp>
    </p:spTree>
    <p:extLst>
      <p:ext uri="{BB962C8B-B14F-4D97-AF65-F5344CB8AC3E}">
        <p14:creationId xmlns:p14="http://schemas.microsoft.com/office/powerpoint/2010/main" val="356043823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9B44E-2E4E-7099-92FA-602657890E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E35D4F-CDAF-6F67-5587-7995C4DAB588}"/>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يحدد كلمة رسمت في وسطها أو آخرها  همزة ويوضح لزملائه لم  رسمت بذلك الشكل؟</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CB5BEEE-ED00-A930-F407-242714AC032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2992863E-5111-A214-70E8-9EE636F46147}"/>
              </a:ext>
            </a:extLst>
          </p:cNvPr>
          <p:cNvSpPr txBox="1"/>
          <p:nvPr/>
        </p:nvSpPr>
        <p:spPr>
          <a:xfrm>
            <a:off x="421674" y="1699912"/>
            <a:ext cx="8066374" cy="5005626"/>
          </a:xfrm>
          <a:prstGeom prst="roundRect">
            <a:avLst/>
          </a:prstGeom>
          <a:solidFill>
            <a:schemeClr val="bg1"/>
          </a:solidFill>
          <a:ln>
            <a:solidFill>
              <a:schemeClr val="accent1"/>
            </a:solidFill>
          </a:ln>
        </p:spPr>
        <p:txBody>
          <a:bodyPr wrap="square" rtlCol="0">
            <a:spAutoFit/>
          </a:bodyPr>
          <a:lstStyle/>
          <a:p>
            <a:pPr algn="ctr"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فَنُّ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ٱلزَّليجِ</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ٱلْمَغْرِبِيِّ</a:t>
            </a:r>
            <a:endPar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يُعَدُّ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ٱلزَّليجُ</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فَنّاً أَصيلاً يُجَسِّدُ رَوْعَةَ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ٱلْهَنْدَسَةِ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تَجْسيداً، وَيُضْفي عَلى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ٱلْأَرْضِيّاتِ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وَٱلْجُدْرانِ</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بَهاءً ساحِراً. يَبْدَأُ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عَمَلَهُ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بِٱنْتِقاءِ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ٱلطّينِ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ٱلْجَيِّدِ</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وَإِعْدادِهِ إِعْداداً دَقيقاً، ثُمَّ يُعِدُّ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ٱلْقَوالِبَ</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بِعِنايَةٍ لِتَسْتَقْبِلَ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ٱلْأَشْكالَ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ٱلْهَنْدَسِيَّةَ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وَيُهَيِّئُ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ٱلْأَلْوانَ</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ٱلْمُناسِبَةَ لِبَدْءِ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ٱلْعَمَلِ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هُدوءٍ وَتَأَنٍّ. بَعْدَ أَنْ تَجِفَّ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ٱلْقِطَعُ</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جُزْئِيّاً، يَنْطَلِقُ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قَطْعِ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ٱلْأَشْكالِ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ٱلنَّجْمِيَّةِ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وَٱلْمُضَلَّعاتِ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بِأَدَواتٍ دَقيقَةٍ، وَيُحاوِلُ مُواءَمَةَ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ٱلتَّفاصيلِ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مَعَ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ٱلْفَضاءِ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ٱلْمُحيطِ</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لِيُحَقِّقَ تَناسُقاً فَنِّيّاً مُلائِماً. </a:t>
            </a:r>
          </a:p>
          <a:p>
            <a:pPr algn="just"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وَخِلالَ هذِهِ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ٱلْمَرْحَلَةِ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تَبْرُزُ دِقَّةُ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ٱلْأَداءِ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وَجُرْأَةُ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ٱلتَّصَوُّرِ</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فَيَتَجَلَّى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ٱلْإِبْداعُ</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كُلِّ قِطْعَةٍ مَرْصوفَةٍ.</a:t>
            </a:r>
          </a:p>
        </p:txBody>
      </p:sp>
    </p:spTree>
    <p:extLst>
      <p:ext uri="{BB962C8B-B14F-4D97-AF65-F5344CB8AC3E}">
        <p14:creationId xmlns:p14="http://schemas.microsoft.com/office/powerpoint/2010/main" val="146996299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07DD8-61A2-BD0D-D037-DB022FE70B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9BBEAD-19EE-AA00-99DD-A6224B9C2C5F}"/>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يعرب الكلمات المكتوبة بلون أحمر في النص :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7A1B4EE0-1CBE-2676-A1DE-D626CC6CBB0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54CD7B04-F884-D953-C5B4-94E110211250}"/>
              </a:ext>
            </a:extLst>
          </p:cNvPr>
          <p:cNvSpPr txBox="1"/>
          <p:nvPr/>
        </p:nvSpPr>
        <p:spPr>
          <a:xfrm>
            <a:off x="421674" y="1699912"/>
            <a:ext cx="8066374" cy="5005626"/>
          </a:xfrm>
          <a:prstGeom prst="roundRect">
            <a:avLst/>
          </a:prstGeom>
          <a:solidFill>
            <a:schemeClr val="bg1"/>
          </a:solidFill>
          <a:ln>
            <a:solidFill>
              <a:schemeClr val="accent1"/>
            </a:solidFill>
          </a:ln>
        </p:spPr>
        <p:txBody>
          <a:bodyPr wrap="square" rtlCol="0">
            <a:spAutoFit/>
          </a:bodyPr>
          <a:lstStyle/>
          <a:p>
            <a:pPr algn="ctr"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فَنُّ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ٱلزَّليجِ</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ٱلْمَغْرِبِيِّ</a:t>
            </a:r>
            <a:endPar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يُعَدُّ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ٱلزَّليجُ</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فَنّاً أَصيلاً يُجَسِّدُ رَوْعَةَ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ٱلْهَنْدَسَةِ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تَجْسيداً، وَيُضْفي عَلى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ٱلْأَرْضِيّاتِ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وَٱلْجُدْرانِ</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بَهاءً ساحِراً. يَبْدَأُ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عَمَلَهُ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بِٱنْتِقاءِ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ٱلطّينِ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ٱلْجَيِّدِ</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وَإِعْدادِهِ </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إِعْداداً</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دَقيقاً، ثُمَّ يُعِدُّ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ٱلْقَوالِبَ</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بِعِنايَةٍ لِتَسْتَقْبِلَ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ٱلْأَشْكالَ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ٱلْهَنْدَسِيَّةَ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وَيُهَيِّئُ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ٱلْأَلْوانَ</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ٱلْمُناسِبَةَ لِبَدْءِ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ٱلْعَمَلِ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هُدوءٍ وَتَأَنٍّ. بَعْدَ أَنْ تَجِفَّ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ٱلْقِطَعُ</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جُزْئِيّاً، يَنْطَلِقُ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قَطْعِ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ٱلْأَشْكالِ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ٱلنَّجْمِيَّةِ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وَٱلْمُضَلَّعاتِ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أَدَواتٍ</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دَقيقَةٍ، وَيُحاوِلُ مُواءَمَةَ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ٱلتَّفاصيلِ</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مَعَ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ٱلْفَضاءِ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ٱلْمُحيطِ</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لِيُحَقِّقَ تَناسُقاً </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فَنِّيّاً</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مُلائِماً. </a:t>
            </a:r>
          </a:p>
          <a:p>
            <a:pPr algn="just" rtl="1"/>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وَخِلالَ هذِهِ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ٱلْمَرْحَلَةِ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تَبْرُزُ </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دِقَّةُ</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ٱلْأَداءِ</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وَجُرْأَةُ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ٱلتَّصَوُّرِ</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فَيَتَجَلَّى </a:t>
            </a:r>
            <a:r>
              <a:rPr lang="ar-MA" sz="32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ٱلْإِبْداعُ</a:t>
            </a:r>
            <a:r>
              <a:rPr lang="ar-MA" sz="32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كُلِّ قِطْعَةٍ مَرْصوفَةٍ.</a:t>
            </a:r>
          </a:p>
        </p:txBody>
      </p:sp>
    </p:spTree>
    <p:extLst>
      <p:ext uri="{BB962C8B-B14F-4D97-AF65-F5344CB8AC3E}">
        <p14:creationId xmlns:p14="http://schemas.microsoft.com/office/powerpoint/2010/main" val="2342700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E4EEE-2744-7068-79FE-FB7A80038D84}"/>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961C0C3-BD31-18F3-B37B-7CC4C7652021}"/>
              </a:ext>
            </a:extLst>
          </p:cNvPr>
          <p:cNvSpPr>
            <a:spLocks noGrp="1"/>
          </p:cNvSpPr>
          <p:nvPr>
            <p:ph type="title"/>
          </p:nvPr>
        </p:nvSpPr>
        <p:spPr>
          <a:xfrm>
            <a:off x="941254" y="927854"/>
            <a:ext cx="7886700" cy="720000"/>
          </a:xfrm>
        </p:spPr>
        <p:txBody>
          <a:bodyPr/>
          <a:lstStyle/>
          <a:p>
            <a:r>
              <a:rPr lang="ar-MA" sz="2800" dirty="0"/>
              <a:t>             فهم المسموع</a:t>
            </a:r>
            <a:endParaRPr lang="fr-MA" sz="3200" dirty="0"/>
          </a:p>
        </p:txBody>
      </p:sp>
      <p:pic>
        <p:nvPicPr>
          <p:cNvPr id="28" name="Image 27">
            <a:extLst>
              <a:ext uri="{FF2B5EF4-FFF2-40B4-BE49-F238E27FC236}">
                <a16:creationId xmlns:a16="http://schemas.microsoft.com/office/drawing/2014/main" id="{C81BCB5C-3064-7693-4B10-DA6FDF15DE55}"/>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D5A5C1C5-C530-37E6-164C-DE23BB0C38DC}"/>
              </a:ext>
            </a:extLst>
          </p:cNvPr>
          <p:cNvSpPr txBox="1">
            <a:spLocks/>
          </p:cNvSpPr>
          <p:nvPr/>
        </p:nvSpPr>
        <p:spPr>
          <a:xfrm>
            <a:off x="1300715" y="2330694"/>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الشعر العربي.</a:t>
            </a:r>
          </a:p>
        </p:txBody>
      </p:sp>
      <p:pic>
        <p:nvPicPr>
          <p:cNvPr id="31" name="Image 30">
            <a:extLst>
              <a:ext uri="{FF2B5EF4-FFF2-40B4-BE49-F238E27FC236}">
                <a16:creationId xmlns:a16="http://schemas.microsoft.com/office/drawing/2014/main" id="{9A8BCA61-A543-FA34-2146-BA9E7A60917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2">
            <a:extLst>
              <a:ext uri="{FF2B5EF4-FFF2-40B4-BE49-F238E27FC236}">
                <a16:creationId xmlns:a16="http://schemas.microsoft.com/office/drawing/2014/main" id="{EA778BE7-C6C2-F2B9-38B1-9741F1BFAB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91207" y="991369"/>
            <a:ext cx="547338" cy="547338"/>
          </a:xfrm>
          <a:prstGeom prst="rect">
            <a:avLst/>
          </a:prstGeom>
          <a:ln>
            <a:noFill/>
          </a:ln>
        </p:spPr>
      </p:pic>
      <p:sp>
        <p:nvSpPr>
          <p:cNvPr id="2" name="ZoneTexte 1">
            <a:extLst>
              <a:ext uri="{FF2B5EF4-FFF2-40B4-BE49-F238E27FC236}">
                <a16:creationId xmlns:a16="http://schemas.microsoft.com/office/drawing/2014/main" id="{3A087230-1472-D957-1778-6215D4C3274A}"/>
              </a:ext>
            </a:extLst>
          </p:cNvPr>
          <p:cNvSpPr txBox="1"/>
          <p:nvPr/>
        </p:nvSpPr>
        <p:spPr>
          <a:xfrm>
            <a:off x="5324922" y="1827529"/>
            <a:ext cx="1840568"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وضعية تدريبية</a:t>
            </a:r>
          </a:p>
        </p:txBody>
      </p:sp>
    </p:spTree>
    <p:extLst>
      <p:ext uri="{BB962C8B-B14F-4D97-AF65-F5344CB8AC3E}">
        <p14:creationId xmlns:p14="http://schemas.microsoft.com/office/powerpoint/2010/main" val="19236360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1"/>
                                        </p:tgtEl>
                                        <p:attrNameLst>
                                          <p:attrName>style.visibility</p:attrName>
                                        </p:attrNameLst>
                                      </p:cBhvr>
                                      <p:to>
                                        <p:strVal val="visible"/>
                                      </p:to>
                                    </p:set>
                                    <p:animEffect transition="in" filter="fade">
                                      <p:cBhvr>
                                        <p:cTn id="9" dur="500"/>
                                        <p:tgtEl>
                                          <p:spTgt spid="31"/>
                                        </p:tgtEl>
                                      </p:cBhvr>
                                    </p:animEffect>
                                  </p:childTnLst>
                                </p:cTn>
                              </p:par>
                              <p:par>
                                <p:cTn id="10" presetID="22" presetClass="entr" presetSubtype="1" fill="hold" grpId="0" nodeType="withEffect">
                                  <p:stCondLst>
                                    <p:cond delay="120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65227-69D6-1C3F-ED4A-A990945E71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11A3E7F-590E-5E8C-BE15-1852C1794472}"/>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أوراقا مستقلة لتسجيل المعلومات التي يمكنكم التقاطها أثناء تسميع النص.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A414F15-0718-66F7-A6C5-949A55B5423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F962D1FA-A6AF-A0FB-5B3D-0EF51C48BC09}"/>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53499302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5B938-7639-46CE-F02F-310CF268BF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7E1CB4-2796-746A-B2CA-169FB0AA4E31}"/>
              </a:ext>
            </a:extLst>
          </p:cNvPr>
          <p:cNvSpPr>
            <a:spLocks noGrp="1"/>
          </p:cNvSpPr>
          <p:nvPr>
            <p:ph type="title"/>
          </p:nvPr>
        </p:nvSpPr>
        <p:spPr>
          <a:xfrm>
            <a:off x="398834" y="756000"/>
            <a:ext cx="7224053"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مستعدون!  سأقرأ  النص. انصتوا جيدا وسجلوا  أهم المعلومات الواردة فيه على  أوراقكم.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الوارد في الشريحة الأخيرة من العرض بعد  فصل الحاسوب عن الشاشة. (مرتان متتاليتان)</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12F0C799-CB4A-C606-34C7-305CEDDF2A7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AB2D1B01-179D-BB41-07B4-4854AD6E502E}"/>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89710083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E3BA4-C7A0-7446-17E0-F7A224DB52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3C4186-3950-1722-56CE-B5DBD457B904}"/>
              </a:ext>
            </a:extLst>
          </p:cNvPr>
          <p:cNvSpPr>
            <a:spLocks noGrp="1"/>
          </p:cNvSpPr>
          <p:nvPr>
            <p:ph type="title"/>
          </p:nvPr>
        </p:nvSpPr>
        <p:spPr>
          <a:xfrm>
            <a:off x="398834" y="756000"/>
            <a:ext cx="7224053"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استعينوا بما علق في أذهانكم من أفكار حول النص، وبما سجلتموه على الأوراق من معلومات، وأجيبوا عن الأسئلة على دفاتر القسم.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6F69638-FD16-85AF-AB10-B40BE0BB80C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5" name="Image 4" descr="Une image contenant horloge, cercle, symbole&#10;&#10;Le contenu généré par l’IA peut être incorrect.">
            <a:extLst>
              <a:ext uri="{FF2B5EF4-FFF2-40B4-BE49-F238E27FC236}">
                <a16:creationId xmlns:a16="http://schemas.microsoft.com/office/drawing/2014/main" id="{F5C03DDD-9AD5-5D80-7905-5597CED52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82" y="974682"/>
            <a:ext cx="696683" cy="802019"/>
          </a:xfrm>
          <a:prstGeom prst="rect">
            <a:avLst/>
          </a:prstGeom>
        </p:spPr>
      </p:pic>
      <p:sp>
        <p:nvSpPr>
          <p:cNvPr id="6" name="Rectangle : coins arrondis 5">
            <a:extLst>
              <a:ext uri="{FF2B5EF4-FFF2-40B4-BE49-F238E27FC236}">
                <a16:creationId xmlns:a16="http://schemas.microsoft.com/office/drawing/2014/main" id="{BE46A2EE-2244-86FC-A91B-D41BDC527F09}"/>
              </a:ext>
            </a:extLst>
          </p:cNvPr>
          <p:cNvSpPr/>
          <p:nvPr/>
        </p:nvSpPr>
        <p:spPr>
          <a:xfrm>
            <a:off x="1031631" y="1592709"/>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indent="-180975" algn="r" rtl="1">
              <a:buSzPct val="78000"/>
              <a:buFont typeface="+mj-lt"/>
              <a:buAutoNum type="arabicPeriod"/>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أَيْنَ نَشَأَ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ٱلشِّعْرُ</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ٱلْعَرَبِيُّ</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a:t>
            </a:r>
            <a:r>
              <a:rPr lang="ar-MA" sz="3200" b="1" dirty="0">
                <a:solidFill>
                  <a:srgbClr val="48B2DC"/>
                </a:solidFill>
                <a:latin typeface="Microsoft Uighur" panose="02000000000000000000" pitchFamily="2" charset="-78"/>
                <a:cs typeface="Microsoft Uighur" panose="02000000000000000000" pitchFamily="2" charset="-78"/>
              </a:rPr>
              <a:t>سجل(ي) </a:t>
            </a:r>
            <a:r>
              <a:rPr lang="ar-MA" sz="3200" b="1" dirty="0" err="1">
                <a:solidFill>
                  <a:srgbClr val="48B2DC"/>
                </a:solidFill>
                <a:latin typeface="Microsoft Uighur" panose="02000000000000000000" pitchFamily="2" charset="-78"/>
                <a:cs typeface="Microsoft Uighur" panose="02000000000000000000" pitchFamily="2" charset="-78"/>
              </a:rPr>
              <a:t>ٱلْجَوابِ</a:t>
            </a:r>
            <a:r>
              <a:rPr lang="ar-MA" sz="3200" b="1" dirty="0">
                <a:solidFill>
                  <a:srgbClr val="48B2DC"/>
                </a:solidFill>
                <a:latin typeface="Microsoft Uighur" panose="02000000000000000000" pitchFamily="2" charset="-78"/>
                <a:cs typeface="Microsoft Uighur" panose="02000000000000000000" pitchFamily="2" charset="-78"/>
              </a:rPr>
              <a:t> </a:t>
            </a:r>
            <a:r>
              <a:rPr lang="ar-MA" sz="3200" b="1" dirty="0" err="1">
                <a:solidFill>
                  <a:srgbClr val="48B2DC"/>
                </a:solidFill>
                <a:latin typeface="Microsoft Uighur" panose="02000000000000000000" pitchFamily="2" charset="-78"/>
                <a:cs typeface="Microsoft Uighur" panose="02000000000000000000" pitchFamily="2" charset="-78"/>
              </a:rPr>
              <a:t>ٱلصَّحيحِ</a:t>
            </a:r>
            <a:r>
              <a:rPr lang="ar-MA" sz="3200" b="1" dirty="0">
                <a:solidFill>
                  <a:srgbClr val="48B2DC"/>
                </a:solidFill>
                <a:latin typeface="Microsoft Uighur" panose="02000000000000000000" pitchFamily="2" charset="-78"/>
                <a:cs typeface="Microsoft Uighur" panose="02000000000000000000" pitchFamily="2" charset="-78"/>
              </a:rPr>
              <a:t> على دفترك</a:t>
            </a:r>
          </a:p>
        </p:txBody>
      </p:sp>
      <p:sp>
        <p:nvSpPr>
          <p:cNvPr id="10" name="ZoneTexte 9">
            <a:extLst>
              <a:ext uri="{FF2B5EF4-FFF2-40B4-BE49-F238E27FC236}">
                <a16:creationId xmlns:a16="http://schemas.microsoft.com/office/drawing/2014/main" id="{2F14DF22-1BB5-D4D2-458C-C4D5B28C0E76}"/>
              </a:ext>
            </a:extLst>
          </p:cNvPr>
          <p:cNvSpPr txBox="1"/>
          <p:nvPr/>
        </p:nvSpPr>
        <p:spPr>
          <a:xfrm>
            <a:off x="91625" y="2005956"/>
            <a:ext cx="3919235" cy="1154162"/>
          </a:xfrm>
          <a:prstGeom prst="rect">
            <a:avLst/>
          </a:prstGeom>
          <a:noFill/>
        </p:spPr>
        <p:txBody>
          <a:bodyPr wrap="square">
            <a:spAutoFit/>
          </a:bodyPr>
          <a:lstStyle/>
          <a:p>
            <a:pPr marL="228600" algn="r" rtl="1">
              <a:spcAft>
                <a:spcPts val="600"/>
              </a:spcAft>
              <a:buNone/>
            </a:pPr>
            <a:r>
              <a:rPr lang="ar-SA" sz="2000"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نَشَأَ في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ٱلْقُصورِ</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وَٱلْمَجالِسِ</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a:t>
            </a:r>
          </a:p>
          <a:p>
            <a:pPr marL="228600" algn="r" rtl="1">
              <a:spcAft>
                <a:spcPts val="600"/>
              </a:spcAft>
              <a:buNone/>
            </a:pPr>
            <a:r>
              <a:rPr lang="ar-SA" sz="2000" dirty="0">
                <a:solidFill>
                  <a:schemeClr val="accent5">
                    <a:lumMod val="50000"/>
                  </a:schemeClr>
                </a:solidFill>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نَشَأَ عَلى ضِفافِ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ٱلْأَنْهارِ</a:t>
            </a:r>
            <a:r>
              <a:rPr lang="ar-MA" sz="3200" b="1" dirty="0">
                <a:solidFill>
                  <a:schemeClr val="accent5">
                    <a:lumMod val="50000"/>
                  </a:schemeClr>
                </a:solidFill>
                <a:latin typeface="Microsoft Uighur" panose="02000000000000000000" pitchFamily="2" charset="-78"/>
                <a:cs typeface="Microsoft Uighur" panose="02000000000000000000" pitchFamily="2" charset="-78"/>
              </a:rPr>
              <a:t>.</a:t>
            </a:r>
            <a:endParaRPr lang="ar-SA" sz="32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3973B396-7BCC-5A07-18A0-810DCA1A83DE}"/>
              </a:ext>
            </a:extLst>
          </p:cNvPr>
          <p:cNvSpPr/>
          <p:nvPr/>
        </p:nvSpPr>
        <p:spPr>
          <a:xfrm>
            <a:off x="942665" y="3227373"/>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2. لِماذا يُعَدُّ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ٱلشِّعْرُ</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ٱلْعَرَبِيُّ</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وَسيلَةً فَعّالَةً لِلتَّواصُلِ بَيْنَ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ٱلنّاسِ</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a:t>
            </a:r>
          </a:p>
        </p:txBody>
      </p:sp>
      <p:sp>
        <p:nvSpPr>
          <p:cNvPr id="16" name="ZoneTexte 15">
            <a:extLst>
              <a:ext uri="{FF2B5EF4-FFF2-40B4-BE49-F238E27FC236}">
                <a16:creationId xmlns:a16="http://schemas.microsoft.com/office/drawing/2014/main" id="{99D25EC9-1544-D09D-0AD1-9CEB8FE7F75B}"/>
              </a:ext>
            </a:extLst>
          </p:cNvPr>
          <p:cNvSpPr txBox="1"/>
          <p:nvPr/>
        </p:nvSpPr>
        <p:spPr>
          <a:xfrm>
            <a:off x="3676560" y="1987414"/>
            <a:ext cx="4065263" cy="1154162"/>
          </a:xfrm>
          <a:prstGeom prst="rect">
            <a:avLst/>
          </a:prstGeom>
          <a:noFill/>
        </p:spPr>
        <p:txBody>
          <a:bodyPr wrap="square">
            <a:spAutoFit/>
          </a:bodyPr>
          <a:lstStyle/>
          <a:p>
            <a:pPr marL="228600" algn="r" rtl="1">
              <a:spcAft>
                <a:spcPts val="600"/>
              </a:spcAft>
              <a:buNone/>
            </a:pPr>
            <a:r>
              <a:rPr lang="ar-SA" sz="2000"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نَشَأَ في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ٱلْمُدُنِ</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ٱلْكُبْرى</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a:t>
            </a:r>
          </a:p>
          <a:p>
            <a:pPr marL="228600" algn="r" rtl="1">
              <a:spcAft>
                <a:spcPts val="600"/>
              </a:spcAft>
              <a:buNone/>
            </a:pPr>
            <a:r>
              <a:rPr lang="ar-SA" sz="2000" dirty="0">
                <a:solidFill>
                  <a:schemeClr val="accent5">
                    <a:lumMod val="50000"/>
                  </a:schemeClr>
                </a:solidFill>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نَشَأَ في رِحابِ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ٱلصَّحْراءِ</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ٱلْعَرَبِيَّةِ</a:t>
            </a:r>
            <a:r>
              <a:rPr lang="ar-MA" sz="3200" b="1" dirty="0">
                <a:solidFill>
                  <a:schemeClr val="accent5">
                    <a:lumMod val="50000"/>
                  </a:schemeClr>
                </a:solidFill>
                <a:latin typeface="Microsoft Uighur" panose="02000000000000000000" pitchFamily="2" charset="-78"/>
                <a:cs typeface="Microsoft Uighur" panose="02000000000000000000" pitchFamily="2" charset="-78"/>
              </a:rPr>
              <a:t>.</a:t>
            </a:r>
            <a:endParaRPr lang="ar-SA" sz="32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B07E2EF7-8E11-935E-1E5E-A745BA0FD2FD}"/>
              </a:ext>
            </a:extLst>
          </p:cNvPr>
          <p:cNvSpPr/>
          <p:nvPr/>
        </p:nvSpPr>
        <p:spPr>
          <a:xfrm>
            <a:off x="942665" y="3630100"/>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3. رَتِّب(ي)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ٱلْأَفْكارَ</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ٱلتّالِيَةَ حَسَبَ تَسَلْسُلِها في ٱلنَّصِّ مِنْ 1 إِلى 4</a:t>
            </a:r>
          </a:p>
        </p:txBody>
      </p:sp>
      <p:sp>
        <p:nvSpPr>
          <p:cNvPr id="18" name="ZoneTexte 17">
            <a:extLst>
              <a:ext uri="{FF2B5EF4-FFF2-40B4-BE49-F238E27FC236}">
                <a16:creationId xmlns:a16="http://schemas.microsoft.com/office/drawing/2014/main" id="{840778D3-C968-6EFD-9F8E-4A742D02A63B}"/>
              </a:ext>
            </a:extLst>
          </p:cNvPr>
          <p:cNvSpPr txBox="1"/>
          <p:nvPr/>
        </p:nvSpPr>
        <p:spPr>
          <a:xfrm>
            <a:off x="1433504" y="3954100"/>
            <a:ext cx="5896177" cy="2292935"/>
          </a:xfrm>
          <a:prstGeom prst="rect">
            <a:avLst/>
          </a:prstGeom>
          <a:noFill/>
        </p:spPr>
        <p:txBody>
          <a:bodyPr wrap="square">
            <a:spAutoFit/>
          </a:bodyPr>
          <a:lstStyle/>
          <a:p>
            <a:pPr marL="228600" algn="r" rtl="1">
              <a:spcAft>
                <a:spcPts val="600"/>
              </a:spcAft>
              <a:buNone/>
            </a:pPr>
            <a:r>
              <a:rPr lang="ar-SA" sz="2000" dirty="0">
                <a:effectLst/>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48B2DC"/>
                </a:solidFill>
                <a:effectLst/>
                <a:latin typeface="Microsoft Uighur" panose="02000000000000000000" pitchFamily="2" charset="-78"/>
                <a:ea typeface="Calibri" panose="020F0502020204030204" pitchFamily="34" charset="0"/>
                <a:cs typeface="Microsoft Uighur" panose="02000000000000000000" pitchFamily="2" charset="-78"/>
              </a:rPr>
              <a:t>اَ</a:t>
            </a:r>
            <a:r>
              <a:rPr lang="ar-SA" sz="3200" b="1" dirty="0">
                <a:solidFill>
                  <a:srgbClr val="48B2DC"/>
                </a:solidFill>
                <a:latin typeface="Microsoft Uighur" panose="02000000000000000000" pitchFamily="2" charset="-78"/>
                <a:cs typeface="Microsoft Uighur" panose="02000000000000000000" pitchFamily="2" charset="-78"/>
              </a:rPr>
              <a:t>لشِّعْرُ يَحْفَظُ هُوِيَّةَ </a:t>
            </a:r>
            <a:r>
              <a:rPr lang="ar-SA" sz="3200" b="1" dirty="0" err="1">
                <a:solidFill>
                  <a:srgbClr val="48B2DC"/>
                </a:solidFill>
                <a:latin typeface="Microsoft Uighur" panose="02000000000000000000" pitchFamily="2" charset="-78"/>
                <a:cs typeface="Microsoft Uighur" panose="02000000000000000000" pitchFamily="2" charset="-78"/>
              </a:rPr>
              <a:t>ٱلْأُمَّةِ</a:t>
            </a:r>
            <a:r>
              <a:rPr lang="ar-SA" sz="3200" b="1" dirty="0">
                <a:solidFill>
                  <a:srgbClr val="48B2DC"/>
                </a:solidFill>
                <a:latin typeface="Microsoft Uighur" panose="02000000000000000000" pitchFamily="2" charset="-78"/>
                <a:cs typeface="Microsoft Uighur" panose="02000000000000000000" pitchFamily="2" charset="-78"/>
              </a:rPr>
              <a:t> وَيَصونُ لُغَتَها مِنَ </a:t>
            </a:r>
            <a:r>
              <a:rPr lang="ar-SA" sz="3200" b="1" dirty="0" err="1">
                <a:solidFill>
                  <a:srgbClr val="48B2DC"/>
                </a:solidFill>
                <a:latin typeface="Microsoft Uighur" panose="02000000000000000000" pitchFamily="2" charset="-78"/>
                <a:cs typeface="Microsoft Uighur" panose="02000000000000000000" pitchFamily="2" charset="-78"/>
              </a:rPr>
              <a:t>ٱلضَّياعِ</a:t>
            </a:r>
            <a:r>
              <a:rPr lang="ar-MA" sz="3200" b="1" dirty="0">
                <a:solidFill>
                  <a:srgbClr val="48B2DC"/>
                </a:solidFill>
                <a:latin typeface="Microsoft Uighur" panose="02000000000000000000" pitchFamily="2" charset="-78"/>
                <a:cs typeface="Microsoft Uighur" panose="02000000000000000000" pitchFamily="2" charset="-78"/>
              </a:rPr>
              <a:t>.</a:t>
            </a:r>
            <a:endParaRPr lang="ar-SA" sz="3200" b="1" dirty="0">
              <a:solidFill>
                <a:srgbClr val="48B2DC"/>
              </a:solidFill>
              <a:latin typeface="Microsoft Uighur" panose="02000000000000000000" pitchFamily="2" charset="-78"/>
              <a:cs typeface="Microsoft Uighur" panose="02000000000000000000" pitchFamily="2" charset="-78"/>
            </a:endParaRPr>
          </a:p>
          <a:p>
            <a:pPr marL="228600" algn="r" rtl="1">
              <a:spcAft>
                <a:spcPts val="600"/>
              </a:spcAft>
              <a:buNone/>
            </a:pPr>
            <a:r>
              <a:rPr lang="ar-SA" sz="2000"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rgbClr val="48B2DC"/>
                </a:solidFill>
                <a:latin typeface="Microsoft Uighur" panose="02000000000000000000" pitchFamily="2" charset="-78"/>
                <a:cs typeface="Microsoft Uighur" panose="02000000000000000000" pitchFamily="2" charset="-78"/>
              </a:rPr>
              <a:t>نَشَأَ </a:t>
            </a:r>
            <a:r>
              <a:rPr lang="ar-SA" sz="3200" b="1" dirty="0" err="1">
                <a:solidFill>
                  <a:srgbClr val="48B2DC"/>
                </a:solidFill>
                <a:latin typeface="Microsoft Uighur" panose="02000000000000000000" pitchFamily="2" charset="-78"/>
                <a:cs typeface="Microsoft Uighur" panose="02000000000000000000" pitchFamily="2" charset="-78"/>
              </a:rPr>
              <a:t>ٱلشِّعْرُ</a:t>
            </a:r>
            <a:r>
              <a:rPr lang="ar-SA" sz="3200" b="1" dirty="0">
                <a:solidFill>
                  <a:srgbClr val="48B2DC"/>
                </a:solidFill>
                <a:latin typeface="Microsoft Uighur" panose="02000000000000000000" pitchFamily="2" charset="-78"/>
                <a:cs typeface="Microsoft Uighur" panose="02000000000000000000" pitchFamily="2" charset="-78"/>
              </a:rPr>
              <a:t> </a:t>
            </a:r>
            <a:r>
              <a:rPr lang="ar-SA" sz="3200" b="1" dirty="0" err="1">
                <a:solidFill>
                  <a:srgbClr val="48B2DC"/>
                </a:solidFill>
                <a:latin typeface="Microsoft Uighur" panose="02000000000000000000" pitchFamily="2" charset="-78"/>
                <a:cs typeface="Microsoft Uighur" panose="02000000000000000000" pitchFamily="2" charset="-78"/>
              </a:rPr>
              <a:t>ٱلْعَرَبِيُّ</a:t>
            </a:r>
            <a:r>
              <a:rPr lang="ar-SA" sz="3200" b="1" dirty="0">
                <a:solidFill>
                  <a:srgbClr val="48B2DC"/>
                </a:solidFill>
                <a:latin typeface="Microsoft Uighur" panose="02000000000000000000" pitchFamily="2" charset="-78"/>
                <a:cs typeface="Microsoft Uighur" panose="02000000000000000000" pitchFamily="2" charset="-78"/>
              </a:rPr>
              <a:t> في </a:t>
            </a:r>
            <a:r>
              <a:rPr lang="ar-MA" sz="3200" b="1" dirty="0">
                <a:solidFill>
                  <a:srgbClr val="48B2DC"/>
                </a:solidFill>
                <a:latin typeface="Microsoft Uighur" panose="02000000000000000000" pitchFamily="2" charset="-78"/>
                <a:cs typeface="Microsoft Uighur" panose="02000000000000000000" pitchFamily="2" charset="-78"/>
              </a:rPr>
              <a:t>بِلادِهِمْ</a:t>
            </a:r>
            <a:r>
              <a:rPr lang="ar-SA" sz="3200" b="1" dirty="0">
                <a:solidFill>
                  <a:srgbClr val="48B2DC"/>
                </a:solidFill>
                <a:latin typeface="Microsoft Uighur" panose="02000000000000000000" pitchFamily="2" charset="-78"/>
                <a:cs typeface="Microsoft Uighur" panose="02000000000000000000" pitchFamily="2" charset="-78"/>
              </a:rPr>
              <a:t> وَعَكَسَ حَياةَ </a:t>
            </a:r>
            <a:r>
              <a:rPr lang="ar-SA" sz="3200" b="1" dirty="0" err="1">
                <a:solidFill>
                  <a:srgbClr val="48B2DC"/>
                </a:solidFill>
                <a:latin typeface="Microsoft Uighur" panose="02000000000000000000" pitchFamily="2" charset="-78"/>
                <a:cs typeface="Microsoft Uighur" panose="02000000000000000000" pitchFamily="2" charset="-78"/>
              </a:rPr>
              <a:t>ٱلْعَرَبِ</a:t>
            </a:r>
            <a:r>
              <a:rPr lang="ar-SA" sz="3200" b="1" dirty="0">
                <a:solidFill>
                  <a:srgbClr val="48B2DC"/>
                </a:solidFill>
                <a:latin typeface="Microsoft Uighur" panose="02000000000000000000" pitchFamily="2" charset="-78"/>
                <a:cs typeface="Microsoft Uighur" panose="02000000000000000000" pitchFamily="2" charset="-78"/>
              </a:rPr>
              <a:t>.</a:t>
            </a:r>
            <a:endParaRPr lang="ar-MA" sz="3200" b="1" dirty="0">
              <a:solidFill>
                <a:srgbClr val="48B2DC"/>
              </a:solidFill>
              <a:latin typeface="Microsoft Uighur" panose="02000000000000000000" pitchFamily="2" charset="-78"/>
              <a:cs typeface="Microsoft Uighur" panose="02000000000000000000" pitchFamily="2" charset="-78"/>
            </a:endParaRPr>
          </a:p>
          <a:p>
            <a:pPr marL="228600" algn="r" rtl="1">
              <a:spcAft>
                <a:spcPts val="600"/>
              </a:spcAft>
            </a:pPr>
            <a:r>
              <a:rPr lang="ar-SA" sz="2000" dirty="0">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48B2DC"/>
                </a:solidFill>
                <a:latin typeface="Microsoft Uighur" panose="02000000000000000000" pitchFamily="2" charset="-78"/>
                <a:ea typeface="Calibri" panose="020F0502020204030204" pitchFamily="34" charset="0"/>
                <a:cs typeface="Microsoft Uighur" panose="02000000000000000000" pitchFamily="2" charset="-78"/>
              </a:rPr>
              <a:t>اَ</a:t>
            </a:r>
            <a:r>
              <a:rPr lang="ar-SA" sz="3200" b="1" dirty="0">
                <a:solidFill>
                  <a:srgbClr val="48B2DC"/>
                </a:solidFill>
                <a:latin typeface="Microsoft Uighur" panose="02000000000000000000" pitchFamily="2" charset="-78"/>
                <a:cs typeface="Microsoft Uighur" panose="02000000000000000000" pitchFamily="2" charset="-78"/>
              </a:rPr>
              <a:t>لشِّعْرُ وَسيلَةٌ لِلتَّواصُلِ بَيْنَ </a:t>
            </a:r>
            <a:r>
              <a:rPr lang="ar-SA" sz="3200" b="1" dirty="0" err="1">
                <a:solidFill>
                  <a:srgbClr val="48B2DC"/>
                </a:solidFill>
                <a:latin typeface="Microsoft Uighur" panose="02000000000000000000" pitchFamily="2" charset="-78"/>
                <a:cs typeface="Microsoft Uighur" panose="02000000000000000000" pitchFamily="2" charset="-78"/>
              </a:rPr>
              <a:t>ٱلنّاسِ</a:t>
            </a:r>
            <a:r>
              <a:rPr lang="ar-SA" sz="3200" b="1" dirty="0">
                <a:solidFill>
                  <a:srgbClr val="48B2DC"/>
                </a:solidFill>
                <a:latin typeface="Microsoft Uighur" panose="02000000000000000000" pitchFamily="2" charset="-78"/>
                <a:cs typeface="Microsoft Uighur" panose="02000000000000000000" pitchFamily="2" charset="-78"/>
              </a:rPr>
              <a:t>.</a:t>
            </a:r>
            <a:endParaRPr lang="ar-MA" sz="3200" b="1" dirty="0">
              <a:solidFill>
                <a:srgbClr val="48B2DC"/>
              </a:solidFill>
              <a:latin typeface="Microsoft Uighur" panose="02000000000000000000" pitchFamily="2" charset="-78"/>
              <a:cs typeface="Microsoft Uighur" panose="02000000000000000000" pitchFamily="2" charset="-78"/>
            </a:endParaRPr>
          </a:p>
          <a:p>
            <a:pPr marL="228600" algn="r" rtl="1">
              <a:spcAft>
                <a:spcPts val="600"/>
              </a:spcAft>
            </a:pPr>
            <a:r>
              <a:rPr lang="ar-SA" sz="2000" dirty="0">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48B2DC"/>
                </a:solidFill>
                <a:latin typeface="Microsoft Uighur" panose="02000000000000000000" pitchFamily="2" charset="-78"/>
                <a:ea typeface="Calibri" panose="020F0502020204030204" pitchFamily="34" charset="0"/>
                <a:cs typeface="Microsoft Uighur" panose="02000000000000000000" pitchFamily="2" charset="-78"/>
              </a:rPr>
              <a:t>اَ</a:t>
            </a:r>
            <a:r>
              <a:rPr lang="ar-SA" sz="3200" b="1" dirty="0">
                <a:solidFill>
                  <a:srgbClr val="48B2DC"/>
                </a:solidFill>
                <a:latin typeface="Microsoft Uighur" panose="02000000000000000000" pitchFamily="2" charset="-78"/>
                <a:cs typeface="Microsoft Uighur" panose="02000000000000000000" pitchFamily="2" charset="-78"/>
              </a:rPr>
              <a:t>لشِّعْرُ </a:t>
            </a:r>
            <a:r>
              <a:rPr lang="ar-SA" sz="3200" b="1" dirty="0" err="1">
                <a:solidFill>
                  <a:srgbClr val="48B2DC"/>
                </a:solidFill>
                <a:latin typeface="Microsoft Uighur" panose="02000000000000000000" pitchFamily="2" charset="-78"/>
                <a:cs typeface="Microsoft Uighur" panose="02000000000000000000" pitchFamily="2" charset="-78"/>
              </a:rPr>
              <a:t>ٱلْعَرَبِيُّ</a:t>
            </a:r>
            <a:r>
              <a:rPr lang="ar-SA" sz="3200" b="1" dirty="0">
                <a:solidFill>
                  <a:srgbClr val="48B2DC"/>
                </a:solidFill>
                <a:latin typeface="Microsoft Uighur" panose="02000000000000000000" pitchFamily="2" charset="-78"/>
                <a:cs typeface="Microsoft Uighur" panose="02000000000000000000" pitchFamily="2" charset="-78"/>
              </a:rPr>
              <a:t> دِيوانُ </a:t>
            </a:r>
            <a:r>
              <a:rPr lang="ar-SA" sz="3200" b="1" dirty="0" err="1">
                <a:solidFill>
                  <a:srgbClr val="48B2DC"/>
                </a:solidFill>
                <a:latin typeface="Microsoft Uighur" panose="02000000000000000000" pitchFamily="2" charset="-78"/>
                <a:cs typeface="Microsoft Uighur" panose="02000000000000000000" pitchFamily="2" charset="-78"/>
              </a:rPr>
              <a:t>ٱلْعَرَبِ</a:t>
            </a:r>
            <a:r>
              <a:rPr lang="ar-SA" sz="3200" b="1" dirty="0">
                <a:solidFill>
                  <a:srgbClr val="48B2DC"/>
                </a:solidFill>
                <a:latin typeface="Microsoft Uighur" panose="02000000000000000000" pitchFamily="2" charset="-78"/>
                <a:cs typeface="Microsoft Uighur" panose="02000000000000000000" pitchFamily="2" charset="-78"/>
              </a:rPr>
              <a:t> وَخِزانَةُ حِكْمَتِهِمْ.</a:t>
            </a:r>
            <a:endParaRPr lang="ar-MA" sz="3200" b="1" dirty="0">
              <a:solidFill>
                <a:srgbClr val="48B2DC"/>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D50C0B14-14D0-0F40-82A7-1CCF7DF303DA}"/>
              </a:ext>
            </a:extLst>
          </p:cNvPr>
          <p:cNvSpPr/>
          <p:nvPr/>
        </p:nvSpPr>
        <p:spPr>
          <a:xfrm>
            <a:off x="1236633" y="6182146"/>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4. اُكْتُب(ي) مُلَخَّصاً لِـلنَّصِّ مُسْتَعيناً بِأَفْكارِهِ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ٱلرَّئيسَةِ</a:t>
            </a:r>
            <a:r>
              <a:rPr lang="ar-MA" sz="2200" b="1" dirty="0">
                <a:solidFill>
                  <a:schemeClr val="accent1">
                    <a:lumMod val="75000"/>
                  </a:schemeClr>
                </a:solidFill>
                <a:latin typeface="Microsoft Uighur" panose="02000000000000000000" pitchFamily="2" charset="-78"/>
                <a:cs typeface="Microsoft Uighur" panose="02000000000000000000" pitchFamily="2" charset="-78"/>
              </a:rPr>
              <a:t>. </a:t>
            </a:r>
          </a:p>
        </p:txBody>
      </p:sp>
    </p:spTree>
    <p:extLst>
      <p:ext uri="{BB962C8B-B14F-4D97-AF65-F5344CB8AC3E}">
        <p14:creationId xmlns:p14="http://schemas.microsoft.com/office/powerpoint/2010/main" val="309847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FF4C2-2332-9EC9-E9B8-7560F79589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C80DBE-B9BE-F7CD-002D-B48DA7415013}"/>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جماعة.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699D3695-8648-CB7B-B13B-7696F3287F5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5" name="Image 4" descr="Une image contenant horloge, cercle, symbole&#10;&#10;Le contenu généré par l’IA peut être incorrect.">
            <a:extLst>
              <a:ext uri="{FF2B5EF4-FFF2-40B4-BE49-F238E27FC236}">
                <a16:creationId xmlns:a16="http://schemas.microsoft.com/office/drawing/2014/main" id="{FBBBA5A7-2D04-843F-E27B-532DCFBDC2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82" y="974682"/>
            <a:ext cx="696683" cy="802019"/>
          </a:xfrm>
          <a:prstGeom prst="rect">
            <a:avLst/>
          </a:prstGeom>
        </p:spPr>
      </p:pic>
      <p:sp>
        <p:nvSpPr>
          <p:cNvPr id="6" name="Rectangle : coins arrondis 5">
            <a:extLst>
              <a:ext uri="{FF2B5EF4-FFF2-40B4-BE49-F238E27FC236}">
                <a16:creationId xmlns:a16="http://schemas.microsoft.com/office/drawing/2014/main" id="{EBD76E48-D88C-722B-A8DB-CADDB7ACFCDD}"/>
              </a:ext>
            </a:extLst>
          </p:cNvPr>
          <p:cNvSpPr/>
          <p:nvPr/>
        </p:nvSpPr>
        <p:spPr>
          <a:xfrm>
            <a:off x="1031631" y="1592709"/>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indent="-180975" algn="r" rtl="1">
              <a:buSzPct val="78000"/>
              <a:buFont typeface="+mj-lt"/>
              <a:buAutoNum type="arabicPeriod"/>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أَيْنَ نَشَأَ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ٱلشِّعْرُ</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ٱلْعَرَبِيُّ</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a:t>
            </a:r>
            <a:r>
              <a:rPr lang="ar-MA" sz="3200" b="1" dirty="0">
                <a:solidFill>
                  <a:srgbClr val="48B2DC"/>
                </a:solidFill>
                <a:latin typeface="Microsoft Uighur" panose="02000000000000000000" pitchFamily="2" charset="-78"/>
                <a:cs typeface="Microsoft Uighur" panose="02000000000000000000" pitchFamily="2" charset="-78"/>
              </a:rPr>
              <a:t>سجل(ي) </a:t>
            </a:r>
            <a:r>
              <a:rPr lang="ar-MA" sz="3200" b="1" dirty="0" err="1">
                <a:solidFill>
                  <a:srgbClr val="48B2DC"/>
                </a:solidFill>
                <a:latin typeface="Microsoft Uighur" panose="02000000000000000000" pitchFamily="2" charset="-78"/>
                <a:cs typeface="Microsoft Uighur" panose="02000000000000000000" pitchFamily="2" charset="-78"/>
              </a:rPr>
              <a:t>ٱلْجَوابِ</a:t>
            </a:r>
            <a:r>
              <a:rPr lang="ar-MA" sz="3200" b="1" dirty="0">
                <a:solidFill>
                  <a:srgbClr val="48B2DC"/>
                </a:solidFill>
                <a:latin typeface="Microsoft Uighur" panose="02000000000000000000" pitchFamily="2" charset="-78"/>
                <a:cs typeface="Microsoft Uighur" panose="02000000000000000000" pitchFamily="2" charset="-78"/>
              </a:rPr>
              <a:t> </a:t>
            </a:r>
            <a:r>
              <a:rPr lang="ar-MA" sz="3200" b="1" dirty="0" err="1">
                <a:solidFill>
                  <a:srgbClr val="48B2DC"/>
                </a:solidFill>
                <a:latin typeface="Microsoft Uighur" panose="02000000000000000000" pitchFamily="2" charset="-78"/>
                <a:cs typeface="Microsoft Uighur" panose="02000000000000000000" pitchFamily="2" charset="-78"/>
              </a:rPr>
              <a:t>ٱلصَّحيحِ</a:t>
            </a:r>
            <a:r>
              <a:rPr lang="ar-MA" sz="3200" b="1" dirty="0">
                <a:solidFill>
                  <a:srgbClr val="48B2DC"/>
                </a:solidFill>
                <a:latin typeface="Microsoft Uighur" panose="02000000000000000000" pitchFamily="2" charset="-78"/>
                <a:cs typeface="Microsoft Uighur" panose="02000000000000000000" pitchFamily="2" charset="-78"/>
              </a:rPr>
              <a:t> على دفترك</a:t>
            </a:r>
          </a:p>
        </p:txBody>
      </p:sp>
      <p:sp>
        <p:nvSpPr>
          <p:cNvPr id="10" name="ZoneTexte 9">
            <a:extLst>
              <a:ext uri="{FF2B5EF4-FFF2-40B4-BE49-F238E27FC236}">
                <a16:creationId xmlns:a16="http://schemas.microsoft.com/office/drawing/2014/main" id="{E21FFA0C-F83A-E87A-B01B-C4AADBF7E03A}"/>
              </a:ext>
            </a:extLst>
          </p:cNvPr>
          <p:cNvSpPr txBox="1"/>
          <p:nvPr/>
        </p:nvSpPr>
        <p:spPr>
          <a:xfrm>
            <a:off x="91625" y="2005956"/>
            <a:ext cx="3919235" cy="1154162"/>
          </a:xfrm>
          <a:prstGeom prst="rect">
            <a:avLst/>
          </a:prstGeom>
          <a:noFill/>
        </p:spPr>
        <p:txBody>
          <a:bodyPr wrap="square">
            <a:spAutoFit/>
          </a:bodyPr>
          <a:lstStyle/>
          <a:p>
            <a:pPr marL="228600" algn="r" rtl="1">
              <a:spcAft>
                <a:spcPts val="600"/>
              </a:spcAft>
              <a:buNone/>
            </a:pPr>
            <a:r>
              <a:rPr lang="ar-SA" sz="2000"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نَشَأَ في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ٱلْقُصورِ</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وَٱلْمَجالِسِ</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a:t>
            </a:r>
          </a:p>
          <a:p>
            <a:pPr marL="228600" algn="r" rtl="1">
              <a:spcAft>
                <a:spcPts val="600"/>
              </a:spcAft>
              <a:buNone/>
            </a:pPr>
            <a:r>
              <a:rPr lang="ar-SA" sz="2000" dirty="0">
                <a:solidFill>
                  <a:schemeClr val="accent5">
                    <a:lumMod val="50000"/>
                  </a:schemeClr>
                </a:solidFill>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نَشَأَ عَلى ضِفافِ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ٱلْأَنْهارِ</a:t>
            </a:r>
            <a:r>
              <a:rPr lang="ar-MA" sz="3200" b="1" dirty="0">
                <a:solidFill>
                  <a:schemeClr val="accent5">
                    <a:lumMod val="50000"/>
                  </a:schemeClr>
                </a:solidFill>
                <a:latin typeface="Microsoft Uighur" panose="02000000000000000000" pitchFamily="2" charset="-78"/>
                <a:cs typeface="Microsoft Uighur" panose="02000000000000000000" pitchFamily="2" charset="-78"/>
              </a:rPr>
              <a:t>.</a:t>
            </a:r>
            <a:endParaRPr lang="ar-SA" sz="32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8C87E772-4C5B-5576-5B3A-B6B1B4F877FD}"/>
              </a:ext>
            </a:extLst>
          </p:cNvPr>
          <p:cNvSpPr/>
          <p:nvPr/>
        </p:nvSpPr>
        <p:spPr>
          <a:xfrm>
            <a:off x="942665" y="3227373"/>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2. لِماذا يُعَدُّ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ٱلشِّعْرُ</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ٱلْعَرَبِيُّ</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وَسيلَةً فَعّالَةً لِلتَّواصُلِ بَيْنَ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ٱلنّاسِ</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a:t>
            </a:r>
          </a:p>
        </p:txBody>
      </p:sp>
      <p:sp>
        <p:nvSpPr>
          <p:cNvPr id="16" name="ZoneTexte 15">
            <a:extLst>
              <a:ext uri="{FF2B5EF4-FFF2-40B4-BE49-F238E27FC236}">
                <a16:creationId xmlns:a16="http://schemas.microsoft.com/office/drawing/2014/main" id="{3B84C902-1147-A491-568D-AFCC9637B40B}"/>
              </a:ext>
            </a:extLst>
          </p:cNvPr>
          <p:cNvSpPr txBox="1"/>
          <p:nvPr/>
        </p:nvSpPr>
        <p:spPr>
          <a:xfrm>
            <a:off x="3676560" y="1987414"/>
            <a:ext cx="4065263" cy="1154162"/>
          </a:xfrm>
          <a:prstGeom prst="rect">
            <a:avLst/>
          </a:prstGeom>
          <a:noFill/>
        </p:spPr>
        <p:txBody>
          <a:bodyPr wrap="square">
            <a:spAutoFit/>
          </a:bodyPr>
          <a:lstStyle/>
          <a:p>
            <a:pPr marL="228600" algn="r" rtl="1">
              <a:spcAft>
                <a:spcPts val="600"/>
              </a:spcAft>
              <a:buNone/>
            </a:pPr>
            <a:r>
              <a:rPr lang="ar-SA" sz="2000"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نَشَأَ في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ٱلْمُدُنِ</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ٱلْكُبْرى</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a:t>
            </a:r>
          </a:p>
          <a:p>
            <a:pPr marL="228600" algn="r" rtl="1">
              <a:spcAft>
                <a:spcPts val="600"/>
              </a:spcAft>
              <a:buNone/>
            </a:pPr>
            <a:r>
              <a:rPr lang="ar-SA" sz="2000" dirty="0">
                <a:solidFill>
                  <a:schemeClr val="accent5">
                    <a:lumMod val="50000"/>
                  </a:schemeClr>
                </a:solidFill>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نَشَأَ في رِحابِ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ٱلصَّحْراءِ</a:t>
            </a:r>
            <a:r>
              <a:rPr lang="ar-SA" sz="3200" b="1" dirty="0">
                <a:solidFill>
                  <a:schemeClr val="accent5">
                    <a:lumMod val="50000"/>
                  </a:schemeClr>
                </a:solidFill>
                <a:latin typeface="Microsoft Uighur" panose="02000000000000000000" pitchFamily="2" charset="-78"/>
                <a:cs typeface="Microsoft Uighur" panose="02000000000000000000" pitchFamily="2" charset="-78"/>
              </a:rPr>
              <a:t> </a:t>
            </a:r>
            <a:r>
              <a:rPr lang="ar-SA" sz="3200" b="1" dirty="0" err="1">
                <a:solidFill>
                  <a:schemeClr val="accent5">
                    <a:lumMod val="50000"/>
                  </a:schemeClr>
                </a:solidFill>
                <a:latin typeface="Microsoft Uighur" panose="02000000000000000000" pitchFamily="2" charset="-78"/>
                <a:cs typeface="Microsoft Uighur" panose="02000000000000000000" pitchFamily="2" charset="-78"/>
              </a:rPr>
              <a:t>ٱلْعَرَبِيَّةِ</a:t>
            </a:r>
            <a:r>
              <a:rPr lang="ar-MA" sz="3200" b="1" dirty="0">
                <a:solidFill>
                  <a:schemeClr val="accent5">
                    <a:lumMod val="50000"/>
                  </a:schemeClr>
                </a:solidFill>
                <a:latin typeface="Microsoft Uighur" panose="02000000000000000000" pitchFamily="2" charset="-78"/>
                <a:cs typeface="Microsoft Uighur" panose="02000000000000000000" pitchFamily="2" charset="-78"/>
              </a:rPr>
              <a:t>.</a:t>
            </a:r>
            <a:endParaRPr lang="ar-SA" sz="32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E88A47A8-02D2-83D7-475B-8F8012073B11}"/>
              </a:ext>
            </a:extLst>
          </p:cNvPr>
          <p:cNvSpPr/>
          <p:nvPr/>
        </p:nvSpPr>
        <p:spPr>
          <a:xfrm>
            <a:off x="942665" y="3630100"/>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3. رَتِّب(ي)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ٱلْأَفْكارَ</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ٱلتّالِيَةَ حَسَبَ تَسَلْسُلِها في ٱلنَّصِّ مِنْ 1 إِلى 4</a:t>
            </a:r>
          </a:p>
        </p:txBody>
      </p:sp>
      <p:sp>
        <p:nvSpPr>
          <p:cNvPr id="18" name="ZoneTexte 17">
            <a:extLst>
              <a:ext uri="{FF2B5EF4-FFF2-40B4-BE49-F238E27FC236}">
                <a16:creationId xmlns:a16="http://schemas.microsoft.com/office/drawing/2014/main" id="{97570A3F-0C77-84FC-43AE-6DB6D619A7AB}"/>
              </a:ext>
            </a:extLst>
          </p:cNvPr>
          <p:cNvSpPr txBox="1"/>
          <p:nvPr/>
        </p:nvSpPr>
        <p:spPr>
          <a:xfrm>
            <a:off x="1433504" y="3954100"/>
            <a:ext cx="5896177" cy="2292935"/>
          </a:xfrm>
          <a:prstGeom prst="rect">
            <a:avLst/>
          </a:prstGeom>
          <a:noFill/>
        </p:spPr>
        <p:txBody>
          <a:bodyPr wrap="square">
            <a:spAutoFit/>
          </a:bodyPr>
          <a:lstStyle/>
          <a:p>
            <a:pPr marL="228600" algn="r" rtl="1">
              <a:spcAft>
                <a:spcPts val="600"/>
              </a:spcAft>
              <a:buNone/>
            </a:pPr>
            <a:r>
              <a:rPr lang="ar-SA" sz="2000" dirty="0">
                <a:effectLst/>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48B2DC"/>
                </a:solidFill>
                <a:effectLst/>
                <a:latin typeface="Microsoft Uighur" panose="02000000000000000000" pitchFamily="2" charset="-78"/>
                <a:ea typeface="Calibri" panose="020F0502020204030204" pitchFamily="34" charset="0"/>
                <a:cs typeface="Microsoft Uighur" panose="02000000000000000000" pitchFamily="2" charset="-78"/>
              </a:rPr>
              <a:t>اَ</a:t>
            </a:r>
            <a:r>
              <a:rPr lang="ar-SA" sz="3200" b="1" dirty="0">
                <a:solidFill>
                  <a:srgbClr val="48B2DC"/>
                </a:solidFill>
                <a:latin typeface="Microsoft Uighur" panose="02000000000000000000" pitchFamily="2" charset="-78"/>
                <a:cs typeface="Microsoft Uighur" panose="02000000000000000000" pitchFamily="2" charset="-78"/>
              </a:rPr>
              <a:t>لشِّعْرُ يَحْفَظُ هُوِيَّةَ </a:t>
            </a:r>
            <a:r>
              <a:rPr lang="ar-SA" sz="3200" b="1" dirty="0" err="1">
                <a:solidFill>
                  <a:srgbClr val="48B2DC"/>
                </a:solidFill>
                <a:latin typeface="Microsoft Uighur" panose="02000000000000000000" pitchFamily="2" charset="-78"/>
                <a:cs typeface="Microsoft Uighur" panose="02000000000000000000" pitchFamily="2" charset="-78"/>
              </a:rPr>
              <a:t>ٱلْأُمَّةِ</a:t>
            </a:r>
            <a:r>
              <a:rPr lang="ar-SA" sz="3200" b="1" dirty="0">
                <a:solidFill>
                  <a:srgbClr val="48B2DC"/>
                </a:solidFill>
                <a:latin typeface="Microsoft Uighur" panose="02000000000000000000" pitchFamily="2" charset="-78"/>
                <a:cs typeface="Microsoft Uighur" panose="02000000000000000000" pitchFamily="2" charset="-78"/>
              </a:rPr>
              <a:t> وَيَصونُ لُغَتَها مِنَ </a:t>
            </a:r>
            <a:r>
              <a:rPr lang="ar-SA" sz="3200" b="1" dirty="0" err="1">
                <a:solidFill>
                  <a:srgbClr val="48B2DC"/>
                </a:solidFill>
                <a:latin typeface="Microsoft Uighur" panose="02000000000000000000" pitchFamily="2" charset="-78"/>
                <a:cs typeface="Microsoft Uighur" panose="02000000000000000000" pitchFamily="2" charset="-78"/>
              </a:rPr>
              <a:t>ٱلضَّياعِ</a:t>
            </a:r>
            <a:r>
              <a:rPr lang="ar-SA" sz="3200" b="1" dirty="0">
                <a:solidFill>
                  <a:srgbClr val="48B2DC"/>
                </a:solidFill>
                <a:latin typeface="Microsoft Uighur" panose="02000000000000000000" pitchFamily="2" charset="-78"/>
                <a:cs typeface="Microsoft Uighur" panose="02000000000000000000" pitchFamily="2" charset="-78"/>
              </a:rPr>
              <a:t>..</a:t>
            </a:r>
          </a:p>
          <a:p>
            <a:pPr marL="228600" algn="r" rtl="1">
              <a:spcAft>
                <a:spcPts val="600"/>
              </a:spcAft>
              <a:buNone/>
            </a:pPr>
            <a:r>
              <a:rPr lang="ar-SA" sz="2000"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a:solidFill>
                  <a:srgbClr val="48B2DC"/>
                </a:solidFill>
                <a:latin typeface="Microsoft Uighur" panose="02000000000000000000" pitchFamily="2" charset="-78"/>
                <a:cs typeface="Microsoft Uighur" panose="02000000000000000000" pitchFamily="2" charset="-78"/>
              </a:rPr>
              <a:t>نَشَأَ </a:t>
            </a:r>
            <a:r>
              <a:rPr lang="ar-SA" sz="3200" b="1" dirty="0" err="1">
                <a:solidFill>
                  <a:srgbClr val="48B2DC"/>
                </a:solidFill>
                <a:latin typeface="Microsoft Uighur" panose="02000000000000000000" pitchFamily="2" charset="-78"/>
                <a:cs typeface="Microsoft Uighur" panose="02000000000000000000" pitchFamily="2" charset="-78"/>
              </a:rPr>
              <a:t>ٱلشِّعْرُ</a:t>
            </a:r>
            <a:r>
              <a:rPr lang="ar-SA" sz="3200" b="1" dirty="0">
                <a:solidFill>
                  <a:srgbClr val="48B2DC"/>
                </a:solidFill>
                <a:latin typeface="Microsoft Uighur" panose="02000000000000000000" pitchFamily="2" charset="-78"/>
                <a:cs typeface="Microsoft Uighur" panose="02000000000000000000" pitchFamily="2" charset="-78"/>
              </a:rPr>
              <a:t> </a:t>
            </a:r>
            <a:r>
              <a:rPr lang="ar-SA" sz="3200" b="1" dirty="0" err="1">
                <a:solidFill>
                  <a:srgbClr val="48B2DC"/>
                </a:solidFill>
                <a:latin typeface="Microsoft Uighur" panose="02000000000000000000" pitchFamily="2" charset="-78"/>
                <a:cs typeface="Microsoft Uighur" panose="02000000000000000000" pitchFamily="2" charset="-78"/>
              </a:rPr>
              <a:t>ٱلْعَرَبِيُّ</a:t>
            </a:r>
            <a:r>
              <a:rPr lang="ar-SA" sz="3200" b="1" dirty="0">
                <a:solidFill>
                  <a:srgbClr val="48B2DC"/>
                </a:solidFill>
                <a:latin typeface="Microsoft Uighur" panose="02000000000000000000" pitchFamily="2" charset="-78"/>
                <a:cs typeface="Microsoft Uighur" panose="02000000000000000000" pitchFamily="2" charset="-78"/>
              </a:rPr>
              <a:t> في </a:t>
            </a:r>
            <a:r>
              <a:rPr lang="ar-MA" sz="3200" b="1" dirty="0">
                <a:solidFill>
                  <a:srgbClr val="48B2DC"/>
                </a:solidFill>
                <a:latin typeface="Microsoft Uighur" panose="02000000000000000000" pitchFamily="2" charset="-78"/>
                <a:cs typeface="Microsoft Uighur" panose="02000000000000000000" pitchFamily="2" charset="-78"/>
              </a:rPr>
              <a:t>بِلادِهِمْ</a:t>
            </a:r>
            <a:r>
              <a:rPr lang="ar-SA" sz="3200" b="1" dirty="0">
                <a:solidFill>
                  <a:srgbClr val="48B2DC"/>
                </a:solidFill>
                <a:latin typeface="Microsoft Uighur" panose="02000000000000000000" pitchFamily="2" charset="-78"/>
                <a:cs typeface="Microsoft Uighur" panose="02000000000000000000" pitchFamily="2" charset="-78"/>
              </a:rPr>
              <a:t> وَعَكَسَ حَياةَ </a:t>
            </a:r>
            <a:r>
              <a:rPr lang="ar-SA" sz="3200" b="1" dirty="0" err="1">
                <a:solidFill>
                  <a:srgbClr val="48B2DC"/>
                </a:solidFill>
                <a:latin typeface="Microsoft Uighur" panose="02000000000000000000" pitchFamily="2" charset="-78"/>
                <a:cs typeface="Microsoft Uighur" panose="02000000000000000000" pitchFamily="2" charset="-78"/>
              </a:rPr>
              <a:t>ٱلْعَرَبِ</a:t>
            </a:r>
            <a:r>
              <a:rPr lang="ar-SA" sz="3200" b="1" dirty="0">
                <a:solidFill>
                  <a:srgbClr val="48B2DC"/>
                </a:solidFill>
                <a:latin typeface="Microsoft Uighur" panose="02000000000000000000" pitchFamily="2" charset="-78"/>
                <a:cs typeface="Microsoft Uighur" panose="02000000000000000000" pitchFamily="2" charset="-78"/>
              </a:rPr>
              <a:t>.</a:t>
            </a:r>
            <a:endParaRPr lang="ar-MA" sz="3200" b="1" dirty="0">
              <a:solidFill>
                <a:srgbClr val="48B2DC"/>
              </a:solidFill>
              <a:latin typeface="Microsoft Uighur" panose="02000000000000000000" pitchFamily="2" charset="-78"/>
              <a:cs typeface="Microsoft Uighur" panose="02000000000000000000" pitchFamily="2" charset="-78"/>
            </a:endParaRPr>
          </a:p>
          <a:p>
            <a:pPr marL="228600" algn="r" rtl="1">
              <a:spcAft>
                <a:spcPts val="600"/>
              </a:spcAft>
            </a:pPr>
            <a:r>
              <a:rPr lang="ar-SA" sz="2000" dirty="0">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48B2DC"/>
                </a:solidFill>
                <a:latin typeface="Microsoft Uighur" panose="02000000000000000000" pitchFamily="2" charset="-78"/>
                <a:ea typeface="Calibri" panose="020F0502020204030204" pitchFamily="34" charset="0"/>
                <a:cs typeface="Microsoft Uighur" panose="02000000000000000000" pitchFamily="2" charset="-78"/>
              </a:rPr>
              <a:t>اَ</a:t>
            </a:r>
            <a:r>
              <a:rPr lang="ar-SA" sz="3200" b="1" dirty="0">
                <a:solidFill>
                  <a:srgbClr val="48B2DC"/>
                </a:solidFill>
                <a:latin typeface="Microsoft Uighur" panose="02000000000000000000" pitchFamily="2" charset="-78"/>
                <a:cs typeface="Microsoft Uighur" panose="02000000000000000000" pitchFamily="2" charset="-78"/>
              </a:rPr>
              <a:t>لشِّعْرُ وَسيلَةٌ لِلتَّواصُلِ بَيْنَ </a:t>
            </a:r>
            <a:r>
              <a:rPr lang="ar-SA" sz="3200" b="1" dirty="0" err="1">
                <a:solidFill>
                  <a:srgbClr val="48B2DC"/>
                </a:solidFill>
                <a:latin typeface="Microsoft Uighur" panose="02000000000000000000" pitchFamily="2" charset="-78"/>
                <a:cs typeface="Microsoft Uighur" panose="02000000000000000000" pitchFamily="2" charset="-78"/>
              </a:rPr>
              <a:t>ٱلنّاسِ</a:t>
            </a:r>
            <a:r>
              <a:rPr lang="ar-SA" sz="3200" b="1" dirty="0">
                <a:solidFill>
                  <a:srgbClr val="48B2DC"/>
                </a:solidFill>
                <a:latin typeface="Microsoft Uighur" panose="02000000000000000000" pitchFamily="2" charset="-78"/>
                <a:cs typeface="Microsoft Uighur" panose="02000000000000000000" pitchFamily="2" charset="-78"/>
              </a:rPr>
              <a:t>.</a:t>
            </a:r>
            <a:endParaRPr lang="ar-MA" sz="3200" b="1" dirty="0">
              <a:solidFill>
                <a:srgbClr val="48B2DC"/>
              </a:solidFill>
              <a:latin typeface="Microsoft Uighur" panose="02000000000000000000" pitchFamily="2" charset="-78"/>
              <a:cs typeface="Microsoft Uighur" panose="02000000000000000000" pitchFamily="2" charset="-78"/>
            </a:endParaRPr>
          </a:p>
          <a:p>
            <a:pPr marL="228600" algn="r" rtl="1">
              <a:spcAft>
                <a:spcPts val="600"/>
              </a:spcAft>
            </a:pPr>
            <a:r>
              <a:rPr lang="ar-SA" sz="2000" dirty="0">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48B2DC"/>
                </a:solidFill>
                <a:latin typeface="Microsoft Uighur" panose="02000000000000000000" pitchFamily="2" charset="-78"/>
                <a:ea typeface="Calibri" panose="020F0502020204030204" pitchFamily="34" charset="0"/>
                <a:cs typeface="Microsoft Uighur" panose="02000000000000000000" pitchFamily="2" charset="-78"/>
              </a:rPr>
              <a:t>اَ</a:t>
            </a:r>
            <a:r>
              <a:rPr lang="ar-SA" sz="3200" b="1" dirty="0">
                <a:solidFill>
                  <a:srgbClr val="48B2DC"/>
                </a:solidFill>
                <a:latin typeface="Microsoft Uighur" panose="02000000000000000000" pitchFamily="2" charset="-78"/>
                <a:cs typeface="Microsoft Uighur" panose="02000000000000000000" pitchFamily="2" charset="-78"/>
              </a:rPr>
              <a:t>لشِّعْرُ </a:t>
            </a:r>
            <a:r>
              <a:rPr lang="ar-SA" sz="3200" b="1" dirty="0" err="1">
                <a:solidFill>
                  <a:srgbClr val="48B2DC"/>
                </a:solidFill>
                <a:latin typeface="Microsoft Uighur" panose="02000000000000000000" pitchFamily="2" charset="-78"/>
                <a:cs typeface="Microsoft Uighur" panose="02000000000000000000" pitchFamily="2" charset="-78"/>
              </a:rPr>
              <a:t>ٱلْعَرَبِيُّ</a:t>
            </a:r>
            <a:r>
              <a:rPr lang="ar-SA" sz="3200" b="1" dirty="0">
                <a:solidFill>
                  <a:srgbClr val="48B2DC"/>
                </a:solidFill>
                <a:latin typeface="Microsoft Uighur" panose="02000000000000000000" pitchFamily="2" charset="-78"/>
                <a:cs typeface="Microsoft Uighur" panose="02000000000000000000" pitchFamily="2" charset="-78"/>
              </a:rPr>
              <a:t> دِيوانُ </a:t>
            </a:r>
            <a:r>
              <a:rPr lang="ar-SA" sz="3200" b="1" dirty="0" err="1">
                <a:solidFill>
                  <a:srgbClr val="48B2DC"/>
                </a:solidFill>
                <a:latin typeface="Microsoft Uighur" panose="02000000000000000000" pitchFamily="2" charset="-78"/>
                <a:cs typeface="Microsoft Uighur" panose="02000000000000000000" pitchFamily="2" charset="-78"/>
              </a:rPr>
              <a:t>ٱلْعَرَبِ</a:t>
            </a:r>
            <a:r>
              <a:rPr lang="ar-SA" sz="3200" b="1" dirty="0">
                <a:solidFill>
                  <a:srgbClr val="48B2DC"/>
                </a:solidFill>
                <a:latin typeface="Microsoft Uighur" panose="02000000000000000000" pitchFamily="2" charset="-78"/>
                <a:cs typeface="Microsoft Uighur" panose="02000000000000000000" pitchFamily="2" charset="-78"/>
              </a:rPr>
              <a:t> وَخِزانَةُ حِكْمَتِهِمْ.</a:t>
            </a:r>
            <a:endParaRPr lang="ar-MA" sz="3200" b="1" dirty="0">
              <a:solidFill>
                <a:srgbClr val="48B2DC"/>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B4CD575C-2809-CFD3-0775-87FACAC69A9D}"/>
              </a:ext>
            </a:extLst>
          </p:cNvPr>
          <p:cNvSpPr/>
          <p:nvPr/>
        </p:nvSpPr>
        <p:spPr>
          <a:xfrm>
            <a:off x="1236633" y="6182146"/>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4. اُكْتُب(ي) مُلَخَّصاً لِـلنَّصِّ مُسْتَعيناً بِأَفْكارِهِ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ٱلرَّئيسَةِ</a:t>
            </a:r>
            <a:r>
              <a:rPr lang="ar-MA" sz="2200" b="1" dirty="0">
                <a:solidFill>
                  <a:schemeClr val="accent1">
                    <a:lumMod val="75000"/>
                  </a:schemeClr>
                </a:solidFill>
                <a:latin typeface="Microsoft Uighur" panose="02000000000000000000" pitchFamily="2" charset="-78"/>
                <a:cs typeface="Microsoft Uighur" panose="02000000000000000000" pitchFamily="2" charset="-78"/>
              </a:rPr>
              <a:t>. </a:t>
            </a:r>
          </a:p>
        </p:txBody>
      </p:sp>
    </p:spTree>
    <p:extLst>
      <p:ext uri="{BB962C8B-B14F-4D97-AF65-F5344CB8AC3E}">
        <p14:creationId xmlns:p14="http://schemas.microsoft.com/office/powerpoint/2010/main" val="42433502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BFF62-B9DD-9C48-9A9A-E0C5C22EE1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2EA939-57EF-37D4-C6DE-0D593826179D}"/>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على دفاتركم.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60063C88-1F77-7E8B-956D-7592497A176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5" name="Image 4" descr="Une image contenant horloge, cercle, symbole&#10;&#10;Le contenu généré par l’IA peut être incorrect.">
            <a:extLst>
              <a:ext uri="{FF2B5EF4-FFF2-40B4-BE49-F238E27FC236}">
                <a16:creationId xmlns:a16="http://schemas.microsoft.com/office/drawing/2014/main" id="{A8287D89-C9D7-AA67-F183-3691F8096E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82" y="974682"/>
            <a:ext cx="696683" cy="802019"/>
          </a:xfrm>
          <a:prstGeom prst="rect">
            <a:avLst/>
          </a:prstGeom>
        </p:spPr>
      </p:pic>
      <p:sp>
        <p:nvSpPr>
          <p:cNvPr id="6" name="Rectangle : coins arrondis 5">
            <a:extLst>
              <a:ext uri="{FF2B5EF4-FFF2-40B4-BE49-F238E27FC236}">
                <a16:creationId xmlns:a16="http://schemas.microsoft.com/office/drawing/2014/main" id="{FA93775F-8A15-ABAF-226C-9107ECB0065E}"/>
              </a:ext>
            </a:extLst>
          </p:cNvPr>
          <p:cNvSpPr/>
          <p:nvPr/>
        </p:nvSpPr>
        <p:spPr>
          <a:xfrm>
            <a:off x="1031631" y="1592709"/>
            <a:ext cx="6799158"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indent="-180975" algn="r" rtl="1">
              <a:buSzPct val="78000"/>
              <a:buFont typeface="+mj-lt"/>
              <a:buAutoNum type="arabicPeriod"/>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نَشَأَ في رِحابِ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ٱلصَّحْراءِ</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ٱلْعَرَبِيَّةِ</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a:t>
            </a:r>
            <a:endParaRPr lang="ar-MA" sz="3200" b="1" dirty="0">
              <a:solidFill>
                <a:srgbClr val="48B2DC"/>
              </a:solidFill>
              <a:latin typeface="Microsoft Uighur" panose="02000000000000000000" pitchFamily="2" charset="-78"/>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FB8E56B0-4BB4-5CC0-E74F-6E35D186AA95}"/>
              </a:ext>
            </a:extLst>
          </p:cNvPr>
          <p:cNvSpPr/>
          <p:nvPr/>
        </p:nvSpPr>
        <p:spPr>
          <a:xfrm>
            <a:off x="695703" y="2076105"/>
            <a:ext cx="7224053" cy="324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2. لِأَنَّهُ يُعَبِّرُ عَنِ ٱلْمَشاعِرِ بِطَريقَةٍ جَميلَةٍ تَصِلُ إِلى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ٱلْقُلوبِ</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 قَبْلَ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ٱلْعُقولِ</a:t>
            </a:r>
            <a:r>
              <a:rPr lang="ar-MA" sz="3200" b="1" dirty="0">
                <a:solidFill>
                  <a:schemeClr val="accent1">
                    <a:lumMod val="75000"/>
                  </a:schemeClr>
                </a:solidFill>
                <a:latin typeface="Microsoft Uighur" panose="02000000000000000000" pitchFamily="2" charset="-78"/>
                <a:cs typeface="Microsoft Uighur" panose="02000000000000000000" pitchFamily="2" charset="-78"/>
              </a:rPr>
              <a:t>.</a:t>
            </a:r>
          </a:p>
        </p:txBody>
      </p:sp>
      <p:sp>
        <p:nvSpPr>
          <p:cNvPr id="17" name="Rectangle : coins arrondis 16">
            <a:extLst>
              <a:ext uri="{FF2B5EF4-FFF2-40B4-BE49-F238E27FC236}">
                <a16:creationId xmlns:a16="http://schemas.microsoft.com/office/drawing/2014/main" id="{5725C07D-91D3-C05D-D98F-AFB62445D273}"/>
              </a:ext>
            </a:extLst>
          </p:cNvPr>
          <p:cNvSpPr/>
          <p:nvPr/>
        </p:nvSpPr>
        <p:spPr>
          <a:xfrm>
            <a:off x="1031631" y="2497274"/>
            <a:ext cx="6799158" cy="386227"/>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3. تَرْتيبُ  </a:t>
            </a:r>
            <a:r>
              <a:rPr lang="ar-MA" sz="3200" b="1" dirty="0" err="1">
                <a:solidFill>
                  <a:schemeClr val="accent1">
                    <a:lumMod val="75000"/>
                  </a:schemeClr>
                </a:solidFill>
                <a:latin typeface="Microsoft Uighur" panose="02000000000000000000" pitchFamily="2" charset="-78"/>
                <a:cs typeface="Microsoft Uighur" panose="02000000000000000000" pitchFamily="2" charset="-78"/>
              </a:rPr>
              <a:t>ٱلْأَفْكارَ</a:t>
            </a:r>
            <a:endParaRPr lang="ar-MA" sz="3200" b="1" dirty="0">
              <a:solidFill>
                <a:schemeClr val="accent1">
                  <a:lumMod val="75000"/>
                </a:schemeClr>
              </a:solidFill>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9CEF9EDA-8365-A10E-810D-EAE5CB4B775E}"/>
              </a:ext>
            </a:extLst>
          </p:cNvPr>
          <p:cNvSpPr txBox="1"/>
          <p:nvPr/>
        </p:nvSpPr>
        <p:spPr>
          <a:xfrm>
            <a:off x="-389107" y="2624814"/>
            <a:ext cx="5896177" cy="2046714"/>
          </a:xfrm>
          <a:prstGeom prst="rect">
            <a:avLst/>
          </a:prstGeom>
          <a:noFill/>
        </p:spPr>
        <p:txBody>
          <a:bodyPr wrap="square">
            <a:spAutoFit/>
          </a:bodyPr>
          <a:lstStyle/>
          <a:p>
            <a:pPr marL="228600" algn="r" rtl="1">
              <a:spcAft>
                <a:spcPts val="600"/>
              </a:spcAft>
              <a:buNone/>
            </a:pPr>
            <a:r>
              <a:rPr lang="ar-SA" dirty="0">
                <a:effectLst/>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rgbClr val="48B2DC"/>
                </a:solidFill>
                <a:effectLst/>
                <a:latin typeface="Microsoft Uighur" panose="02000000000000000000" pitchFamily="2" charset="-78"/>
                <a:ea typeface="Calibri" panose="020F0502020204030204" pitchFamily="34" charset="0"/>
                <a:cs typeface="Microsoft Uighur" panose="02000000000000000000" pitchFamily="2" charset="-78"/>
              </a:rPr>
              <a:t>اَ</a:t>
            </a:r>
            <a:r>
              <a:rPr lang="ar-SA" sz="2800" b="1" dirty="0">
                <a:solidFill>
                  <a:srgbClr val="48B2DC"/>
                </a:solidFill>
                <a:latin typeface="Microsoft Uighur" panose="02000000000000000000" pitchFamily="2" charset="-78"/>
                <a:cs typeface="Microsoft Uighur" panose="02000000000000000000" pitchFamily="2" charset="-78"/>
              </a:rPr>
              <a:t>لشِّعْرُ يَحْفَظُ هُوِيَّةَ </a:t>
            </a:r>
            <a:r>
              <a:rPr lang="ar-SA" sz="2800" b="1" dirty="0" err="1">
                <a:solidFill>
                  <a:srgbClr val="48B2DC"/>
                </a:solidFill>
                <a:latin typeface="Microsoft Uighur" panose="02000000000000000000" pitchFamily="2" charset="-78"/>
                <a:cs typeface="Microsoft Uighur" panose="02000000000000000000" pitchFamily="2" charset="-78"/>
              </a:rPr>
              <a:t>ٱلْأُمَّةِ</a:t>
            </a:r>
            <a:r>
              <a:rPr lang="ar-SA" sz="2800" b="1" dirty="0">
                <a:solidFill>
                  <a:srgbClr val="48B2DC"/>
                </a:solidFill>
                <a:latin typeface="Microsoft Uighur" panose="02000000000000000000" pitchFamily="2" charset="-78"/>
                <a:cs typeface="Microsoft Uighur" panose="02000000000000000000" pitchFamily="2" charset="-78"/>
              </a:rPr>
              <a:t> وَيَصونُ لُغَتَها مِنَ </a:t>
            </a:r>
            <a:r>
              <a:rPr lang="ar-SA" sz="2800" b="1" dirty="0" err="1">
                <a:solidFill>
                  <a:srgbClr val="48B2DC"/>
                </a:solidFill>
                <a:latin typeface="Microsoft Uighur" panose="02000000000000000000" pitchFamily="2" charset="-78"/>
                <a:cs typeface="Microsoft Uighur" panose="02000000000000000000" pitchFamily="2" charset="-78"/>
              </a:rPr>
              <a:t>ٱلضَّياعِ</a:t>
            </a:r>
            <a:r>
              <a:rPr lang="ar-SA" sz="2800" b="1" dirty="0">
                <a:solidFill>
                  <a:srgbClr val="48B2DC"/>
                </a:solidFill>
                <a:latin typeface="Microsoft Uighur" panose="02000000000000000000" pitchFamily="2" charset="-78"/>
                <a:cs typeface="Microsoft Uighur" panose="02000000000000000000" pitchFamily="2" charset="-78"/>
              </a:rPr>
              <a:t>..</a:t>
            </a:r>
          </a:p>
          <a:p>
            <a:pPr marL="228600" algn="r" rtl="1">
              <a:spcAft>
                <a:spcPts val="600"/>
              </a:spcAft>
              <a:buNone/>
            </a:pPr>
            <a:r>
              <a:rPr lang="ar-SA"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a:solidFill>
                  <a:srgbClr val="48B2DC"/>
                </a:solidFill>
                <a:latin typeface="Microsoft Uighur" panose="02000000000000000000" pitchFamily="2" charset="-78"/>
                <a:cs typeface="Microsoft Uighur" panose="02000000000000000000" pitchFamily="2" charset="-78"/>
              </a:rPr>
              <a:t>نَشَأَ </a:t>
            </a:r>
            <a:r>
              <a:rPr lang="ar-SA" sz="2800" b="1" dirty="0" err="1">
                <a:solidFill>
                  <a:srgbClr val="48B2DC"/>
                </a:solidFill>
                <a:latin typeface="Microsoft Uighur" panose="02000000000000000000" pitchFamily="2" charset="-78"/>
                <a:cs typeface="Microsoft Uighur" panose="02000000000000000000" pitchFamily="2" charset="-78"/>
              </a:rPr>
              <a:t>ٱلشِّعْرُ</a:t>
            </a:r>
            <a:r>
              <a:rPr lang="ar-SA" sz="2800" b="1" dirty="0">
                <a:solidFill>
                  <a:srgbClr val="48B2DC"/>
                </a:solidFill>
                <a:latin typeface="Microsoft Uighur" panose="02000000000000000000" pitchFamily="2" charset="-78"/>
                <a:cs typeface="Microsoft Uighur" panose="02000000000000000000" pitchFamily="2" charset="-78"/>
              </a:rPr>
              <a:t> </a:t>
            </a:r>
            <a:r>
              <a:rPr lang="ar-SA" sz="2800" b="1" dirty="0" err="1">
                <a:solidFill>
                  <a:srgbClr val="48B2DC"/>
                </a:solidFill>
                <a:latin typeface="Microsoft Uighur" panose="02000000000000000000" pitchFamily="2" charset="-78"/>
                <a:cs typeface="Microsoft Uighur" panose="02000000000000000000" pitchFamily="2" charset="-78"/>
              </a:rPr>
              <a:t>ٱلْعَرَبِيُّ</a:t>
            </a:r>
            <a:r>
              <a:rPr lang="ar-SA" sz="2800" b="1" dirty="0">
                <a:solidFill>
                  <a:srgbClr val="48B2DC"/>
                </a:solidFill>
                <a:latin typeface="Microsoft Uighur" panose="02000000000000000000" pitchFamily="2" charset="-78"/>
                <a:cs typeface="Microsoft Uighur" panose="02000000000000000000" pitchFamily="2" charset="-78"/>
              </a:rPr>
              <a:t> في بِلادِهِمْ وَعَكَسَ حَياةَ </a:t>
            </a:r>
            <a:r>
              <a:rPr lang="ar-SA" sz="2800" b="1" dirty="0" err="1">
                <a:solidFill>
                  <a:srgbClr val="48B2DC"/>
                </a:solidFill>
                <a:latin typeface="Microsoft Uighur" panose="02000000000000000000" pitchFamily="2" charset="-78"/>
                <a:cs typeface="Microsoft Uighur" panose="02000000000000000000" pitchFamily="2" charset="-78"/>
              </a:rPr>
              <a:t>ٱلْعَرَبِ</a:t>
            </a:r>
            <a:r>
              <a:rPr lang="ar-SA" sz="2800" b="1" dirty="0">
                <a:solidFill>
                  <a:srgbClr val="48B2DC"/>
                </a:solidFill>
                <a:latin typeface="Microsoft Uighur" panose="02000000000000000000" pitchFamily="2" charset="-78"/>
                <a:cs typeface="Microsoft Uighur" panose="02000000000000000000" pitchFamily="2" charset="-78"/>
              </a:rPr>
              <a:t>.</a:t>
            </a:r>
            <a:endParaRPr lang="ar-MA" sz="2800" b="1" dirty="0">
              <a:solidFill>
                <a:srgbClr val="48B2DC"/>
              </a:solidFill>
              <a:latin typeface="Microsoft Uighur" panose="02000000000000000000" pitchFamily="2" charset="-78"/>
              <a:cs typeface="Microsoft Uighur" panose="02000000000000000000" pitchFamily="2" charset="-78"/>
            </a:endParaRPr>
          </a:p>
          <a:p>
            <a:pPr marL="228600" algn="r" rtl="1">
              <a:spcAft>
                <a:spcPts val="600"/>
              </a:spcAft>
            </a:pPr>
            <a:r>
              <a:rPr lang="ar-SA" dirty="0">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rgbClr val="48B2DC"/>
                </a:solidFill>
                <a:latin typeface="Microsoft Uighur" panose="02000000000000000000" pitchFamily="2" charset="-78"/>
                <a:ea typeface="Calibri" panose="020F0502020204030204" pitchFamily="34" charset="0"/>
                <a:cs typeface="Microsoft Uighur" panose="02000000000000000000" pitchFamily="2" charset="-78"/>
              </a:rPr>
              <a:t>اَ</a:t>
            </a:r>
            <a:r>
              <a:rPr lang="ar-SA" sz="2800" b="1" dirty="0">
                <a:solidFill>
                  <a:srgbClr val="48B2DC"/>
                </a:solidFill>
                <a:latin typeface="Microsoft Uighur" panose="02000000000000000000" pitchFamily="2" charset="-78"/>
                <a:cs typeface="Microsoft Uighur" panose="02000000000000000000" pitchFamily="2" charset="-78"/>
              </a:rPr>
              <a:t>لشِّعْرُ وَسيلَةٌ لِلتَّواصُلِ بَيْنَ </a:t>
            </a:r>
            <a:r>
              <a:rPr lang="ar-SA" sz="2800" b="1" dirty="0" err="1">
                <a:solidFill>
                  <a:srgbClr val="48B2DC"/>
                </a:solidFill>
                <a:latin typeface="Microsoft Uighur" panose="02000000000000000000" pitchFamily="2" charset="-78"/>
                <a:cs typeface="Microsoft Uighur" panose="02000000000000000000" pitchFamily="2" charset="-78"/>
              </a:rPr>
              <a:t>ٱلنّاسِ</a:t>
            </a:r>
            <a:r>
              <a:rPr lang="ar-SA" sz="2800" b="1" dirty="0">
                <a:solidFill>
                  <a:srgbClr val="48B2DC"/>
                </a:solidFill>
                <a:latin typeface="Microsoft Uighur" panose="02000000000000000000" pitchFamily="2" charset="-78"/>
                <a:cs typeface="Microsoft Uighur" panose="02000000000000000000" pitchFamily="2" charset="-78"/>
              </a:rPr>
              <a:t>.</a:t>
            </a:r>
            <a:endParaRPr lang="ar-MA" sz="2800" b="1" dirty="0">
              <a:solidFill>
                <a:srgbClr val="48B2DC"/>
              </a:solidFill>
              <a:latin typeface="Microsoft Uighur" panose="02000000000000000000" pitchFamily="2" charset="-78"/>
              <a:cs typeface="Microsoft Uighur" panose="02000000000000000000" pitchFamily="2" charset="-78"/>
            </a:endParaRPr>
          </a:p>
          <a:p>
            <a:pPr marL="228600" algn="r" rtl="1">
              <a:spcAft>
                <a:spcPts val="600"/>
              </a:spcAft>
            </a:pPr>
            <a:r>
              <a:rPr lang="ar-SA" dirty="0">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rgbClr val="48B2DC"/>
                </a:solidFill>
                <a:latin typeface="Microsoft Uighur" panose="02000000000000000000" pitchFamily="2" charset="-78"/>
                <a:ea typeface="Calibri" panose="020F0502020204030204" pitchFamily="34" charset="0"/>
                <a:cs typeface="Microsoft Uighur" panose="02000000000000000000" pitchFamily="2" charset="-78"/>
              </a:rPr>
              <a:t>اَ</a:t>
            </a:r>
            <a:r>
              <a:rPr lang="ar-SA" sz="2800" b="1" dirty="0">
                <a:solidFill>
                  <a:srgbClr val="48B2DC"/>
                </a:solidFill>
                <a:latin typeface="Microsoft Uighur" panose="02000000000000000000" pitchFamily="2" charset="-78"/>
                <a:cs typeface="Microsoft Uighur" panose="02000000000000000000" pitchFamily="2" charset="-78"/>
              </a:rPr>
              <a:t>لشِّعْرُ </a:t>
            </a:r>
            <a:r>
              <a:rPr lang="ar-SA" sz="2800" b="1" dirty="0" err="1">
                <a:solidFill>
                  <a:srgbClr val="48B2DC"/>
                </a:solidFill>
                <a:latin typeface="Microsoft Uighur" panose="02000000000000000000" pitchFamily="2" charset="-78"/>
                <a:cs typeface="Microsoft Uighur" panose="02000000000000000000" pitchFamily="2" charset="-78"/>
              </a:rPr>
              <a:t>ٱلْعَرَبِيُّ</a:t>
            </a:r>
            <a:r>
              <a:rPr lang="ar-SA" sz="2800" b="1" dirty="0">
                <a:solidFill>
                  <a:srgbClr val="48B2DC"/>
                </a:solidFill>
                <a:latin typeface="Microsoft Uighur" panose="02000000000000000000" pitchFamily="2" charset="-78"/>
                <a:cs typeface="Microsoft Uighur" panose="02000000000000000000" pitchFamily="2" charset="-78"/>
              </a:rPr>
              <a:t> دِيوانُ </a:t>
            </a:r>
            <a:r>
              <a:rPr lang="ar-SA" sz="2800" b="1" dirty="0" err="1">
                <a:solidFill>
                  <a:srgbClr val="48B2DC"/>
                </a:solidFill>
                <a:latin typeface="Microsoft Uighur" panose="02000000000000000000" pitchFamily="2" charset="-78"/>
                <a:cs typeface="Microsoft Uighur" panose="02000000000000000000" pitchFamily="2" charset="-78"/>
              </a:rPr>
              <a:t>ٱلْعَرَبِ</a:t>
            </a:r>
            <a:r>
              <a:rPr lang="ar-SA" sz="2800" b="1" dirty="0">
                <a:solidFill>
                  <a:srgbClr val="48B2DC"/>
                </a:solidFill>
                <a:latin typeface="Microsoft Uighur" panose="02000000000000000000" pitchFamily="2" charset="-78"/>
                <a:cs typeface="Microsoft Uighur" panose="02000000000000000000" pitchFamily="2" charset="-78"/>
              </a:rPr>
              <a:t> وَخِزانَةُ حِكْمَتِهِمْ.</a:t>
            </a:r>
            <a:endParaRPr lang="ar-MA" sz="2800" b="1" dirty="0">
              <a:solidFill>
                <a:srgbClr val="48B2DC"/>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A4064F48-1CCB-0680-83F2-1258CA2FD9ED}"/>
              </a:ext>
            </a:extLst>
          </p:cNvPr>
          <p:cNvSpPr/>
          <p:nvPr/>
        </p:nvSpPr>
        <p:spPr>
          <a:xfrm>
            <a:off x="345220" y="4900396"/>
            <a:ext cx="8171979" cy="1666402"/>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360363" algn="just" rtl="1">
              <a:buSzPct val="78000"/>
            </a:pPr>
            <a:r>
              <a:rPr lang="ar-MA" sz="2800" b="1" dirty="0">
                <a:solidFill>
                  <a:srgbClr val="FF0000"/>
                </a:solidFill>
                <a:latin typeface="Microsoft Uighur" panose="02000000000000000000" pitchFamily="2" charset="-78"/>
                <a:cs typeface="Microsoft Uighur" panose="02000000000000000000" pitchFamily="2" charset="-78"/>
              </a:rPr>
              <a:t>يُعَدُّ</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ٱلشِّعْرُ</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ٱلْعَرَبِيُّ</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دِيوانَ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ٱلْعَرَبِ</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ٱلْخالِدَ</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وَخِزانَةَ حِكْمَتِهِمْ عَبْرَ ٱلْأَجْيالِ، </a:t>
            </a:r>
            <a:r>
              <a:rPr lang="ar-MA" sz="2800" b="1" dirty="0">
                <a:solidFill>
                  <a:srgbClr val="FF0000"/>
                </a:solidFill>
                <a:latin typeface="Microsoft Uighur" panose="02000000000000000000" pitchFamily="2" charset="-78"/>
                <a:cs typeface="Microsoft Uighur" panose="02000000000000000000" pitchFamily="2" charset="-78"/>
              </a:rPr>
              <a:t>وَقَدْ</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نَشَأَ في رِحابِ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ٱلصَّحْراءِ</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ٱلْعَرَبِيَّةِ</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فَعَكَسَ حَياةَ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ٱلْعَرَبِ</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وَتَجارِبَهُمْ. </a:t>
            </a:r>
            <a:r>
              <a:rPr lang="ar-MA" sz="2800" b="1" dirty="0">
                <a:solidFill>
                  <a:srgbClr val="FF0000"/>
                </a:solidFill>
                <a:latin typeface="Microsoft Uighur" panose="02000000000000000000" pitchFamily="2" charset="-78"/>
                <a:cs typeface="Microsoft Uighur" panose="02000000000000000000" pitchFamily="2" charset="-78"/>
              </a:rPr>
              <a:t>وَلا يَقْتَصِرُ دَوْرُهُ عَلى ذلِكَ</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بَلْ هُوَ وَسيلَةٌ فَعّالَةٌ لِلتَّواصُلِ بَيْنَ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ٱلنّاسِ</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إِذْ يَصِلُ إِلى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ٱلْقُلوبِ</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قَبْلَ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ٱلْعُقولِ</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a:t>
            </a:r>
            <a:r>
              <a:rPr lang="ar-MA" sz="2800" b="1" dirty="0">
                <a:solidFill>
                  <a:srgbClr val="FF0000"/>
                </a:solidFill>
                <a:latin typeface="Microsoft Uighur" panose="02000000000000000000" pitchFamily="2" charset="-78"/>
                <a:cs typeface="Microsoft Uighur" panose="02000000000000000000" pitchFamily="2" charset="-78"/>
              </a:rPr>
              <a:t> كَما يُساعِدُ</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ٱلشِّعْرُ</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عَلى حِفْظِ هُوِيَّةِ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ٱلْأُمَّةِ</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 وَصَوْنِ لُغَتِها مِنَ </a:t>
            </a:r>
            <a:r>
              <a:rPr lang="ar-MA" sz="2800" b="1" dirty="0" err="1">
                <a:solidFill>
                  <a:schemeClr val="accent1">
                    <a:lumMod val="75000"/>
                  </a:schemeClr>
                </a:solidFill>
                <a:latin typeface="Microsoft Uighur" panose="02000000000000000000" pitchFamily="2" charset="-78"/>
                <a:cs typeface="Microsoft Uighur" panose="02000000000000000000" pitchFamily="2" charset="-78"/>
              </a:rPr>
              <a:t>ٱلضَّياعِ</a:t>
            </a:r>
            <a:r>
              <a:rPr lang="ar-MA" sz="2800" b="1" dirty="0">
                <a:solidFill>
                  <a:schemeClr val="accent1">
                    <a:lumMod val="75000"/>
                  </a:schemeClr>
                </a:solidFill>
                <a:latin typeface="Microsoft Uighur" panose="02000000000000000000" pitchFamily="2" charset="-78"/>
                <a:cs typeface="Microsoft Uighur" panose="02000000000000000000" pitchFamily="2" charset="-78"/>
              </a:rPr>
              <a:t>.</a:t>
            </a:r>
            <a:endParaRPr lang="ar-MA" sz="2000" b="1" dirty="0">
              <a:solidFill>
                <a:schemeClr val="accent1">
                  <a:lumMod val="75000"/>
                </a:schemeClr>
              </a:solidFill>
              <a:latin typeface="Microsoft Uighur" panose="02000000000000000000" pitchFamily="2" charset="-78"/>
              <a:cs typeface="Microsoft Uighur" panose="02000000000000000000" pitchFamily="2" charset="-78"/>
            </a:endParaRPr>
          </a:p>
        </p:txBody>
      </p:sp>
      <p:sp>
        <p:nvSpPr>
          <p:cNvPr id="3" name="Ellipse 2">
            <a:extLst>
              <a:ext uri="{FF2B5EF4-FFF2-40B4-BE49-F238E27FC236}">
                <a16:creationId xmlns:a16="http://schemas.microsoft.com/office/drawing/2014/main" id="{603A4143-6472-8553-632F-AE8BFD0CD469}"/>
              </a:ext>
            </a:extLst>
          </p:cNvPr>
          <p:cNvSpPr/>
          <p:nvPr/>
        </p:nvSpPr>
        <p:spPr>
          <a:xfrm>
            <a:off x="5184842" y="2775213"/>
            <a:ext cx="322228" cy="31599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dirty="0"/>
              <a:t>4</a:t>
            </a:r>
            <a:endParaRPr lang="fr-FR" dirty="0"/>
          </a:p>
        </p:txBody>
      </p:sp>
      <p:sp>
        <p:nvSpPr>
          <p:cNvPr id="4" name="Ellipse 3">
            <a:extLst>
              <a:ext uri="{FF2B5EF4-FFF2-40B4-BE49-F238E27FC236}">
                <a16:creationId xmlns:a16="http://schemas.microsoft.com/office/drawing/2014/main" id="{2D434D9E-13C1-126D-87D0-5EA67A113A92}"/>
              </a:ext>
            </a:extLst>
          </p:cNvPr>
          <p:cNvSpPr/>
          <p:nvPr/>
        </p:nvSpPr>
        <p:spPr>
          <a:xfrm>
            <a:off x="5184842" y="3262354"/>
            <a:ext cx="322228" cy="31599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dirty="0"/>
              <a:t>2</a:t>
            </a:r>
            <a:endParaRPr lang="fr-FR" dirty="0"/>
          </a:p>
        </p:txBody>
      </p:sp>
      <p:sp>
        <p:nvSpPr>
          <p:cNvPr id="7" name="Ellipse 6">
            <a:extLst>
              <a:ext uri="{FF2B5EF4-FFF2-40B4-BE49-F238E27FC236}">
                <a16:creationId xmlns:a16="http://schemas.microsoft.com/office/drawing/2014/main" id="{F0579B75-A910-F009-A602-881365C08D2C}"/>
              </a:ext>
            </a:extLst>
          </p:cNvPr>
          <p:cNvSpPr/>
          <p:nvPr/>
        </p:nvSpPr>
        <p:spPr>
          <a:xfrm>
            <a:off x="5184842" y="3722155"/>
            <a:ext cx="322228" cy="31599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dirty="0"/>
              <a:t>3</a:t>
            </a:r>
            <a:endParaRPr lang="fr-FR" dirty="0"/>
          </a:p>
        </p:txBody>
      </p:sp>
      <p:sp>
        <p:nvSpPr>
          <p:cNvPr id="8" name="Ellipse 7">
            <a:extLst>
              <a:ext uri="{FF2B5EF4-FFF2-40B4-BE49-F238E27FC236}">
                <a16:creationId xmlns:a16="http://schemas.microsoft.com/office/drawing/2014/main" id="{F60E91DF-5239-2ED8-F1BF-93586FFF26B0}"/>
              </a:ext>
            </a:extLst>
          </p:cNvPr>
          <p:cNvSpPr/>
          <p:nvPr/>
        </p:nvSpPr>
        <p:spPr>
          <a:xfrm>
            <a:off x="5184842" y="4224224"/>
            <a:ext cx="322228" cy="31599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dirty="0"/>
              <a:t>1</a:t>
            </a:r>
            <a:endParaRPr lang="fr-FR" dirty="0"/>
          </a:p>
        </p:txBody>
      </p:sp>
      <p:sp>
        <p:nvSpPr>
          <p:cNvPr id="9" name="Rectangle : coins arrondis 8">
            <a:extLst>
              <a:ext uri="{FF2B5EF4-FFF2-40B4-BE49-F238E27FC236}">
                <a16:creationId xmlns:a16="http://schemas.microsoft.com/office/drawing/2014/main" id="{55FD5AAC-8DD4-B5EF-75D4-FEFBE3BF0BC9}"/>
              </a:ext>
            </a:extLst>
          </p:cNvPr>
          <p:cNvSpPr/>
          <p:nvPr/>
        </p:nvSpPr>
        <p:spPr>
          <a:xfrm>
            <a:off x="6295011" y="4413255"/>
            <a:ext cx="1984443" cy="386227"/>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SzPct val="78000"/>
            </a:pPr>
            <a:r>
              <a:rPr lang="ar-MA" sz="3200" b="1" dirty="0">
                <a:solidFill>
                  <a:schemeClr val="accent1">
                    <a:lumMod val="75000"/>
                  </a:schemeClr>
                </a:solidFill>
                <a:latin typeface="Microsoft Uighur" panose="02000000000000000000" pitchFamily="2" charset="-78"/>
                <a:cs typeface="Microsoft Uighur" panose="02000000000000000000" pitchFamily="2" charset="-78"/>
              </a:rPr>
              <a:t>4. اَلْمُلَخَّصُ</a:t>
            </a:r>
          </a:p>
        </p:txBody>
      </p:sp>
    </p:spTree>
    <p:extLst>
      <p:ext uri="{BB962C8B-B14F-4D97-AF65-F5344CB8AC3E}">
        <p14:creationId xmlns:p14="http://schemas.microsoft.com/office/powerpoint/2010/main" val="189124695"/>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        تقويم الطلاقة و التحدث </a:t>
            </a:r>
            <a:endParaRPr lang="fr-MA" dirty="0">
              <a:solidFill>
                <a:srgbClr val="424D7C"/>
              </a:solidFill>
            </a:endParaRPr>
          </a:p>
        </p:txBody>
      </p:sp>
      <p:sp>
        <p:nvSpPr>
          <p:cNvPr id="5" name="ZoneTexte 4">
            <a:extLst>
              <a:ext uri="{FF2B5EF4-FFF2-40B4-BE49-F238E27FC236}">
                <a16:creationId xmlns:a16="http://schemas.microsoft.com/office/drawing/2014/main" id="{99D24109-5D4C-429C-61FC-ED62F46F6AC3}"/>
              </a:ext>
            </a:extLst>
          </p:cNvPr>
          <p:cNvSpPr txBox="1"/>
          <p:nvPr/>
        </p:nvSpPr>
        <p:spPr>
          <a:xfrm>
            <a:off x="3612381" y="3274714"/>
            <a:ext cx="3398019"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إتمام تمرير رائزي التحدث والطلاقة.</a:t>
            </a:r>
          </a:p>
        </p:txBody>
      </p:sp>
      <p:pic>
        <p:nvPicPr>
          <p:cNvPr id="6" name="Image 5">
            <a:extLst>
              <a:ext uri="{FF2B5EF4-FFF2-40B4-BE49-F238E27FC236}">
                <a16:creationId xmlns:a16="http://schemas.microsoft.com/office/drawing/2014/main" id="{956C52B6-A142-D14E-DFD8-E2E2E842F0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96807" y="897445"/>
            <a:ext cx="549907" cy="549907"/>
          </a:xfrm>
          <a:prstGeom prst="rect">
            <a:avLst/>
          </a:prstGeom>
          <a:ln>
            <a:noFill/>
          </a:ln>
        </p:spPr>
      </p:pic>
    </p:spTree>
    <p:extLst>
      <p:ext uri="{BB962C8B-B14F-4D97-AF65-F5344CB8AC3E}">
        <p14:creationId xmlns:p14="http://schemas.microsoft.com/office/powerpoint/2010/main" val="15409908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2">
            <a:extLst>
              <a:ext uri="{FF2B5EF4-FFF2-40B4-BE49-F238E27FC236}">
                <a16:creationId xmlns:a16="http://schemas.microsoft.com/office/drawing/2014/main" id="{F4C5F033-E1A2-0B2A-F997-2E1B47FB83EE}"/>
              </a:ext>
            </a:extLst>
          </p:cNvPr>
          <p:cNvSpPr txBox="1">
            <a:spLocks/>
          </p:cNvSpPr>
          <p:nvPr/>
        </p:nvSpPr>
        <p:spPr>
          <a:xfrm>
            <a:off x="228600" y="1488331"/>
            <a:ext cx="8585200" cy="5058382"/>
          </a:xfrm>
          <a:prstGeom prst="roundRect">
            <a:avLst>
              <a:gd name="adj" fmla="val 7963"/>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إعداد شبكة تفريغ نتائج التمرير الفردي؛</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 إعداد جانب من الفصل الدراسي للتمرير الفردي؛ </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الحرص على خلق بيئة آمنة لتمرير الروائز؛</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تمرير رائزي التحدث والطلاقة بالتتابع وبشكل فردي في جلسة واحدة مع كل تلميذ(ة)؛ </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عرض وضعيتي التقويم على شاشة الحاسوب بعد فصله عن شاشة العرض؛</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يتم تغيير وضعية تقويم التحدث و</a:t>
            </a:r>
            <a:r>
              <a:rPr lang="ar-MA" sz="2800" b="1" dirty="0">
                <a:solidFill>
                  <a:srgbClr val="424D7B"/>
                </a:solidFill>
                <a:latin typeface="Microsoft Uighur" panose="02000000000000000000" pitchFamily="2" charset="-78"/>
                <a:cs typeface="Microsoft Uighur" panose="02000000000000000000" pitchFamily="2" charset="-78"/>
              </a:rPr>
              <a:t>نص الطلاقة</a:t>
            </a:r>
            <a:r>
              <a:rPr lang="ar-MA" sz="2800" b="1" dirty="0">
                <a:solidFill>
                  <a:srgbClr val="424D7B"/>
                </a:solidFill>
                <a:latin typeface="Microsoft Uighur" panose="02000000000000000000" pitchFamily="2" charset="-78"/>
                <a:ea typeface="+mn-ea"/>
                <a:cs typeface="Microsoft Uighur" panose="02000000000000000000" pitchFamily="2" charset="-78"/>
              </a:rPr>
              <a:t> من يوم إلى آخر؛</a:t>
            </a:r>
          </a:p>
          <a:p>
            <a:pPr algn="r" rtl="1"/>
            <a:endParaRPr lang="ar-MA" sz="2800" b="1" dirty="0">
              <a:solidFill>
                <a:srgbClr val="424D7B"/>
              </a:solidFill>
              <a:latin typeface="Microsoft Uighur" panose="02000000000000000000" pitchFamily="2" charset="-78"/>
              <a:ea typeface="+mn-ea"/>
              <a:cs typeface="Microsoft Uighur" panose="02000000000000000000" pitchFamily="2" charset="-78"/>
            </a:endParaRPr>
          </a:p>
        </p:txBody>
      </p:sp>
      <p:sp>
        <p:nvSpPr>
          <p:cNvPr id="7" name="Titre 3">
            <a:extLst>
              <a:ext uri="{FF2B5EF4-FFF2-40B4-BE49-F238E27FC236}">
                <a16:creationId xmlns:a16="http://schemas.microsoft.com/office/drawing/2014/main" id="{2CF6B59E-75C6-B66F-9A1E-D69DDDF4D5B4}"/>
              </a:ext>
            </a:extLst>
          </p:cNvPr>
          <p:cNvSpPr txBox="1">
            <a:spLocks/>
          </p:cNvSpPr>
          <p:nvPr/>
        </p:nvSpPr>
        <p:spPr>
          <a:xfrm>
            <a:off x="1712069" y="787941"/>
            <a:ext cx="4970833" cy="603114"/>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 توجيه </a:t>
            </a:r>
          </a:p>
        </p:txBody>
      </p:sp>
    </p:spTree>
    <p:extLst>
      <p:ext uri="{BB962C8B-B14F-4D97-AF65-F5344CB8AC3E}">
        <p14:creationId xmlns:p14="http://schemas.microsoft.com/office/powerpoint/2010/main" val="376460776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0C98-7728-93D4-2FD8-1A7C75D62E74}"/>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D469E661-0E19-AA73-8F05-A43F4DE0F064}"/>
              </a:ext>
            </a:extLst>
          </p:cNvPr>
          <p:cNvSpPr txBox="1"/>
          <p:nvPr/>
        </p:nvSpPr>
        <p:spPr>
          <a:xfrm>
            <a:off x="754053" y="952181"/>
            <a:ext cx="7342625"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spcBef>
                <a:spcPts val="0"/>
              </a:spcBef>
              <a:spcAft>
                <a:spcPts val="0"/>
              </a:spcAft>
              <a:buClrTx/>
              <a:buSzTx/>
              <a:buFontTx/>
              <a:buNone/>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مقترح شبكة التفريغ </a:t>
            </a:r>
            <a:endParaRPr lang="fr-FR" sz="2800" b="1" dirty="0">
              <a:solidFill>
                <a:schemeClr val="accent5">
                  <a:lumMod val="50000"/>
                </a:schemeClr>
              </a:solidFill>
              <a:latin typeface="Microsoft Uighur" panose="02000000000000000000" pitchFamily="2" charset="-78"/>
              <a:cs typeface="Microsoft Uighur" panose="02000000000000000000" pitchFamily="2" charset="-78"/>
            </a:endParaRPr>
          </a:p>
        </p:txBody>
      </p:sp>
      <p:pic>
        <p:nvPicPr>
          <p:cNvPr id="5" name="Image 4" descr="Une image contenant texte, capture d’écran, nombre, ligne&#10;&#10;Le contenu généré par l’IA peut être incorrect.">
            <a:extLst>
              <a:ext uri="{FF2B5EF4-FFF2-40B4-BE49-F238E27FC236}">
                <a16:creationId xmlns:a16="http://schemas.microsoft.com/office/drawing/2014/main" id="{924FF893-3AEA-77D3-1B4D-686641C53549}"/>
              </a:ext>
            </a:extLst>
          </p:cNvPr>
          <p:cNvPicPr>
            <a:picLocks noChangeAspect="1"/>
          </p:cNvPicPr>
          <p:nvPr/>
        </p:nvPicPr>
        <p:blipFill>
          <a:blip r:embed="rId2"/>
          <a:stretch>
            <a:fillRect/>
          </a:stretch>
        </p:blipFill>
        <p:spPr>
          <a:xfrm>
            <a:off x="754053" y="1634334"/>
            <a:ext cx="7436636" cy="4571913"/>
          </a:xfrm>
          <a:prstGeom prst="rect">
            <a:avLst/>
          </a:prstGeom>
        </p:spPr>
      </p:pic>
    </p:spTree>
    <p:extLst>
      <p:ext uri="{BB962C8B-B14F-4D97-AF65-F5344CB8AC3E}">
        <p14:creationId xmlns:p14="http://schemas.microsoft.com/office/powerpoint/2010/main" val="389103115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44B5B-62FD-C067-00EE-0EE051720837}"/>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59370930-A2D8-E36D-5583-B400CC2D910A}"/>
              </a:ext>
            </a:extLst>
          </p:cNvPr>
          <p:cNvSpPr txBox="1">
            <a:spLocks/>
          </p:cNvSpPr>
          <p:nvPr/>
        </p:nvSpPr>
        <p:spPr>
          <a:xfrm>
            <a:off x="2159541" y="3030166"/>
            <a:ext cx="5000016" cy="1366736"/>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6000" dirty="0">
                <a:solidFill>
                  <a:srgbClr val="424D7B"/>
                </a:solidFill>
                <a:latin typeface="Dosis SemiBold" pitchFamily="2" charset="0"/>
                <a:ea typeface="+mn-ea"/>
                <a:cs typeface="Microsoft Uighur" panose="02000000000000000000" pitchFamily="2" charset="-78"/>
              </a:rPr>
              <a:t>تقويم التحدث</a:t>
            </a:r>
          </a:p>
        </p:txBody>
      </p:sp>
    </p:spTree>
    <p:extLst>
      <p:ext uri="{BB962C8B-B14F-4D97-AF65-F5344CB8AC3E}">
        <p14:creationId xmlns:p14="http://schemas.microsoft.com/office/powerpoint/2010/main" val="354078973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28852-E3C4-3895-F760-07FFA867B04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5DC19E6-222D-2FA7-93E5-8D2AFBF4679D}"/>
              </a:ext>
            </a:extLst>
          </p:cNvPr>
          <p:cNvSpPr txBox="1">
            <a:spLocks/>
          </p:cNvSpPr>
          <p:nvPr/>
        </p:nvSpPr>
        <p:spPr>
          <a:xfrm>
            <a:off x="1712069" y="787941"/>
            <a:ext cx="4970833" cy="603114"/>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 دليل تمرير رائز التحدث </a:t>
            </a:r>
          </a:p>
        </p:txBody>
      </p:sp>
      <p:sp>
        <p:nvSpPr>
          <p:cNvPr id="3" name="Espace réservé du texte 2">
            <a:extLst>
              <a:ext uri="{FF2B5EF4-FFF2-40B4-BE49-F238E27FC236}">
                <a16:creationId xmlns:a16="http://schemas.microsoft.com/office/drawing/2014/main" id="{5EA3E1CD-B075-F322-73E1-998777B67033}"/>
              </a:ext>
            </a:extLst>
          </p:cNvPr>
          <p:cNvSpPr txBox="1">
            <a:spLocks/>
          </p:cNvSpPr>
          <p:nvPr/>
        </p:nvSpPr>
        <p:spPr>
          <a:xfrm>
            <a:off x="325877" y="1712068"/>
            <a:ext cx="8142051" cy="4173167"/>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r" rtl="1">
              <a:buFont typeface="+mj-lt"/>
              <a:buAutoNum type="arabicPeriod"/>
            </a:pPr>
            <a:r>
              <a:rPr lang="ar-MA" sz="3200" b="1" dirty="0">
                <a:solidFill>
                  <a:srgbClr val="424D7B"/>
                </a:solidFill>
                <a:latin typeface="Microsoft Uighur" panose="02000000000000000000" pitchFamily="2" charset="-78"/>
                <a:ea typeface="+mn-ea"/>
                <a:cs typeface="Microsoft Uighur" panose="02000000000000000000" pitchFamily="2" charset="-78"/>
              </a:rPr>
              <a:t>يقرأ الأستاذ(ة) الوضعية على المتعلم(ة) ويتأكد من فهمه (ها) للتعليمة؛</a:t>
            </a:r>
          </a:p>
          <a:p>
            <a:pPr marL="273050" indent="-273050" algn="r" rtl="1">
              <a:buFont typeface="+mj-lt"/>
              <a:buAutoNum type="arabicPeriod"/>
            </a:pPr>
            <a:r>
              <a:rPr lang="ar-MA" sz="3200" b="1" dirty="0">
                <a:solidFill>
                  <a:srgbClr val="424D7B"/>
                </a:solidFill>
                <a:latin typeface="Microsoft Uighur" panose="02000000000000000000" pitchFamily="2" charset="-78"/>
                <a:ea typeface="+mn-ea"/>
                <a:cs typeface="Microsoft Uighur" panose="02000000000000000000" pitchFamily="2" charset="-78"/>
              </a:rPr>
              <a:t>يمنح الأستاذ (ة) للمتعلم(ة) 30 ثانية لترتيب أفكاره قبل البدء في التحدث، ثم ينصت لجوابه في حدود دقيقتين، </a:t>
            </a:r>
          </a:p>
          <a:p>
            <a:pPr marL="273050" indent="-273050" algn="r" rtl="1">
              <a:buFont typeface="+mj-lt"/>
              <a:buAutoNum type="arabicPeriod"/>
            </a:pPr>
            <a:r>
              <a:rPr lang="ar-MA" sz="3200" b="1" dirty="0">
                <a:solidFill>
                  <a:srgbClr val="424D7B"/>
                </a:solidFill>
                <a:latin typeface="Microsoft Uighur" panose="02000000000000000000" pitchFamily="2" charset="-78"/>
                <a:ea typeface="+mn-ea"/>
                <a:cs typeface="Microsoft Uighur" panose="02000000000000000000" pitchFamily="2" charset="-78"/>
              </a:rPr>
              <a:t>يدون الأستاذ (ة) </a:t>
            </a:r>
            <a:r>
              <a:rPr lang="ar-MA" sz="3200" b="1" dirty="0">
                <a:solidFill>
                  <a:srgbClr val="FF0000"/>
                </a:solidFill>
                <a:latin typeface="Microsoft Uighur" panose="02000000000000000000" pitchFamily="2" charset="-78"/>
                <a:ea typeface="+mn-ea"/>
                <a:cs typeface="Microsoft Uighur" panose="02000000000000000000" pitchFamily="2" charset="-78"/>
              </a:rPr>
              <a:t>نتيجة كل مؤشر على شبكة التنقيط </a:t>
            </a:r>
            <a:r>
              <a:rPr lang="ar-MA" sz="3200" b="1" dirty="0">
                <a:solidFill>
                  <a:srgbClr val="424D7B"/>
                </a:solidFill>
                <a:latin typeface="Microsoft Uighur" panose="02000000000000000000" pitchFamily="2" charset="-78"/>
                <a:ea typeface="+mn-ea"/>
                <a:cs typeface="Microsoft Uighur" panose="02000000000000000000" pitchFamily="2" charset="-78"/>
              </a:rPr>
              <a:t>ثم يحتسب </a:t>
            </a:r>
            <a:r>
              <a:rPr lang="ar-MA" sz="3200" b="1" dirty="0">
                <a:solidFill>
                  <a:srgbClr val="FF0000"/>
                </a:solidFill>
                <a:latin typeface="Microsoft Uighur" panose="02000000000000000000" pitchFamily="2" charset="-78"/>
                <a:cs typeface="Microsoft Uighur" panose="02000000000000000000" pitchFamily="2" charset="-78"/>
              </a:rPr>
              <a:t>النقطة الإجمالية</a:t>
            </a:r>
            <a:r>
              <a:rPr lang="ar-MA" sz="3200" b="1" dirty="0">
                <a:solidFill>
                  <a:srgbClr val="424D7B"/>
                </a:solidFill>
                <a:latin typeface="Microsoft Uighur" panose="02000000000000000000" pitchFamily="2" charset="-78"/>
                <a:cs typeface="Microsoft Uighur" panose="02000000000000000000" pitchFamily="2" charset="-78"/>
              </a:rPr>
              <a:t> ويسجلها على الشبكة</a:t>
            </a:r>
            <a:r>
              <a:rPr lang="ar-MA" sz="3200" b="1" dirty="0">
                <a:solidFill>
                  <a:srgbClr val="424D7B"/>
                </a:solidFill>
                <a:latin typeface="Microsoft Uighur" panose="02000000000000000000" pitchFamily="2" charset="-78"/>
                <a:ea typeface="+mn-ea"/>
                <a:cs typeface="Microsoft Uighur" panose="02000000000000000000" pitchFamily="2" charset="-78"/>
              </a:rPr>
              <a:t>؛ </a:t>
            </a:r>
          </a:p>
          <a:p>
            <a:pPr marL="273050" indent="-273050" algn="r" rtl="1">
              <a:buFont typeface="+mj-lt"/>
              <a:buAutoNum type="arabicPeriod"/>
            </a:pPr>
            <a:r>
              <a:rPr lang="ar-MA" sz="3200" b="1" dirty="0">
                <a:solidFill>
                  <a:srgbClr val="424D7B"/>
                </a:solidFill>
                <a:latin typeface="Microsoft Uighur" panose="02000000000000000000" pitchFamily="2" charset="-78"/>
                <a:ea typeface="+mn-ea"/>
                <a:cs typeface="Microsoft Uighur" panose="02000000000000000000" pitchFamily="2" charset="-78"/>
              </a:rPr>
              <a:t>يسجل الأستاذ(ة) لاحقا النقطة الإجمالية في دفتر الكفايات على منظومة مسار. </a:t>
            </a:r>
          </a:p>
        </p:txBody>
      </p:sp>
    </p:spTree>
    <p:extLst>
      <p:ext uri="{BB962C8B-B14F-4D97-AF65-F5344CB8AC3E}">
        <p14:creationId xmlns:p14="http://schemas.microsoft.com/office/powerpoint/2010/main" val="98469333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D77D1-280C-6EC2-DFB6-A6392D11D8DB}"/>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8590D27A-648B-F083-5F51-521872B7E677}"/>
              </a:ext>
            </a:extLst>
          </p:cNvPr>
          <p:cNvSpPr txBox="1"/>
          <p:nvPr/>
        </p:nvSpPr>
        <p:spPr>
          <a:xfrm>
            <a:off x="744325" y="1273194"/>
            <a:ext cx="7342625"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spcBef>
                <a:spcPts val="0"/>
              </a:spcBef>
              <a:spcAft>
                <a:spcPts val="0"/>
              </a:spcAft>
              <a:buClrTx/>
              <a:buSzTx/>
              <a:buFontTx/>
              <a:buNone/>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معايير التصحيح وتحديد مستوى التحكم في كفاية التحدث:</a:t>
            </a:r>
            <a:endParaRPr lang="fr-FR" sz="2800" b="1" dirty="0">
              <a:solidFill>
                <a:schemeClr val="accent5">
                  <a:lumMod val="50000"/>
                </a:schemeClr>
              </a:solidFill>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EE14DBBD-AB15-DD6E-98F9-DE2401C5E1B1}"/>
              </a:ext>
            </a:extLst>
          </p:cNvPr>
          <p:cNvGraphicFramePr>
            <a:graphicFrameLocks noGrp="1"/>
          </p:cNvGraphicFramePr>
          <p:nvPr>
            <p:extLst>
              <p:ext uri="{D42A27DB-BD31-4B8C-83A1-F6EECF244321}">
                <p14:modId xmlns:p14="http://schemas.microsoft.com/office/powerpoint/2010/main" val="1705430805"/>
              </p:ext>
            </p:extLst>
          </p:nvPr>
        </p:nvGraphicFramePr>
        <p:xfrm>
          <a:off x="527459" y="2141328"/>
          <a:ext cx="8089081" cy="3624664"/>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252754">
                  <a:extLst>
                    <a:ext uri="{9D8B030D-6E8A-4147-A177-3AD203B41FA5}">
                      <a16:colId xmlns:a16="http://schemas.microsoft.com/office/drawing/2014/main" val="619220143"/>
                    </a:ext>
                  </a:extLst>
                </a:gridCol>
                <a:gridCol w="4230733">
                  <a:extLst>
                    <a:ext uri="{9D8B030D-6E8A-4147-A177-3AD203B41FA5}">
                      <a16:colId xmlns:a16="http://schemas.microsoft.com/office/drawing/2014/main" val="1040309097"/>
                    </a:ext>
                  </a:extLst>
                </a:gridCol>
                <a:gridCol w="513474">
                  <a:extLst>
                    <a:ext uri="{9D8B030D-6E8A-4147-A177-3AD203B41FA5}">
                      <a16:colId xmlns:a16="http://schemas.microsoft.com/office/drawing/2014/main" val="1467509368"/>
                    </a:ext>
                  </a:extLst>
                </a:gridCol>
                <a:gridCol w="1517441">
                  <a:extLst>
                    <a:ext uri="{9D8B030D-6E8A-4147-A177-3AD203B41FA5}">
                      <a16:colId xmlns:a16="http://schemas.microsoft.com/office/drawing/2014/main" val="2147114275"/>
                    </a:ext>
                  </a:extLst>
                </a:gridCol>
              </a:tblGrid>
              <a:tr h="377471">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التنقيط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335661">
                <a:tc rowSpan="9">
                  <a:txBody>
                    <a:bodyPr/>
                    <a:lstStyle/>
                    <a:p>
                      <a:endParaRPr lang="fr-FR" dirty="0"/>
                    </a:p>
                    <a:p>
                      <a:endParaRPr lang="fr-FR" dirty="0"/>
                    </a:p>
                    <a:p>
                      <a:endParaRPr lang="fr-FR" dirty="0"/>
                    </a:p>
                    <a:p>
                      <a:endParaRPr lang="fr-FR" dirty="0"/>
                    </a:p>
                    <a:p>
                      <a:r>
                        <a:rPr lang="fr-FR" dirty="0"/>
                        <a:t>PO</a:t>
                      </a:r>
                    </a:p>
                  </a:txBody>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احترام الموضوع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2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تحديد الفن المفضل.</a:t>
                      </a:r>
                      <a:endParaRPr lang="fr-FR" sz="22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6</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2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تحديد الأشياء التي تعجبه فيه.</a:t>
                      </a:r>
                      <a:endParaRPr lang="fr-FR" sz="22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277852">
                <a:tc vMerge="1">
                  <a:txBody>
                    <a:bodyPr/>
                    <a:lstStyle/>
                    <a:p>
                      <a:endParaRPr lang="fr-FR"/>
                    </a:p>
                  </a:txBody>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514337" rtl="1" eaLnBrk="1" fontAlgn="auto" latinLnBrk="0" hangingPunct="1">
                        <a:lnSpc>
                          <a:spcPct val="107000"/>
                        </a:lnSpc>
                        <a:spcBef>
                          <a:spcPts val="0"/>
                        </a:spcBef>
                        <a:spcAft>
                          <a:spcPts val="800"/>
                        </a:spcAft>
                        <a:buClrTx/>
                        <a:buSzTx/>
                        <a:buFont typeface="Arial" panose="020B0604020202020204" pitchFamily="34" charset="0"/>
                        <a:buNone/>
                        <a:tabLst/>
                        <a:defRPr/>
                      </a:pPr>
                      <a:r>
                        <a:rPr lang="ar-MA" sz="22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تحديد الأدوات والمنتوجات</a:t>
                      </a:r>
                      <a:endParaRPr lang="fr-FR" sz="22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961867758"/>
                  </a:ext>
                </a:extLst>
              </a:tr>
              <a:tr h="161409">
                <a:tc vMerge="1">
                  <a:txBody>
                    <a:bodyPr/>
                    <a:lstStyle/>
                    <a:p>
                      <a:endParaRPr lang="fr-FR"/>
                    </a:p>
                  </a:txBody>
                  <a:tcPr/>
                </a:tc>
                <a:tc rowSpan="3">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التحدث باسترسال</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توقفان على الأكثر(10 ثوان لكل توقف).</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من0 إلى 2</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توقفات أو أربعة.</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869617592"/>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أربعة توقفات.</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110587007"/>
                  </a:ext>
                </a:extLst>
              </a:tr>
              <a:tr h="220599">
                <a:tc vMerge="1">
                  <a:txBody>
                    <a:bodyPr/>
                    <a:lstStyle/>
                    <a:p>
                      <a:endParaRPr lang="fr-FR"/>
                    </a:p>
                  </a:txBody>
                  <a:tcPr/>
                </a:tc>
                <a:tc rowSpan="3">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عدم ارتكاب أخطاء لغوية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 أخطاء على الأكثر.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2</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554131636"/>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5 أو 6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596711272"/>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6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1488082847"/>
                  </a:ext>
                </a:extLst>
              </a:tr>
              <a:tr h="324161">
                <a:tc gridSpan="4">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المجموع</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10</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2872258911"/>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5CB7-9CE6-DA9B-071B-BD01F26DA0CD}"/>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4BF26E52-4003-32CA-288E-CCB16520137B}"/>
              </a:ext>
            </a:extLst>
          </p:cNvPr>
          <p:cNvSpPr txBox="1">
            <a:spLocks/>
          </p:cNvSpPr>
          <p:nvPr/>
        </p:nvSpPr>
        <p:spPr>
          <a:xfrm>
            <a:off x="1857985" y="973062"/>
            <a:ext cx="5000016" cy="593387"/>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وضعية تقويم التحدث</a:t>
            </a:r>
          </a:p>
        </p:txBody>
      </p:sp>
      <p:sp>
        <p:nvSpPr>
          <p:cNvPr id="2" name="Zone de texte 65">
            <a:extLst>
              <a:ext uri="{FF2B5EF4-FFF2-40B4-BE49-F238E27FC236}">
                <a16:creationId xmlns:a16="http://schemas.microsoft.com/office/drawing/2014/main" id="{BD0BCD81-9135-C25A-123C-09E58FA8C714}"/>
              </a:ext>
            </a:extLst>
          </p:cNvPr>
          <p:cNvSpPr txBox="1">
            <a:spLocks/>
          </p:cNvSpPr>
          <p:nvPr/>
        </p:nvSpPr>
        <p:spPr>
          <a:xfrm>
            <a:off x="408561" y="2190689"/>
            <a:ext cx="8132323" cy="3821006"/>
          </a:xfrm>
          <a:prstGeom prst="roundRect">
            <a:avLst/>
          </a:prstGeom>
          <a:solidFill>
            <a:schemeClr val="lt1"/>
          </a:solidFill>
          <a:ln w="38100">
            <a:solidFill>
              <a:schemeClr val="accent5"/>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rtl="1">
              <a:lnSpc>
                <a:spcPct val="107000"/>
              </a:lnSpc>
              <a:spcAft>
                <a:spcPts val="800"/>
              </a:spcAft>
              <a:buNone/>
            </a:pPr>
            <a:r>
              <a:rPr lang="ar-MA" sz="2800" b="1" kern="100" dirty="0">
                <a:effectLst/>
                <a:latin typeface="Calibri" panose="020F0502020204030204" pitchFamily="34" charset="0"/>
                <a:ea typeface="Calibri" panose="020F0502020204030204" pitchFamily="34" charset="0"/>
                <a:cs typeface="Calibri" panose="020F0502020204030204" pitchFamily="34" charset="0"/>
              </a:rPr>
              <a:t> </a:t>
            </a:r>
            <a:r>
              <a:rPr lang="ar-MA" sz="2600" b="1" kern="100" dirty="0">
                <a:latin typeface="Calibri" panose="020F0502020204030204" pitchFamily="34" charset="0"/>
                <a:ea typeface="Calibri" panose="020F0502020204030204" pitchFamily="34" charset="0"/>
                <a:cs typeface="Calibri" panose="020F0502020204030204" pitchFamily="34" charset="0"/>
              </a:rPr>
              <a:t>تَعَرَّفْت خِلالَ </a:t>
            </a:r>
            <a:r>
              <a:rPr lang="ar-MA" sz="2600" b="1" kern="100" dirty="0" err="1">
                <a:latin typeface="Calibri" panose="020F0502020204030204" pitchFamily="34" charset="0"/>
                <a:ea typeface="Calibri" panose="020F0502020204030204" pitchFamily="34" charset="0"/>
                <a:cs typeface="Calibri" panose="020F0502020204030204" pitchFamily="34" charset="0"/>
              </a:rPr>
              <a:t>ٱلْمَرْحَلَةِ</a:t>
            </a:r>
            <a:r>
              <a:rPr lang="ar-MA" sz="2600" b="1" kern="100" dirty="0">
                <a:latin typeface="Calibri" panose="020F0502020204030204" pitchFamily="34" charset="0"/>
                <a:ea typeface="Calibri" panose="020F0502020204030204" pitchFamily="34" charset="0"/>
                <a:cs typeface="Calibri" panose="020F0502020204030204" pitchFamily="34" charset="0"/>
              </a:rPr>
              <a:t> </a:t>
            </a:r>
            <a:r>
              <a:rPr lang="ar-MA" sz="2600" b="1" kern="100" dirty="0" err="1">
                <a:latin typeface="Calibri" panose="020F0502020204030204" pitchFamily="34" charset="0"/>
                <a:ea typeface="Calibri" panose="020F0502020204030204" pitchFamily="34" charset="0"/>
                <a:cs typeface="Calibri" panose="020F0502020204030204" pitchFamily="34" charset="0"/>
              </a:rPr>
              <a:t>ٱلثّالِثَةِ</a:t>
            </a:r>
            <a:r>
              <a:rPr lang="ar-MA" sz="2600" b="1" kern="100" dirty="0">
                <a:latin typeface="Calibri" panose="020F0502020204030204" pitchFamily="34" charset="0"/>
                <a:ea typeface="Calibri" panose="020F0502020204030204" pitchFamily="34" charset="0"/>
                <a:cs typeface="Calibri" panose="020F0502020204030204" pitchFamily="34" charset="0"/>
              </a:rPr>
              <a:t> مَجْموعَةً مِنَ </a:t>
            </a:r>
            <a:r>
              <a:rPr lang="ar-MA" sz="2600" b="1" kern="100" dirty="0" err="1">
                <a:latin typeface="Calibri" panose="020F0502020204030204" pitchFamily="34" charset="0"/>
                <a:ea typeface="Calibri" panose="020F0502020204030204" pitchFamily="34" charset="0"/>
                <a:cs typeface="Calibri" panose="020F0502020204030204" pitchFamily="34" charset="0"/>
              </a:rPr>
              <a:t>ٱلْفُنونِ</a:t>
            </a:r>
            <a:r>
              <a:rPr lang="ar-MA" sz="2600" b="1" kern="100" dirty="0">
                <a:latin typeface="Calibri" panose="020F0502020204030204" pitchFamily="34" charset="0"/>
                <a:ea typeface="Calibri" panose="020F0502020204030204" pitchFamily="34" charset="0"/>
                <a:cs typeface="Calibri" panose="020F0502020204030204" pitchFamily="34" charset="0"/>
              </a:rPr>
              <a:t> </a:t>
            </a:r>
            <a:r>
              <a:rPr lang="ar-MA" sz="2600" b="1" kern="100" dirty="0" err="1">
                <a:latin typeface="Calibri" panose="020F0502020204030204" pitchFamily="34" charset="0"/>
                <a:ea typeface="Calibri" panose="020F0502020204030204" pitchFamily="34" charset="0"/>
                <a:cs typeface="Calibri" panose="020F0502020204030204" pitchFamily="34" charset="0"/>
              </a:rPr>
              <a:t>ٱلْجَميلَةِ</a:t>
            </a:r>
            <a:r>
              <a:rPr lang="ar-MA" sz="2600" b="1" kern="100" dirty="0">
                <a:latin typeface="Calibri" panose="020F0502020204030204" pitchFamily="34" charset="0"/>
                <a:ea typeface="Calibri" panose="020F0502020204030204" pitchFamily="34" charset="0"/>
                <a:cs typeface="Calibri" panose="020F0502020204030204" pitchFamily="34" charset="0"/>
              </a:rPr>
              <a:t>. </a:t>
            </a:r>
            <a:r>
              <a:rPr lang="ar-MA" sz="2600" b="1" kern="100" dirty="0">
                <a:effectLst/>
                <a:latin typeface="Calibri" panose="020F0502020204030204" pitchFamily="34" charset="0"/>
                <a:ea typeface="Calibri" panose="020F0502020204030204" pitchFamily="34" charset="0"/>
                <a:cs typeface="Calibri" panose="020F0502020204030204" pitchFamily="34" charset="0"/>
              </a:rPr>
              <a:t>خُذْ(ي) مُهْلَةً لِلتَّفْكيرِ، ثُمَّ تَحَدَّثْ(ي) بِٱسْتِرْسالٍ لِمُدَّةِ دَقيقَةٍ مُحاوِلاً(ةً):</a:t>
            </a:r>
            <a:endParaRPr lang="fr-FR" sz="2600" kern="100" dirty="0">
              <a:effectLst/>
              <a:latin typeface="Calibri" panose="020F0502020204030204" pitchFamily="34" charset="0"/>
              <a:ea typeface="Calibri" panose="020F0502020204030204" pitchFamily="34" charset="0"/>
              <a:cs typeface="Arial" panose="020B0604020202020204" pitchFamily="34" charset="0"/>
            </a:endParaRPr>
          </a:p>
          <a:p>
            <a:pPr marL="719138" indent="-631825" algn="r" rtl="1">
              <a:lnSpc>
                <a:spcPct val="107000"/>
              </a:lnSpc>
              <a:spcAft>
                <a:spcPts val="800"/>
              </a:spcAft>
              <a:buNone/>
            </a:pPr>
            <a:r>
              <a:rPr lang="ar-MA" sz="2600" b="1" kern="100" dirty="0">
                <a:effectLst/>
                <a:latin typeface="Calibri" panose="020F0502020204030204" pitchFamily="34" charset="0"/>
                <a:ea typeface="Calibri" panose="020F0502020204030204" pitchFamily="34" charset="0"/>
                <a:cs typeface="Calibri" panose="020F0502020204030204" pitchFamily="34" charset="0"/>
              </a:rPr>
              <a:t>  •	</a:t>
            </a:r>
            <a:r>
              <a:rPr lang="ar-MA" sz="2600" b="1" kern="100" dirty="0">
                <a:latin typeface="Calibri" panose="020F0502020204030204" pitchFamily="34" charset="0"/>
                <a:ea typeface="Calibri" panose="020F0502020204030204" pitchFamily="34" charset="0"/>
                <a:cs typeface="Calibri" panose="020F0502020204030204" pitchFamily="34" charset="0"/>
              </a:rPr>
              <a:t>تَحْديدَ </a:t>
            </a:r>
            <a:r>
              <a:rPr lang="ar-MA" sz="2600" b="1" kern="100" dirty="0" err="1">
                <a:latin typeface="Calibri" panose="020F0502020204030204" pitchFamily="34" charset="0"/>
                <a:ea typeface="Calibri" panose="020F0502020204030204" pitchFamily="34" charset="0"/>
                <a:cs typeface="Calibri" panose="020F0502020204030204" pitchFamily="34" charset="0"/>
              </a:rPr>
              <a:t>ٱلْفَنِّ</a:t>
            </a:r>
            <a:r>
              <a:rPr lang="ar-MA" sz="2600" b="1" kern="100" dirty="0">
                <a:latin typeface="Calibri" panose="020F0502020204030204" pitchFamily="34" charset="0"/>
                <a:ea typeface="Calibri" panose="020F0502020204030204" pitchFamily="34" charset="0"/>
                <a:cs typeface="Calibri" panose="020F0502020204030204" pitchFamily="34" charset="0"/>
              </a:rPr>
              <a:t> </a:t>
            </a:r>
            <a:r>
              <a:rPr lang="ar-MA" sz="2600" b="1" kern="100" dirty="0" err="1">
                <a:latin typeface="Calibri" panose="020F0502020204030204" pitchFamily="34" charset="0"/>
                <a:ea typeface="Calibri" panose="020F0502020204030204" pitchFamily="34" charset="0"/>
                <a:cs typeface="Calibri" panose="020F0502020204030204" pitchFamily="34" charset="0"/>
              </a:rPr>
              <a:t>ٱلْمُفَضَّلِ</a:t>
            </a:r>
            <a:r>
              <a:rPr lang="ar-MA" sz="2600" b="1" kern="100" dirty="0">
                <a:latin typeface="Calibri" panose="020F0502020204030204" pitchFamily="34" charset="0"/>
                <a:ea typeface="Calibri" panose="020F0502020204030204" pitchFamily="34" charset="0"/>
                <a:cs typeface="Calibri" panose="020F0502020204030204" pitchFamily="34" charset="0"/>
              </a:rPr>
              <a:t> لَدَيْكـ؛</a:t>
            </a:r>
          </a:p>
          <a:p>
            <a:pPr marL="719138" indent="-446088" algn="r" rtl="1">
              <a:lnSpc>
                <a:spcPct val="107000"/>
              </a:lnSpc>
              <a:spcAft>
                <a:spcPts val="800"/>
              </a:spcAft>
              <a:buNone/>
            </a:pPr>
            <a:r>
              <a:rPr lang="ar-MA" sz="2600" b="1" kern="100" dirty="0">
                <a:latin typeface="Calibri" panose="020F0502020204030204" pitchFamily="34" charset="0"/>
                <a:ea typeface="Calibri" panose="020F0502020204030204" pitchFamily="34" charset="0"/>
                <a:cs typeface="Calibri" panose="020F0502020204030204" pitchFamily="34" charset="0"/>
              </a:rPr>
              <a:t>•   تَحْديدَ </a:t>
            </a:r>
            <a:r>
              <a:rPr lang="ar-MA" sz="2600" b="1" kern="100" dirty="0" err="1">
                <a:latin typeface="Calibri" panose="020F0502020204030204" pitchFamily="34" charset="0"/>
                <a:ea typeface="Calibri" panose="020F0502020204030204" pitchFamily="34" charset="0"/>
                <a:cs typeface="Calibri" panose="020F0502020204030204" pitchFamily="34" charset="0"/>
              </a:rPr>
              <a:t>ٱلْأَشْياءَ</a:t>
            </a:r>
            <a:r>
              <a:rPr lang="ar-MA" sz="2600" b="1" kern="100" dirty="0">
                <a:latin typeface="Calibri" panose="020F0502020204030204" pitchFamily="34" charset="0"/>
                <a:ea typeface="Calibri" panose="020F0502020204030204" pitchFamily="34" charset="0"/>
                <a:cs typeface="Calibri" panose="020F0502020204030204" pitchFamily="34" charset="0"/>
              </a:rPr>
              <a:t> ٱلَّتي أَعْجَبَتْك فيهِ؛</a:t>
            </a:r>
          </a:p>
          <a:p>
            <a:pPr marL="719138" indent="-446088" algn="r" rtl="1">
              <a:lnSpc>
                <a:spcPct val="107000"/>
              </a:lnSpc>
              <a:spcAft>
                <a:spcPts val="800"/>
              </a:spcAft>
              <a:buNone/>
            </a:pPr>
            <a:r>
              <a:rPr lang="ar-MA" sz="2600" b="1" kern="100" dirty="0">
                <a:latin typeface="Calibri" panose="020F0502020204030204" pitchFamily="34" charset="0"/>
                <a:ea typeface="Calibri" panose="020F0502020204030204" pitchFamily="34" charset="0"/>
                <a:cs typeface="Calibri" panose="020F0502020204030204" pitchFamily="34" charset="0"/>
              </a:rPr>
              <a:t>• تَحْديدَ </a:t>
            </a:r>
            <a:r>
              <a:rPr lang="ar-MA" sz="2600" b="1" kern="100" dirty="0" err="1">
                <a:latin typeface="Calibri" panose="020F0502020204030204" pitchFamily="34" charset="0"/>
                <a:ea typeface="Calibri" panose="020F0502020204030204" pitchFamily="34" charset="0"/>
                <a:cs typeface="Calibri" panose="020F0502020204030204" pitchFamily="34" charset="0"/>
              </a:rPr>
              <a:t>ٱلْأَدَواتِ</a:t>
            </a:r>
            <a:r>
              <a:rPr lang="ar-MA" sz="2600" b="1" kern="100" dirty="0">
                <a:latin typeface="Calibri" panose="020F0502020204030204" pitchFamily="34" charset="0"/>
                <a:ea typeface="Calibri" panose="020F0502020204030204" pitchFamily="34" charset="0"/>
                <a:cs typeface="Calibri" panose="020F0502020204030204" pitchFamily="34" charset="0"/>
              </a:rPr>
              <a:t> ٱلَّتي تَحْتاجُها لِمُزاوَلَتِهِ، </a:t>
            </a:r>
            <a:r>
              <a:rPr lang="ar-MA" sz="2600" b="1" kern="100" dirty="0" err="1">
                <a:latin typeface="Calibri" panose="020F0502020204030204" pitchFamily="34" charset="0"/>
                <a:ea typeface="Calibri" panose="020F0502020204030204" pitchFamily="34" charset="0"/>
                <a:cs typeface="Calibri" panose="020F0502020204030204" pitchFamily="34" charset="0"/>
              </a:rPr>
              <a:t>وَٱلْأَشْياءَ</a:t>
            </a:r>
            <a:r>
              <a:rPr lang="ar-MA" sz="2600" b="1" kern="100" dirty="0">
                <a:latin typeface="Calibri" panose="020F0502020204030204" pitchFamily="34" charset="0"/>
                <a:ea typeface="Calibri" panose="020F0502020204030204" pitchFamily="34" charset="0"/>
                <a:cs typeface="Calibri" panose="020F0502020204030204" pitchFamily="34" charset="0"/>
              </a:rPr>
              <a:t> ٱلَّتي يُمْكِنُك إِنْتاجُهُ بِها؟</a:t>
            </a:r>
          </a:p>
          <a:p>
            <a:pPr marL="719138" indent="-719138" algn="r" rtl="1">
              <a:lnSpc>
                <a:spcPct val="107000"/>
              </a:lnSpc>
              <a:spcAft>
                <a:spcPts val="800"/>
              </a:spcAft>
              <a:buNone/>
            </a:pPr>
            <a:r>
              <a:rPr lang="ar-MA" sz="2600" b="1" kern="100" dirty="0">
                <a:latin typeface="Calibri" panose="020F0502020204030204" pitchFamily="34" charset="0"/>
                <a:ea typeface="Calibri" panose="020F0502020204030204" pitchFamily="34" charset="0"/>
                <a:cs typeface="Calibri" panose="020F0502020204030204" pitchFamily="34" charset="0"/>
              </a:rPr>
              <a:t> مَعَ اَ</a:t>
            </a:r>
            <a:r>
              <a:rPr lang="ar-MA" sz="2600" b="1" kern="100" dirty="0">
                <a:effectLst/>
                <a:latin typeface="Calibri" panose="020F0502020204030204" pitchFamily="34" charset="0"/>
                <a:ea typeface="Calibri" panose="020F0502020204030204" pitchFamily="34" charset="0"/>
                <a:cs typeface="Calibri" panose="020F0502020204030204" pitchFamily="34" charset="0"/>
              </a:rPr>
              <a:t>لتَّحَدُّثِ بِٱسْتِرْسالٍ</a:t>
            </a:r>
            <a:r>
              <a:rPr lang="ar-MA" sz="2600" b="1" kern="100" dirty="0">
                <a:latin typeface="Calibri" panose="020F0502020204030204" pitchFamily="34" charset="0"/>
                <a:ea typeface="Calibri" panose="020F0502020204030204" pitchFamily="34" charset="0"/>
                <a:cs typeface="Calibri" panose="020F0502020204030204" pitchFamily="34" charset="0"/>
              </a:rPr>
              <a:t>، وَ</a:t>
            </a:r>
            <a:r>
              <a:rPr lang="ar-MA" sz="2600" b="1" kern="100" dirty="0">
                <a:effectLst/>
                <a:latin typeface="Calibri" panose="020F0502020204030204" pitchFamily="34" charset="0"/>
                <a:ea typeface="Calibri" panose="020F0502020204030204" pitchFamily="34" charset="0"/>
                <a:cs typeface="Calibri" panose="020F0502020204030204" pitchFamily="34" charset="0"/>
              </a:rPr>
              <a:t>تَجَنُّبِ ٱلْأَخْطاءِ </a:t>
            </a:r>
            <a:r>
              <a:rPr lang="ar-MA" sz="2600" b="1" kern="100" dirty="0" err="1">
                <a:effectLst/>
                <a:latin typeface="Calibri" panose="020F0502020204030204" pitchFamily="34" charset="0"/>
                <a:ea typeface="Calibri" panose="020F0502020204030204" pitchFamily="34" charset="0"/>
                <a:cs typeface="Calibri" panose="020F0502020204030204" pitchFamily="34" charset="0"/>
              </a:rPr>
              <a:t>ٱللُّغَوِيَّةِ</a:t>
            </a:r>
            <a:r>
              <a:rPr lang="ar-MA" sz="2600" b="1" kern="100" dirty="0">
                <a:effectLst/>
                <a:latin typeface="Calibri" panose="020F0502020204030204" pitchFamily="34" charset="0"/>
                <a:ea typeface="Calibri" panose="020F0502020204030204" pitchFamily="34" charset="0"/>
                <a:cs typeface="Calibri" panose="020F0502020204030204" pitchFamily="34" charset="0"/>
              </a:rPr>
              <a:t>.</a:t>
            </a:r>
          </a:p>
          <a:p>
            <a:pPr marL="719138" indent="-446088" algn="r" rtl="1">
              <a:lnSpc>
                <a:spcPct val="107000"/>
              </a:lnSpc>
              <a:spcAft>
                <a:spcPts val="800"/>
              </a:spcAft>
              <a:buNone/>
            </a:pPr>
            <a:r>
              <a:rPr lang="ar-SA" sz="2800" b="1" kern="100" dirty="0">
                <a:effectLst/>
                <a:latin typeface="Calibri" panose="020F0502020204030204" pitchFamily="34" charset="0"/>
                <a:ea typeface="Calibri" panose="020F0502020204030204" pitchFamily="34" charset="0"/>
                <a:cs typeface="Calibri" panose="020F0502020204030204" pitchFamily="34" charset="0"/>
              </a:rPr>
              <a:t> </a:t>
            </a:r>
            <a:endParaRPr lang="fr-FR" sz="1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5828288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5DA37-5904-49B0-EE2A-EDD3F8E62BBA}"/>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2EA6260C-68C5-D84F-257F-D885295389DF}"/>
              </a:ext>
            </a:extLst>
          </p:cNvPr>
          <p:cNvSpPr txBox="1">
            <a:spLocks/>
          </p:cNvSpPr>
          <p:nvPr/>
        </p:nvSpPr>
        <p:spPr>
          <a:xfrm>
            <a:off x="2071992" y="2891547"/>
            <a:ext cx="5000016" cy="1366736"/>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6000" dirty="0">
                <a:solidFill>
                  <a:srgbClr val="424D7B"/>
                </a:solidFill>
                <a:latin typeface="Dosis SemiBold" pitchFamily="2" charset="0"/>
                <a:ea typeface="+mn-ea"/>
                <a:cs typeface="Microsoft Uighur" panose="02000000000000000000" pitchFamily="2" charset="-78"/>
              </a:rPr>
              <a:t>تقويم الطلاقة </a:t>
            </a:r>
          </a:p>
        </p:txBody>
      </p:sp>
    </p:spTree>
    <p:extLst>
      <p:ext uri="{BB962C8B-B14F-4D97-AF65-F5344CB8AC3E}">
        <p14:creationId xmlns:p14="http://schemas.microsoft.com/office/powerpoint/2010/main" val="260832038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B2ED-E59F-A0DF-FFEC-652B5F31833E}"/>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582ADF19-B48E-7779-F42C-5FBAA8410BFF}"/>
              </a:ext>
            </a:extLst>
          </p:cNvPr>
          <p:cNvSpPr>
            <a:spLocks noGrp="1"/>
          </p:cNvSpPr>
          <p:nvPr>
            <p:ph type="title"/>
          </p:nvPr>
        </p:nvSpPr>
        <p:spPr>
          <a:xfrm>
            <a:off x="1799618"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 دليل تمرير رائز الطلاقة </a:t>
            </a:r>
            <a:endParaRPr lang="fr-MA" sz="4400" dirty="0">
              <a:solidFill>
                <a:srgbClr val="424D7B"/>
              </a:solidFill>
              <a:latin typeface="Dosis SemiBold" pitchFamily="2" charset="0"/>
              <a:ea typeface="+mn-ea"/>
              <a:cs typeface="Microsoft Uighur" panose="02000000000000000000" pitchFamily="2" charset="-78"/>
            </a:endParaRPr>
          </a:p>
        </p:txBody>
      </p:sp>
      <p:sp>
        <p:nvSpPr>
          <p:cNvPr id="4" name="Espace réservé du texte 2">
            <a:extLst>
              <a:ext uri="{FF2B5EF4-FFF2-40B4-BE49-F238E27FC236}">
                <a16:creationId xmlns:a16="http://schemas.microsoft.com/office/drawing/2014/main" id="{D957C65C-9D62-BEAD-8E99-4D434AAB38AE}"/>
              </a:ext>
            </a:extLst>
          </p:cNvPr>
          <p:cNvSpPr txBox="1">
            <a:spLocks/>
          </p:cNvSpPr>
          <p:nvPr/>
        </p:nvSpPr>
        <p:spPr>
          <a:xfrm>
            <a:off x="389108" y="1527242"/>
            <a:ext cx="7971818" cy="5107024"/>
          </a:xfrm>
          <a:prstGeom prst="roundRect">
            <a:avLst>
              <a:gd name="adj" fmla="val 8958"/>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ينجز تقويم الطلاقة مباشرة بعد تقويم التحدث؛</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يعرض الأستاذ(ة) على المتعلم(ة) النص المخصص للطلاقة على شاشة الحاسوب ( </a:t>
            </a:r>
            <a:r>
              <a:rPr lang="fr-FR" sz="2400" b="1" dirty="0">
                <a:solidFill>
                  <a:srgbClr val="424D7B"/>
                </a:solidFill>
                <a:latin typeface="Microsoft Uighur" panose="02000000000000000000" pitchFamily="2" charset="-78"/>
                <a:ea typeface="+mn-ea"/>
                <a:cs typeface="Microsoft Uighur" panose="02000000000000000000" pitchFamily="2" charset="-78"/>
              </a:rPr>
              <a:t>MODE DIAPO)</a:t>
            </a:r>
            <a:r>
              <a:rPr lang="ar-MA" sz="2400" b="1" dirty="0">
                <a:solidFill>
                  <a:srgbClr val="424D7B"/>
                </a:solidFill>
                <a:latin typeface="Microsoft Uighur" panose="02000000000000000000" pitchFamily="2" charset="-78"/>
                <a:ea typeface="+mn-ea"/>
                <a:cs typeface="Microsoft Uighur" panose="02000000000000000000" pitchFamily="2" charset="-78"/>
              </a:rPr>
              <a:t> أو على بطاقة معدة سلفا؛</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يذكر الأستاذ(ة) المتعلم(ة) أن عليه (ها) قراءة النص وفق ضوابط القراءة بطلاقة، التي تم تعلمها خلال الأسابيع الماضية مع تجنب القراءة بشكل سريع جدا؛</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يمنح المتعلم(ة) 30 ثانية لملاحظة النص قبل البدء في القراءة؛</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يقرأ المتعلم (ة) النص كاملا، </a:t>
            </a:r>
            <a:r>
              <a:rPr lang="ar-MA" sz="2400" b="1" dirty="0">
                <a:solidFill>
                  <a:srgbClr val="FF0000"/>
                </a:solidFill>
                <a:latin typeface="Microsoft Uighur" panose="02000000000000000000" pitchFamily="2" charset="-78"/>
                <a:ea typeface="+mn-ea"/>
                <a:cs typeface="Microsoft Uighur" panose="02000000000000000000" pitchFamily="2" charset="-78"/>
              </a:rPr>
              <a:t>ويتم احتساب الأخطاء المرتكبة في الدقة والاسترسال أثناء قراءته</a:t>
            </a:r>
            <a:r>
              <a:rPr lang="fr-FR" sz="2400" b="1" dirty="0">
                <a:solidFill>
                  <a:srgbClr val="FF0000"/>
                </a:solidFill>
                <a:latin typeface="Microsoft Uighur" panose="02000000000000000000" pitchFamily="2" charset="-78"/>
                <a:ea typeface="+mn-ea"/>
                <a:cs typeface="Microsoft Uighur" panose="02000000000000000000" pitchFamily="2" charset="-78"/>
              </a:rPr>
              <a:t> </a:t>
            </a:r>
            <a:r>
              <a:rPr lang="ar-MA" sz="2400" b="1" dirty="0">
                <a:solidFill>
                  <a:srgbClr val="FF0000"/>
                </a:solidFill>
                <a:latin typeface="Microsoft Uighur" panose="02000000000000000000" pitchFamily="2" charset="-78"/>
                <a:ea typeface="+mn-ea"/>
                <a:cs typeface="Microsoft Uighur" panose="02000000000000000000" pitchFamily="2" charset="-78"/>
              </a:rPr>
              <a:t>عبر وضع علامة عند كل خطأ على مسودة؛</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يدون الأستاذ (ة) نتيجة كل مؤشر والنقطة الإجمالية على البطاقة الخاصة بتفريغ النتائج. </a:t>
            </a:r>
          </a:p>
          <a:p>
            <a:pPr algn="r" rtl="1"/>
            <a:r>
              <a:rPr lang="ar-MA" sz="2400" b="1" u="sng" dirty="0">
                <a:solidFill>
                  <a:srgbClr val="C00000"/>
                </a:solidFill>
                <a:latin typeface="Microsoft Uighur" panose="02000000000000000000" pitchFamily="2" charset="-78"/>
                <a:ea typeface="+mn-ea"/>
                <a:cs typeface="Microsoft Uighur" panose="02000000000000000000" pitchFamily="2" charset="-78"/>
              </a:rPr>
              <a:t>ملاحظتان</a:t>
            </a:r>
            <a:r>
              <a:rPr lang="ar-MA" sz="2400" b="1" dirty="0">
                <a:solidFill>
                  <a:srgbClr val="424D7B"/>
                </a:solidFill>
                <a:latin typeface="Microsoft Uighur" panose="02000000000000000000" pitchFamily="2" charset="-78"/>
                <a:ea typeface="+mn-ea"/>
                <a:cs typeface="Microsoft Uighur" panose="02000000000000000000" pitchFamily="2" charset="-78"/>
              </a:rPr>
              <a:t>: </a:t>
            </a:r>
          </a:p>
          <a:p>
            <a:pPr marL="457200" indent="-9525" algn="r" rtl="1">
              <a:buFont typeface="Arial" panose="020B0604020202020204" pitchFamily="34" charset="0"/>
              <a:buChar char="•"/>
            </a:pPr>
            <a:r>
              <a:rPr lang="ar-MA" sz="2400" b="1" dirty="0">
                <a:solidFill>
                  <a:srgbClr val="424D7B"/>
                </a:solidFill>
                <a:latin typeface="Microsoft Uighur" panose="02000000000000000000" pitchFamily="2" charset="-78"/>
                <a:cs typeface="Microsoft Uighur" panose="02000000000000000000" pitchFamily="2" charset="-78"/>
              </a:rPr>
              <a:t>إذا تدارك المتعلم(ة) (دون أي مساعدة) قراءة الكلمة، لا تحتسب خطأ.</a:t>
            </a:r>
          </a:p>
          <a:p>
            <a:pPr marL="457200" indent="-9525" algn="r" rtl="1">
              <a:buFont typeface="Arial" panose="020B0604020202020204" pitchFamily="34" charset="0"/>
              <a:buChar char="•"/>
            </a:pPr>
            <a:r>
              <a:rPr lang="ar-MA" sz="2400" b="1" dirty="0">
                <a:solidFill>
                  <a:srgbClr val="424D7B"/>
                </a:solidFill>
                <a:latin typeface="Microsoft Uighur" panose="02000000000000000000" pitchFamily="2" charset="-78"/>
                <a:cs typeface="Microsoft Uighur" panose="02000000000000000000" pitchFamily="2" charset="-78"/>
              </a:rPr>
              <a:t>يتوقف الإجراء بعد انتهاء مدة 90 ثانية، على أن تحتسب الكلمات غير المقروءة أخطاء.</a:t>
            </a:r>
            <a:endParaRPr lang="fr-FR" sz="2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10313003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3FA48-9858-E8B0-5900-5463D4943A2D}"/>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17F764D7-713C-520D-46B8-D2658B754948}"/>
              </a:ext>
            </a:extLst>
          </p:cNvPr>
          <p:cNvSpPr txBox="1"/>
          <p:nvPr/>
        </p:nvSpPr>
        <p:spPr>
          <a:xfrm>
            <a:off x="2242011" y="933829"/>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spcBef>
                <a:spcPts val="0"/>
              </a:spcBef>
              <a:spcAft>
                <a:spcPts val="0"/>
              </a:spcAft>
              <a:buClrTx/>
              <a:buSzTx/>
              <a:buFontTx/>
              <a:buNone/>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معايير تصحيح رائز الطلاقة</a:t>
            </a:r>
            <a:endParaRPr lang="fr-FR" sz="2800" b="1" dirty="0">
              <a:solidFill>
                <a:schemeClr val="accent5">
                  <a:lumMod val="50000"/>
                </a:schemeClr>
              </a:solidFill>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71FB8C3F-5579-7498-4B0D-29B8A3615571}"/>
              </a:ext>
            </a:extLst>
          </p:cNvPr>
          <p:cNvGraphicFramePr>
            <a:graphicFrameLocks noGrp="1"/>
          </p:cNvGraphicFramePr>
          <p:nvPr/>
        </p:nvGraphicFramePr>
        <p:xfrm>
          <a:off x="743879" y="1546625"/>
          <a:ext cx="7549337" cy="4755896"/>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381327">
                  <a:extLst>
                    <a:ext uri="{9D8B030D-6E8A-4147-A177-3AD203B41FA5}">
                      <a16:colId xmlns:a16="http://schemas.microsoft.com/office/drawing/2014/main" val="619220143"/>
                    </a:ext>
                  </a:extLst>
                </a:gridCol>
                <a:gridCol w="3608962">
                  <a:extLst>
                    <a:ext uri="{9D8B030D-6E8A-4147-A177-3AD203B41FA5}">
                      <a16:colId xmlns:a16="http://schemas.microsoft.com/office/drawing/2014/main" val="1040309097"/>
                    </a:ext>
                  </a:extLst>
                </a:gridCol>
                <a:gridCol w="817124">
                  <a:extLst>
                    <a:ext uri="{9D8B030D-6E8A-4147-A177-3AD203B41FA5}">
                      <a16:colId xmlns:a16="http://schemas.microsoft.com/office/drawing/2014/main" val="1467509368"/>
                    </a:ext>
                  </a:extLst>
                </a:gridCol>
                <a:gridCol w="1167245">
                  <a:extLst>
                    <a:ext uri="{9D8B030D-6E8A-4147-A177-3AD203B41FA5}">
                      <a16:colId xmlns:a16="http://schemas.microsoft.com/office/drawing/2014/main" val="2147114275"/>
                    </a:ext>
                  </a:extLst>
                </a:gridCol>
              </a:tblGrid>
              <a:tr h="406654">
                <a:tc>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النقط الجزئية</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184150">
                <a:tc rowSpan="10">
                  <a:txBody>
                    <a:bodyPr/>
                    <a:lstStyle/>
                    <a:p>
                      <a:pPr algn="ctr" rtl="1">
                        <a:lnSpc>
                          <a:spcPct val="107000"/>
                        </a:lnSpc>
                        <a:spcAft>
                          <a:spcPts val="800"/>
                        </a:spcAft>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PO</a:t>
                      </a:r>
                    </a:p>
                  </a:txBody>
                  <a:tcPr marL="68580" marR="68580" marT="9525" marB="0" anchor="ctr">
                    <a:solidFill>
                      <a:schemeClr val="accent3">
                        <a:lumMod val="20000"/>
                        <a:lumOff val="80000"/>
                      </a:schemeClr>
                    </a:solidFill>
                  </a:tcPr>
                </a:tc>
                <a:tc rowSpan="4">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الدقة: عدم ارتكاب الأخطاء أثناء القراءة</a:t>
                      </a: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ارتكاب ما بين 0 و 3 أخطاء</a:t>
                      </a:r>
                      <a:endParaRPr lang="fr-FR" sz="2000" b="1" kern="1200" dirty="0">
                        <a:solidFill>
                          <a:srgbClr val="FF0000"/>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5</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rowSpan="4">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على 5</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511450353"/>
                  </a:ext>
                </a:extLst>
              </a:tr>
              <a:tr h="335661">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ارتكاب ما بين 4 و 6 أخطاء</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944983225"/>
                  </a:ext>
                </a:extLst>
              </a:tr>
              <a:tr h="184150">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ارتكاب ما بين 7 و 10 أخطاء</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351874256"/>
                  </a:ext>
                </a:extLst>
              </a:tr>
              <a:tr h="335661">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ارتكاب أكثر من 11 خطأ.</a:t>
                      </a:r>
                    </a:p>
                  </a:txBody>
                  <a:tcPr marL="68580" marR="68580" marT="9525" marB="0">
                    <a:solidFill>
                      <a:schemeClr val="accent1">
                        <a:lumMod val="40000"/>
                        <a:lumOff val="6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ن</a:t>
                      </a: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159850647"/>
                  </a:ext>
                </a:extLst>
              </a:tr>
              <a:tr h="335661">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الاسترسال : وصل النفس أثناء القراءة مع التوقف المناسب لعلامات الترقيم. </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تعثرات على الأكثر ( </a:t>
                      </a:r>
                      <a:r>
                        <a:rPr lang="ar-MA" sz="2000" b="1" kern="1200" dirty="0">
                          <a:solidFill>
                            <a:srgbClr val="FF0000"/>
                          </a:solidFill>
                          <a:latin typeface="Microsoft Uighur" panose="02000000000000000000" pitchFamily="2" charset="-78"/>
                          <a:ea typeface="+mn-ea"/>
                          <a:cs typeface="Microsoft Uighur" panose="02000000000000000000" pitchFamily="2" charset="-78"/>
                        </a:rPr>
                        <a:t>توقف في غير موضعه أو تهجي)</a:t>
                      </a: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3">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على 3</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بين 4 و6 تعثرات </a:t>
                      </a:r>
                      <a:r>
                        <a:rPr lang="ar-MA" sz="2000" b="1" kern="1200" dirty="0">
                          <a:solidFill>
                            <a:srgbClr val="FF0000"/>
                          </a:solidFill>
                          <a:latin typeface="Microsoft Uighur" panose="02000000000000000000" pitchFamily="2" charset="-78"/>
                          <a:ea typeface="+mn-ea"/>
                          <a:cs typeface="Microsoft Uighur" panose="02000000000000000000" pitchFamily="2" charset="-78"/>
                        </a:rPr>
                        <a:t>( توقف في غير موضعه أو تهجي</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335661">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7 تعثرات ( </a:t>
                      </a:r>
                      <a:r>
                        <a:rPr lang="ar-MA" sz="2000" b="1" kern="1200" dirty="0">
                          <a:solidFill>
                            <a:srgbClr val="FF0000"/>
                          </a:solidFill>
                          <a:latin typeface="Microsoft Uighur" panose="02000000000000000000" pitchFamily="2" charset="-78"/>
                          <a:ea typeface="+mn-ea"/>
                          <a:cs typeface="Microsoft Uighur" panose="02000000000000000000" pitchFamily="2" charset="-78"/>
                        </a:rPr>
                        <a:t>توقف أو تهجي</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a:t>
                      </a:r>
                    </a:p>
                  </a:txBody>
                  <a:tcPr marL="68580" marR="68580" marT="9525" marB="0">
                    <a:solidFill>
                      <a:schemeClr val="accent5">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5">
                        <a:lumMod val="20000"/>
                        <a:lumOff val="8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301715552"/>
                  </a:ext>
                </a:extLst>
              </a:tr>
              <a:tr h="161409">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rowSpan="3">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التعبيرية</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القراءة بشكل معبر.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على 2</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القراءة المعبرة لبعض المقاطع من النص. </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pPr algn="ctr" rtl="1">
                        <a:lnSpc>
                          <a:spcPct val="107000"/>
                        </a:lnSpc>
                        <a:spcAft>
                          <a:spcPts val="800"/>
                        </a:spcAft>
                      </a:pPr>
                      <a:endPar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869617592"/>
                  </a:ext>
                </a:extLst>
              </a:tr>
              <a:tr h="161409">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القراءة بشكل غير معبر.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pPr algn="ctr" rtl="1">
                        <a:lnSpc>
                          <a:spcPct val="107000"/>
                        </a:lnSpc>
                        <a:spcAft>
                          <a:spcPts val="800"/>
                        </a:spcAft>
                      </a:pPr>
                      <a:endPar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10587007"/>
                  </a:ext>
                </a:extLst>
              </a:tr>
              <a:tr h="324161">
                <a:tc gridSpan="4">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النقطة الإجمالية </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2800" b="1" kern="1200" dirty="0">
                          <a:solidFill>
                            <a:srgbClr val="FF0000"/>
                          </a:solidFill>
                          <a:latin typeface="Microsoft Uighur" panose="02000000000000000000" pitchFamily="2" charset="-78"/>
                          <a:ea typeface="+mn-ea"/>
                          <a:cs typeface="Microsoft Uighur" panose="02000000000000000000" pitchFamily="2" charset="-78"/>
                        </a:rPr>
                        <a:t>على 10</a:t>
                      </a:r>
                      <a:endParaRPr lang="fr-FR" sz="2000" b="1" kern="1200" dirty="0">
                        <a:solidFill>
                          <a:srgbClr val="FF0000"/>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197520056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A9531-19F7-8FDE-48C0-3BDBE675FD75}"/>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FDC6BF65-771E-3EAF-2E69-4020CAF27ED2}"/>
              </a:ext>
            </a:extLst>
          </p:cNvPr>
          <p:cNvSpPr txBox="1">
            <a:spLocks/>
          </p:cNvSpPr>
          <p:nvPr/>
        </p:nvSpPr>
        <p:spPr>
          <a:xfrm>
            <a:off x="2655653" y="817419"/>
            <a:ext cx="3229581" cy="593387"/>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نص الطلاقة</a:t>
            </a:r>
          </a:p>
        </p:txBody>
      </p:sp>
      <p:sp>
        <p:nvSpPr>
          <p:cNvPr id="3" name="ZoneTexte 2">
            <a:extLst>
              <a:ext uri="{FF2B5EF4-FFF2-40B4-BE49-F238E27FC236}">
                <a16:creationId xmlns:a16="http://schemas.microsoft.com/office/drawing/2014/main" id="{143FCA73-5EB4-65A3-0262-3BF4F910C86D}"/>
              </a:ext>
            </a:extLst>
          </p:cNvPr>
          <p:cNvSpPr txBox="1"/>
          <p:nvPr/>
        </p:nvSpPr>
        <p:spPr>
          <a:xfrm>
            <a:off x="381476" y="1507736"/>
            <a:ext cx="8186495" cy="5170646"/>
          </a:xfrm>
          <a:prstGeom prst="rect">
            <a:avLst/>
          </a:prstGeom>
          <a:noFill/>
          <a:ln>
            <a:solidFill>
              <a:schemeClr val="tx1"/>
            </a:solidFill>
            <a:prstDash val="sysDash"/>
          </a:ln>
        </p:spPr>
        <p:txBody>
          <a:bodyPr wrap="square" rtlCol="0">
            <a:spAutoFit/>
          </a:bodyPr>
          <a:lstStyle/>
          <a:p>
            <a:pPr indent="354013" algn="just" rtl="1"/>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يُعْتَبَرُ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ٱلْخَزَفُ</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أَعْرَقِ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ٱلْفُنونِ</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ٱلتَّقْليدِيَّةِ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ٱلَّتي عَرَفَها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ٱلْإِنْسانُ</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فَقَدْ نَشَأَ هذا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ٱلْفَنُّ</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رِحابِ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ٱلْحَضاراتِ</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ٱلْقَديمَةِ، وَنَهَلَ مِنْ بيئَتِها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ٱلزّاخِرَةِ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بِٱلْإِبْداعِ</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وَٱلْجَمالِ</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حَتّى غَدا مِرْآةً صادِقَةً تَعْكِسُ عَبْقَرِيَّةَ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ٱلْإِنْسانِ</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وَذَوْقَهُ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ٱلرَّفيعَ</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indent="354013" algn="just" rtl="1"/>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تَتَجَلَّى قيمَتُهُ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ٱلْإِبْداعِيَّةُ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قُدْرَةِ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ٱلْحِرَفِيِّ</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عَلى تَحْويلِ كُتْلَةٍ مِنَ ٱلطّينِ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ٱلْبَسيطِ</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إِلى تُحْفَةٍ فَنِّيَّةٍ رائِعَةٍ تَجْمَعُ بَيْنَ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ٱلْجَمالِ</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وَٱلْمَنْفَعَةِ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أَمّا قيمَتُهُ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ٱلْفَنِّيَّةُ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فَتَظْهَرُ في تَنَوُّعِ أَلْوانِهِ وَدِقَّةِ نُقوشِهِ وَبَراعَةِ زَخارِفِهِ.</a:t>
            </a:r>
          </a:p>
          <a:p>
            <a:pPr indent="354013" algn="just" rtl="1"/>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وَلِلْخَزَفِ أَهَمِّيَّةٌ كُبْرى في حَياةِ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ٱلنّاسِ</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فَهُوَ لَمْ يَكُنْ يَوْماً مُجَرَّدَ أَداةٍ لِلِاسْتِعْمالِ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ٱلْيَوْمِيِّ</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بَلْ كانَ دائِماً جِسْراً يَرْبِطُ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ٱلْإِنْسانَ</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بِتُراثِهِ وَأَصالَتِهِ. وَكَثيراً ما تَتَنافَسُ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ٱلْمُتاحِفُ</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ٱلْعالَمِيَّةُ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ٱقْتِناءِ</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ٱلْأَواني</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ٱلْفَخّارِيَّةِ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ٱلنَّفيسَةِ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شاهِدَةً عَلى عَظَمَةِ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ٱلْحَضاراتِ</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3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ٱلْإِنْسانِيَّةِ</a:t>
            </a:r>
            <a:r>
              <a:rPr lang="ar-MA" sz="33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367710729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514BA-2DCD-D38A-35D4-79E50530B9C1}"/>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CF0BE30C-6099-7FFD-2B04-7366C1D18E8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792AB7D7-BCA1-AED5-19C9-C387C66FDFF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ZoneTexte 9">
            <a:extLst>
              <a:ext uri="{FF2B5EF4-FFF2-40B4-BE49-F238E27FC236}">
                <a16:creationId xmlns:a16="http://schemas.microsoft.com/office/drawing/2014/main" id="{3F8C3B8D-C93C-A4B9-4543-8A37F13BA7D6}"/>
              </a:ext>
            </a:extLst>
          </p:cNvPr>
          <p:cNvSpPr txBox="1"/>
          <p:nvPr/>
        </p:nvSpPr>
        <p:spPr>
          <a:xfrm>
            <a:off x="5076825" y="1808769"/>
            <a:ext cx="2066926" cy="646331"/>
          </a:xfrm>
          <a:prstGeom prst="rect">
            <a:avLst/>
          </a:prstGeom>
          <a:noFill/>
        </p:spPr>
        <p:txBody>
          <a:bodyPr wrap="square">
            <a:spAutoFit/>
          </a:bodyPr>
          <a:lstStyle/>
          <a:p>
            <a:pPr algn="r"/>
            <a:r>
              <a:rPr lang="ar-MA" sz="3600" b="1" dirty="0">
                <a:solidFill>
                  <a:srgbClr val="424D7C"/>
                </a:solidFill>
                <a:latin typeface="Microsoft Uighur" panose="02000000000000000000" pitchFamily="2" charset="-78"/>
                <a:cs typeface="Microsoft Uighur" panose="02000000000000000000" pitchFamily="2" charset="-78"/>
              </a:rPr>
              <a:t>اختتام الحصة</a:t>
            </a:r>
            <a:endParaRPr lang="fr-MA" sz="3600" b="1" dirty="0">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715F3523-F87D-2B56-29AE-43242D4DCE68}"/>
              </a:ext>
            </a:extLst>
          </p:cNvPr>
          <p:cNvSpPr txBox="1"/>
          <p:nvPr/>
        </p:nvSpPr>
        <p:spPr>
          <a:xfrm>
            <a:off x="3612381" y="3274714"/>
            <a:ext cx="3398019"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الواجب المنزلي</a:t>
            </a:r>
          </a:p>
        </p:txBody>
      </p:sp>
    </p:spTree>
    <p:extLst>
      <p:ext uri="{BB962C8B-B14F-4D97-AF65-F5344CB8AC3E}">
        <p14:creationId xmlns:p14="http://schemas.microsoft.com/office/powerpoint/2010/main" val="14515649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1BFE0-605E-DBAA-7AE8-43D5DD0186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ABA7DC-6F1B-F35E-CDF0-F18FE02D28F9}"/>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راجعوا دروسكم على كراساتكم وعلى كتيبات "مفكرتي".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9413740F-88DF-0CB0-31D1-4A3678C9AC4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36C978F5-0FC4-8F2B-C036-9C2D73615D42}"/>
              </a:ext>
            </a:extLst>
          </p:cNvPr>
          <p:cNvSpPr txBox="1"/>
          <p:nvPr/>
        </p:nvSpPr>
        <p:spPr>
          <a:xfrm>
            <a:off x="1124640" y="3164731"/>
            <a:ext cx="6894720" cy="1736646"/>
          </a:xfrm>
          <a:prstGeom prst="roundRect">
            <a:avLst/>
          </a:prstGeom>
          <a:noFill/>
          <a:ln w="28575">
            <a:solidFill>
              <a:srgbClr val="00B0F0"/>
            </a:solidFill>
          </a:ln>
        </p:spPr>
        <p:txBody>
          <a:bodyPr wrap="square" rtlCol="0">
            <a:spAutoFit/>
          </a:bodyPr>
          <a:lstStyle/>
          <a:p>
            <a:pPr algn="ctr" rtl="1"/>
            <a:r>
              <a:rPr lang="ar-MA" sz="4800" b="1" dirty="0">
                <a:solidFill>
                  <a:srgbClr val="424D7B"/>
                </a:solidFill>
                <a:latin typeface="Microsoft Uighur" panose="02000000000000000000" pitchFamily="2" charset="-78"/>
                <a:cs typeface="Microsoft Uighur" panose="02000000000000000000" pitchFamily="2" charset="-78"/>
              </a:rPr>
              <a:t>أُراجِعُ دُروسي </a:t>
            </a:r>
            <a:r>
              <a:rPr lang="ar-MA" sz="4800" b="1" dirty="0" err="1">
                <a:solidFill>
                  <a:srgbClr val="424D7B"/>
                </a:solidFill>
                <a:latin typeface="Microsoft Uighur" panose="02000000000000000000" pitchFamily="2" charset="-78"/>
                <a:cs typeface="Microsoft Uighur" panose="02000000000000000000" pitchFamily="2" charset="-78"/>
              </a:rPr>
              <a:t>ٱسْتِعْداداً</a:t>
            </a:r>
            <a:r>
              <a:rPr lang="ar-MA" sz="4800" b="1" dirty="0">
                <a:solidFill>
                  <a:srgbClr val="424D7B"/>
                </a:solidFill>
                <a:latin typeface="Microsoft Uighur" panose="02000000000000000000" pitchFamily="2" charset="-78"/>
                <a:cs typeface="Microsoft Uighur" panose="02000000000000000000" pitchFamily="2" charset="-78"/>
              </a:rPr>
              <a:t> لِفَرْضِ </a:t>
            </a:r>
            <a:r>
              <a:rPr lang="ar-MA" sz="4800" b="1" dirty="0" err="1">
                <a:solidFill>
                  <a:srgbClr val="424D7B"/>
                </a:solidFill>
                <a:latin typeface="Microsoft Uighur" panose="02000000000000000000" pitchFamily="2" charset="-78"/>
                <a:cs typeface="Microsoft Uighur" panose="02000000000000000000" pitchFamily="2" charset="-78"/>
              </a:rPr>
              <a:t>ٱلْمُراقَبَةِ</a:t>
            </a:r>
            <a:r>
              <a:rPr lang="ar-MA" sz="4800" b="1" dirty="0">
                <a:solidFill>
                  <a:srgbClr val="424D7B"/>
                </a:solidFill>
                <a:latin typeface="Microsoft Uighur" panose="02000000000000000000" pitchFamily="2" charset="-78"/>
                <a:cs typeface="Microsoft Uighur" panose="02000000000000000000" pitchFamily="2" charset="-78"/>
              </a:rPr>
              <a:t> </a:t>
            </a:r>
            <a:r>
              <a:rPr lang="ar-MA" sz="4800" b="1" dirty="0" err="1">
                <a:solidFill>
                  <a:srgbClr val="424D7B"/>
                </a:solidFill>
                <a:latin typeface="Microsoft Uighur" panose="02000000000000000000" pitchFamily="2" charset="-78"/>
                <a:cs typeface="Microsoft Uighur" panose="02000000000000000000" pitchFamily="2" charset="-78"/>
              </a:rPr>
              <a:t>ٱلْمُسْتَمِرَّةِ</a:t>
            </a:r>
            <a:r>
              <a:rPr lang="ar-MA" sz="4800" b="1" dirty="0">
                <a:solidFill>
                  <a:srgbClr val="424D7B"/>
                </a:solidFill>
                <a:latin typeface="Microsoft Uighur" panose="02000000000000000000" pitchFamily="2" charset="-78"/>
                <a:cs typeface="Microsoft Uighur" panose="02000000000000000000" pitchFamily="2" charset="-78"/>
              </a:rPr>
              <a:t>.</a:t>
            </a:r>
            <a:endParaRPr lang="fr-FR" sz="48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36827270"/>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A956-1637-C68B-E60E-19D3E2D714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34E5D2-BF70-0653-E20F-9502D826941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p>
        </p:txBody>
      </p:sp>
      <p:pic>
        <p:nvPicPr>
          <p:cNvPr id="13" name="Image 12">
            <a:extLst>
              <a:ext uri="{FF2B5EF4-FFF2-40B4-BE49-F238E27FC236}">
                <a16:creationId xmlns:a16="http://schemas.microsoft.com/office/drawing/2014/main" id="{74FA05ED-45B6-9DFF-ABDA-312637F3EC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6DC9E5C2-95F5-3D42-AE26-A996A8CBE9E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837097" y="141626"/>
            <a:ext cx="278069" cy="278069"/>
          </a:xfrm>
          <a:prstGeom prst="rect">
            <a:avLst/>
          </a:prstGeom>
          <a:ln>
            <a:noFill/>
          </a:ln>
        </p:spPr>
      </p:pic>
      <p:pic>
        <p:nvPicPr>
          <p:cNvPr id="15" name="Image 14">
            <a:extLst>
              <a:ext uri="{FF2B5EF4-FFF2-40B4-BE49-F238E27FC236}">
                <a16:creationId xmlns:a16="http://schemas.microsoft.com/office/drawing/2014/main" id="{1C9BF79A-4F10-8F5C-ABA6-2C7855C3ED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972811" y="141626"/>
            <a:ext cx="278069" cy="278069"/>
          </a:xfrm>
          <a:prstGeom prst="rect">
            <a:avLst/>
          </a:prstGeom>
          <a:ln>
            <a:noFill/>
          </a:ln>
        </p:spPr>
      </p:pic>
      <p:pic>
        <p:nvPicPr>
          <p:cNvPr id="16" name="Image 15">
            <a:extLst>
              <a:ext uri="{FF2B5EF4-FFF2-40B4-BE49-F238E27FC236}">
                <a16:creationId xmlns:a16="http://schemas.microsoft.com/office/drawing/2014/main" id="{D96E24A0-3A01-FCD4-3EB7-98C61BF97A2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287256" y="141626"/>
            <a:ext cx="278069" cy="278069"/>
          </a:xfrm>
          <a:prstGeom prst="rect">
            <a:avLst/>
          </a:prstGeom>
          <a:ln>
            <a:noFill/>
          </a:ln>
        </p:spPr>
      </p:pic>
      <p:sp>
        <p:nvSpPr>
          <p:cNvPr id="17" name="Rectangle 16">
            <a:extLst>
              <a:ext uri="{FF2B5EF4-FFF2-40B4-BE49-F238E27FC236}">
                <a16:creationId xmlns:a16="http://schemas.microsoft.com/office/drawing/2014/main" id="{2FC040C3-E6E6-BC3D-CE1C-7F2E4876FC21}"/>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8" name="Rectangle 17">
            <a:extLst>
              <a:ext uri="{FF2B5EF4-FFF2-40B4-BE49-F238E27FC236}">
                <a16:creationId xmlns:a16="http://schemas.microsoft.com/office/drawing/2014/main" id="{7E6A5467-629D-39E3-D9C6-2877B3908EB3}"/>
              </a:ext>
            </a:extLst>
          </p:cNvPr>
          <p:cNvSpPr>
            <a:spLocks/>
          </p:cNvSpPr>
          <p:nvPr/>
        </p:nvSpPr>
        <p:spPr>
          <a:xfrm>
            <a:off x="270255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أساليب</a:t>
            </a:r>
          </a:p>
        </p:txBody>
      </p:sp>
      <p:sp>
        <p:nvSpPr>
          <p:cNvPr id="19" name="Rectangle 18">
            <a:extLst>
              <a:ext uri="{FF2B5EF4-FFF2-40B4-BE49-F238E27FC236}">
                <a16:creationId xmlns:a16="http://schemas.microsoft.com/office/drawing/2014/main" id="{CA88AA04-E3F9-F66E-9187-809F45BAB689}"/>
              </a:ext>
            </a:extLst>
          </p:cNvPr>
          <p:cNvSpPr>
            <a:spLocks/>
          </p:cNvSpPr>
          <p:nvPr/>
        </p:nvSpPr>
        <p:spPr>
          <a:xfrm>
            <a:off x="4387174" y="131694"/>
            <a:ext cx="1453342"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معجم</a:t>
            </a:r>
          </a:p>
        </p:txBody>
      </p:sp>
      <p:sp>
        <p:nvSpPr>
          <p:cNvPr id="20" name="Rectangle 19">
            <a:extLst>
              <a:ext uri="{FF2B5EF4-FFF2-40B4-BE49-F238E27FC236}">
                <a16:creationId xmlns:a16="http://schemas.microsoft.com/office/drawing/2014/main" id="{8EEEBB11-3C16-84C7-31E4-803FD66C93D8}"/>
              </a:ext>
            </a:extLst>
          </p:cNvPr>
          <p:cNvSpPr>
            <a:spLocks/>
          </p:cNvSpPr>
          <p:nvPr/>
        </p:nvSpPr>
        <p:spPr>
          <a:xfrm>
            <a:off x="827215"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rPr>
              <a:t>اختــتام الحــصة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ACD1F8E-201E-2661-B5D3-959240AA18AD}"/>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p:pic>
      <p:pic>
        <p:nvPicPr>
          <p:cNvPr id="3" name="اختتام الحصة6_1">
            <a:hlinkClick r:id="" action="ppaction://media"/>
            <a:extLst>
              <a:ext uri="{FF2B5EF4-FFF2-40B4-BE49-F238E27FC236}">
                <a16:creationId xmlns:a16="http://schemas.microsoft.com/office/drawing/2014/main" id="{31B6043E-2237-50C4-F6CE-D47B926BE23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2512" y="1920227"/>
            <a:ext cx="7038975" cy="3959225"/>
          </a:xfrm>
          <a:prstGeom prst="rect">
            <a:avLst/>
          </a:prstGeom>
        </p:spPr>
      </p:pic>
    </p:spTree>
    <p:extLst>
      <p:ext uri="{BB962C8B-B14F-4D97-AF65-F5344CB8AC3E}">
        <p14:creationId xmlns:p14="http://schemas.microsoft.com/office/powerpoint/2010/main" val="8934627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C4D8-0FFC-A6CB-4147-DE1E540466AA}"/>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DFEFC36-3C9F-7541-3041-CE535EFFE002}"/>
              </a:ext>
            </a:extLst>
          </p:cNvPr>
          <p:cNvSpPr txBox="1"/>
          <p:nvPr/>
        </p:nvSpPr>
        <p:spPr>
          <a:xfrm>
            <a:off x="1681258" y="902526"/>
            <a:ext cx="5781483" cy="601958"/>
          </a:xfrm>
          <a:prstGeom prst="rect">
            <a:avLst/>
          </a:prstGeom>
        </p:spPr>
        <p:txBody>
          <a:bodyPr anchor="ctr">
            <a:normAutofit fontScale="92500" lnSpcReduction="20000"/>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نص فهم المسموع </a:t>
            </a:r>
          </a:p>
        </p:txBody>
      </p:sp>
      <p:sp>
        <p:nvSpPr>
          <p:cNvPr id="6" name="TextBox 5">
            <a:extLst>
              <a:ext uri="{FF2B5EF4-FFF2-40B4-BE49-F238E27FC236}">
                <a16:creationId xmlns:a16="http://schemas.microsoft.com/office/drawing/2014/main" id="{A6AABF52-533E-C9C2-1A4E-1D449FBD2E1C}"/>
              </a:ext>
            </a:extLst>
          </p:cNvPr>
          <p:cNvSpPr txBox="1"/>
          <p:nvPr/>
        </p:nvSpPr>
        <p:spPr>
          <a:xfrm>
            <a:off x="496112" y="1504484"/>
            <a:ext cx="7976680" cy="5081142"/>
          </a:xfrm>
          <a:prstGeom prst="rect">
            <a:avLst/>
          </a:prstGeom>
        </p:spPr>
        <p:txBody>
          <a:bodyPr anchor="ctr">
            <a:no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يُعَدُّ الشِّعْرُ العَرَبِيُّ مِنْ أَسْمى الفُنونِ الأَدَبِيَّةِ الَّتي أَبْدَعَتْها قَريحَةُ الإِنْسانِ، فَهُوَ ديوانُ العَرَبِ الخالِدُ، وخِزانَةُ حِكْمَتِهِمْ، وسِجِلُّ مَجْدِهِمْ وبُطولاتِهِمْ عَبْرَ الأَجْيالِ المُتَعاقِبَةِ. وَقَدْ نَشَأَ في رَحَابِ الصَّحْراءِ العَرَبِيَّةِ، فَنَهَلَ مِنْ بيئَتِها الصَّاخِبَةِ بِالحَياةِ والكَرَمِ والشَّجاعَةِ، حَتَّى غَدا مِرْآةً صادِقَةً تَعْكِسُ أَعْمَقَ تَجارِبِ الإِنْسانِ العَرَبِيِّ. تَتَجَلَّى قِيمَتُهُ الإِبْداعِيَّةُ في رَوْعَةِ الصُّوَرِ الشِّعْرِيَّةِ وسِحْرِ التَّعْبيرِ، حَيْثُ يَنْسُجُ الشّاعِرُ مِنَ الأَلْفاظِ المُنْتَقاةِ والمَعاني العَميقَةِ لَوْحاتٍ مُوسِيقِيَّةً آسِرَةً تَأْخُذُ بِالأَلْبابِ، فِيما تَنْبَثِقُ قِيمَتُهُ الفَنِّيَّةُ مِنْ ثَراءِ أَوْزانِهِ وإِحْكامِ قَوافيهِ وبَراعَةِ أَساليبِهِ البَلاغِيَّةِ.</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وَلِلشِّعْرِ أَهَمِّيَّةٌ كُبْرى في التَّواصُلِ بَيْنَ النّاسِ، فَهُوَ يُعَبِّرُ عَنِ المَشاعِرِ بِطَريقَةٍ جَميلَةٍ تَصِلُ إِلى القُلوبِ قَبْلَ العُقولِ. وَكَثيراً ما يَسْتَعينُ الخُطَباءُ والمُتَحَدِّثونَ بِأَبْياتِهِ في خُطَبِهِمْ لِتَوْضيحِ المَعاني وإِقْناعِ المُسْتَمِعينَ، بَلْ يَتَجاوَزُ ذلِكَ لِيَكونَ جِسْراً بَيْنَ الأُمَمِ، حامِلاً في ثَنايا أَبْياتِهِ قِيَمَ الإِنْسانِيَّةِ المُشْتَرَكَةِ مِنْ حُبٍّ وحَنينٍ وعَدالَةٍ.</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وَلا يَقِفُ أَثَرُ الشِّعْرِ عِنْدَ حُدودِ الوِجْدانِ، بَلْ يَمْتَدُّ لِيُؤَدِّيَ دَوْراً تَرْبَوِيًّا وحَضارِيّا في بِناءِ الهُوِيَّةِ وتَشْكيلِ الوَعْيِ الجَمَعِيِّ. فَقَدْ كانَ الشُّعَراءُ مُؤَرِّخينَ أُمَناءَ يُدَوِّنونَ في أَشْعارِهِمُ الأَنْسابَ والبُطولاتِ، كَما أَسْهَمَ الشِّعْرُ في صَوْنِ اللُّغَةِ العَرَبِيَّةِ مِنَ الاِنْحِلالِ، لِيُثْبِتَ أَنَّ الأُمَّةَ الَّتي تُحافِظُ عَلى شِعْرِها إِنَّما تُحافِظُ عَلى ذاكِرَتِها وهُوِيَّتِها بَيْنَ الأُمَمِ.</a:t>
            </a:r>
          </a:p>
        </p:txBody>
      </p:sp>
    </p:spTree>
    <p:extLst>
      <p:ext uri="{BB962C8B-B14F-4D97-AF65-F5344CB8AC3E}">
        <p14:creationId xmlns:p14="http://schemas.microsoft.com/office/powerpoint/2010/main" val="2175113453"/>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معجم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استماع وتحدث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18595</TotalTime>
  <Words>2528</Words>
  <Application>Microsoft Office PowerPoint</Application>
  <PresentationFormat>Affichage à l'écran (4:3)</PresentationFormat>
  <Paragraphs>259</Paragraphs>
  <Slides>39</Slides>
  <Notes>0</Notes>
  <HiddenSlides>0</HiddenSlides>
  <MMClips>1</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39</vt:i4>
      </vt:variant>
    </vt:vector>
  </HeadingPairs>
  <TitlesOfParts>
    <vt:vector size="70" baseType="lpstr">
      <vt:lpstr>Aptos</vt:lpstr>
      <vt:lpstr>Aptos Display</vt:lpstr>
      <vt:lpstr>Arial</vt:lpstr>
      <vt:lpstr>Calibri</vt:lpstr>
      <vt:lpstr>Dosis</vt:lpstr>
      <vt:lpstr>Dosis ExtraBold</vt:lpstr>
      <vt:lpstr>Dosis Medium</vt:lpstr>
      <vt:lpstr>Dosis SemiBold</vt:lpstr>
      <vt:lpstr>Microsoft Uighur</vt:lpstr>
      <vt:lpstr>Modern Love</vt:lpstr>
      <vt:lpstr>Wingdings</vt:lpstr>
      <vt:lpstr>00_Env-Enseignant</vt:lpstr>
      <vt:lpstr>2_Env-Apprenant_Tmplt</vt:lpstr>
      <vt:lpstr>01- نشاط اعتيادي</vt:lpstr>
      <vt:lpstr>02- معــــــــــجم</vt:lpstr>
      <vt:lpstr>03- استماع وتحدث</vt:lpstr>
      <vt:lpstr>04- قراءة/ كتابة</vt:lpstr>
      <vt:lpstr>6_04- قراءة/ كتابة</vt:lpstr>
      <vt:lpstr>1_04- قراءة/ كتابة</vt:lpstr>
      <vt:lpstr>2_04- قراءة/ كتابة</vt:lpstr>
      <vt:lpstr>3_04- قراءة/ كتابة</vt:lpstr>
      <vt:lpstr>1_03- استماع وتحدث</vt:lpstr>
      <vt:lpstr>4_04- قراءة/ كتابة</vt:lpstr>
      <vt:lpstr>1_01- نشاط اعتيادي</vt:lpstr>
      <vt:lpstr>1_02- معــــــــــجم</vt:lpstr>
      <vt:lpstr>افتتاح الحصة nv</vt:lpstr>
      <vt:lpstr>نشاط اعتيادي nv</vt:lpstr>
      <vt:lpstr>معجم nv</vt:lpstr>
      <vt:lpstr>استماع وتحدث nv</vt:lpstr>
      <vt:lpstr>1_Conception personnalisée</vt:lpstr>
      <vt:lpstr>3_Env-Apprenant_Tmplt</vt:lpstr>
      <vt:lpstr>Présentation PowerPoint</vt:lpstr>
      <vt:lpstr>Présentation PowerPoint</vt:lpstr>
      <vt:lpstr>تنظيم حصص الأسبوع</vt:lpstr>
      <vt:lpstr>              وضعية تدريبية : إملاء</vt:lpstr>
      <vt:lpstr>خذوا دفاتر القسم.</vt:lpstr>
      <vt:lpstr>أنجزوا الأنشطة التالية. </vt:lpstr>
      <vt:lpstr>قبل أن نصحح. من يذكرنا بأنشودة قواعد رسم الهمزة المتطرفة ( في آخر الكلمة)؟ </vt:lpstr>
      <vt:lpstr>رددوا جماعة.</vt:lpstr>
      <vt:lpstr>من يذكرنا بالخطوات التي نسلكها لرسم الهمزة المتوسطة بشكل صحيح؟</vt:lpstr>
      <vt:lpstr>Présentation PowerPoint</vt:lpstr>
      <vt:lpstr>نصحح جماعة. من يقوم إلى السبورة لتصحيح الجملة الأولى  مع تبرير أجوبته ( المنهجية نفسها مع بقية الجمل.) </vt:lpstr>
      <vt:lpstr>صححوا على دفاتركم.</vt:lpstr>
      <vt:lpstr> خذوا دفاتر القسم. سأملي عليكم فقرة. </vt:lpstr>
      <vt:lpstr>يفصل الأستاذ الحاسوب عن الشاشة ثم يسمع الفقرة قبل أن يمليها جملة جملة.</vt:lpstr>
      <vt:lpstr>من يقرأ؟ (مطالبة التلاميذ بعد ذلك بالتصحيح الفردي على دفاترهم.)</vt:lpstr>
      <vt:lpstr>من يحدد كلمة رسمت في وسطها أو آخرها  همزة ويوضح لزملائه لم  رسمت بذلك الشكل؟</vt:lpstr>
      <vt:lpstr>من يعرب الكلمات المكتوبة بلون أحمر في النص : </vt:lpstr>
      <vt:lpstr>             فهم المسموع</vt:lpstr>
      <vt:lpstr>خذوا أوراقا مستقلة لتسجيل المعلومات التي يمكنكم التقاطها أثناء تسميع النص. </vt:lpstr>
      <vt:lpstr>مستعدون!  سأقرأ  النص. انصتوا جيدا وسجلوا  أهم المعلومات الواردة فيه على  أوراقكم.  تسميع النص الوارد في الشريحة الأخيرة من العرض بعد  فصل الحاسوب عن الشاشة. (مرتان متتاليتان)</vt:lpstr>
      <vt:lpstr>استعينوا بما علق في أذهانكم من أفكار حول النص، وبما سجلتموه على الأوراق من معلومات، وأجيبوا عن الأسئلة على دفاتر القسم. </vt:lpstr>
      <vt:lpstr>نصحح جماعة. </vt:lpstr>
      <vt:lpstr>صححوا على دفاتركم. </vt:lpstr>
      <vt:lpstr>        تقويم الطلاقة و التحدث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دليل تمرير رائز الطلاقة </vt:lpstr>
      <vt:lpstr>Présentation PowerPoint</vt:lpstr>
      <vt:lpstr>Présentation PowerPoint</vt:lpstr>
      <vt:lpstr>Présentation PowerPoint</vt:lpstr>
      <vt:lpstr>راجعوا دروسكم على كراساتكم وعلى كتيبات "مفكرتي". </vt:lpstr>
      <vt:lpstr>إلى اللقاء في الحصة المقبلة.</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AIT BOUCETTA MOHAMED</cp:lastModifiedBy>
  <cp:revision>241</cp:revision>
  <dcterms:created xsi:type="dcterms:W3CDTF">2023-09-20T21:35:22Z</dcterms:created>
  <dcterms:modified xsi:type="dcterms:W3CDTF">2026-03-08T13:58:49Z</dcterms:modified>
</cp:coreProperties>
</file>