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49"/>
  </p:notesMasterIdLst>
  <p:handoutMasterIdLst>
    <p:handoutMasterId r:id="rId50"/>
  </p:handoutMasterIdLst>
  <p:sldIdLst>
    <p:sldId id="2147482625" r:id="rId21"/>
    <p:sldId id="2147482603" r:id="rId22"/>
    <p:sldId id="2147482873" r:id="rId23"/>
    <p:sldId id="2147482845" r:id="rId24"/>
    <p:sldId id="2147482740" r:id="rId25"/>
    <p:sldId id="2147482874" r:id="rId26"/>
    <p:sldId id="2147482875" r:id="rId27"/>
    <p:sldId id="2147482876" r:id="rId28"/>
    <p:sldId id="2147482877" r:id="rId29"/>
    <p:sldId id="2147482878" r:id="rId30"/>
    <p:sldId id="2147482879" r:id="rId31"/>
    <p:sldId id="2147482880" r:id="rId32"/>
    <p:sldId id="2147482881" r:id="rId33"/>
    <p:sldId id="2147482882" r:id="rId34"/>
    <p:sldId id="2147482883" r:id="rId35"/>
    <p:sldId id="2147482884" r:id="rId36"/>
    <p:sldId id="2147482885" r:id="rId37"/>
    <p:sldId id="2147482886" r:id="rId38"/>
    <p:sldId id="2147482887" r:id="rId39"/>
    <p:sldId id="2147482888" r:id="rId40"/>
    <p:sldId id="2147482889" r:id="rId41"/>
    <p:sldId id="2147482890" r:id="rId42"/>
    <p:sldId id="2147482891" r:id="rId43"/>
    <p:sldId id="2147482892" r:id="rId44"/>
    <p:sldId id="2147482872" r:id="rId45"/>
    <p:sldId id="2147482869" r:id="rId46"/>
    <p:sldId id="2147482752" r:id="rId47"/>
    <p:sldId id="2147482707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86433"/>
  </p:normalViewPr>
  <p:slideViewPr>
    <p:cSldViewPr snapToGrid="0">
      <p:cViewPr varScale="1">
        <p:scale>
          <a:sx n="75" d="100"/>
          <a:sy n="75" d="100"/>
        </p:scale>
        <p:origin x="1150" y="3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EC47827-F30B-BF6B-38F4-9E1B80476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2094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FB58B06-A46B-E482-EE60-9011418B0711}"/>
              </a:ext>
            </a:extLst>
          </p:cNvPr>
          <p:cNvSpPr txBox="1"/>
          <p:nvPr/>
        </p:nvSpPr>
        <p:spPr>
          <a:xfrm>
            <a:off x="3326860" y="4786009"/>
            <a:ext cx="1245140" cy="646986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السادس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3429000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45261" y="391336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تصحيح الإنتاج الكتابي ( المنجز خلال الأسبوع الرابع)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دعم الإنتاج الكتابي : وضعية تدريبية( 40د).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05261" y="342900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580611" y="1944000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رائزي الرياضيات واللغة الفرنسية.  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792000" y="38301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 الجزء الأول من الرائز  : المعجم + فهم المقروء + الظواهر اللغوية. (90د).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الجزء الثاني من الرائز: الإنتاج الكتابي+ فهم المسموع ( 60د).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768650" y="23987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الظواهر اللغوية (30د).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8649" y="550281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الشروع في تصحيح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الرائزين وتعبئة النقط على منظومة مسار.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15350" y="54822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تدريبية: الإملاء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تدريبية: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SA" sz="1400">
                <a:latin typeface="Microsoft Uighur" panose="02000000000000000000" pitchFamily="2" charset="-78"/>
                <a:cs typeface="Microsoft Uighur" panose="02000000000000000000" pitchFamily="2" charset="-78"/>
              </a:rPr>
              <a:t>هم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المسموع(40 د)</a:t>
            </a:r>
          </a:p>
        </p:txBody>
      </p:sp>
    </p:spTree>
    <p:extLst>
      <p:ext uri="{BB962C8B-B14F-4D97-AF65-F5344CB8AC3E}">
        <p14:creationId xmlns:p14="http://schemas.microsoft.com/office/powerpoint/2010/main" val="21337919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تصحيح الإنتاج الكتابي؟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تصحيح الأخطاء اللغوية.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E42EFC-D8A6-B502-A432-71C54EAF5F9B}"/>
              </a:ext>
            </a:extLst>
          </p:cNvPr>
          <p:cNvSpPr txBox="1"/>
          <p:nvPr/>
        </p:nvSpPr>
        <p:spPr>
          <a:xfrm>
            <a:off x="4879287" y="1827529"/>
            <a:ext cx="2286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مقال إخباري</a:t>
            </a:r>
          </a:p>
        </p:txBody>
      </p:sp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دفاتر القسم لتطلعوا على ملاحظاتي وتكتشفوا أخطاءكم اللغوية.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896DFD-A4E6-1F79-D385-90D7E8BA748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1984511" y="2667017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1EBCA-6871-997E-CA62-492CC9A4E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948C9-70C7-33FC-EB8F-47563F294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سنصحح بعض الأخطاء المترددة. سأسجلها على السبورة. ثم نناقشها جماعة.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29B946-35F5-9AA6-CBC4-5A6D690154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7BC57AA-F4B0-A9C3-9745-E0350A6660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882961"/>
              </p:ext>
            </p:extLst>
          </p:nvPr>
        </p:nvGraphicFramePr>
        <p:xfrm>
          <a:off x="1005840" y="2204186"/>
          <a:ext cx="7132320" cy="356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13004206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4213208039"/>
                    </a:ext>
                  </a:extLst>
                </a:gridCol>
              </a:tblGrid>
              <a:tr h="584304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تَصْحيحُهُ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514337" rtl="0" eaLnBrk="1" latinLnBrk="0" hangingPunct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اَلْخَطَأُ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193062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03163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318783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564646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803556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16132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CF313E6-CC6F-F4FF-09B5-8C198F5DC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03" y="1268314"/>
            <a:ext cx="757431" cy="75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8706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E47D3-911B-05D2-526E-24FFBFF2F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AF7ED-C1F5-8DCC-3CED-D049428E4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منكم يعيد قراءة إنتاجه ثم يصحح الأخطاء الواردة في الجدول. سأساعدكم على تصحيح بقية الأخطاء.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182D89-73A2-8C6A-FECF-B865AF6E6F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7F61451-56EA-38AB-B9E2-B1817226360C}"/>
              </a:ext>
            </a:extLst>
          </p:cNvPr>
          <p:cNvGraphicFramePr>
            <a:graphicFrameLocks noGrp="1"/>
          </p:cNvGraphicFramePr>
          <p:nvPr/>
        </p:nvGraphicFramePr>
        <p:xfrm>
          <a:off x="1005840" y="2204186"/>
          <a:ext cx="7132320" cy="356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13004206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4213208039"/>
                    </a:ext>
                  </a:extLst>
                </a:gridCol>
              </a:tblGrid>
              <a:tr h="584304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تَصْحيحُهُ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514337" rtl="0" eaLnBrk="1" latinLnBrk="0" hangingPunct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اَلْخَطَأُ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193062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03163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318783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564646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803556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16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763159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9B56C-B35F-A62D-1260-CCB9F348C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A79D9F-F2BA-01F7-1A73-A2707A976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إنتاجه بعد تصحيح الأخطاء المرتكبة؟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AEFF15-4388-ED9C-A958-1A5BDEBF7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0E1C86B2-CB10-BCF2-F5AF-BE539B5AFFA0}"/>
              </a:ext>
            </a:extLst>
          </p:cNvPr>
          <p:cNvSpPr txBox="1">
            <a:spLocks/>
          </p:cNvSpPr>
          <p:nvPr/>
        </p:nvSpPr>
        <p:spPr>
          <a:xfrm>
            <a:off x="1284051" y="3232015"/>
            <a:ext cx="633883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أَقْرَأُ إِنْتاجي بَعْدَ تَصْحيحِ أَخْطائي.</a:t>
            </a:r>
          </a:p>
        </p:txBody>
      </p:sp>
    </p:spTree>
    <p:extLst>
      <p:ext uri="{BB962C8B-B14F-4D97-AF65-F5344CB8AC3E}">
        <p14:creationId xmlns:p14="http://schemas.microsoft.com/office/powerpoint/2010/main" val="31213035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E4EEE-2744-7068-79FE-FB7A80038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961C0C3-BD31-18F3-B37B-7CC4C765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وضعية تدريبية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81BCB5C-3064-7693-4B10-DA6FDF15DE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5A5C1C5-C530-37E6-164C-DE23BB0C38D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التدرب على كتابة مقال إخباري.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A8BCA61-A543-FA34-2146-BA9E7A6091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778BE7-C6C2-F2B9-38B1-9741F1BFA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087230-1472-D957-1778-6215D4C3274A}"/>
              </a:ext>
            </a:extLst>
          </p:cNvPr>
          <p:cNvSpPr txBox="1"/>
          <p:nvPr/>
        </p:nvSpPr>
        <p:spPr>
          <a:xfrm>
            <a:off x="4879287" y="1827529"/>
            <a:ext cx="2286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مقال إخباري</a:t>
            </a:r>
          </a:p>
        </p:txBody>
      </p:sp>
    </p:spTree>
    <p:extLst>
      <p:ext uri="{BB962C8B-B14F-4D97-AF65-F5344CB8AC3E}">
        <p14:creationId xmlns:p14="http://schemas.microsoft.com/office/powerpoint/2010/main" val="1923636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65227-69D6-1C3F-ED4A-A990945E7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1A3E7F-590E-5E8C-BE15-1852C1794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القسم. ستكتبون مقالا إخباريا جديدا.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414F15-0718-66F7-A6C5-949A55B542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841A1A-DA3C-2298-A310-135F9B3CB78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1984511" y="2667017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5349930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D5638-DAF0-70CE-A1BA-9EAF27981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D20144-AA9B-889F-CDFB-E9D12CD71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56000"/>
            <a:ext cx="729864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 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عناصر الحدث و أحداثه الفرعية ثم اكتبوا المسودة على دفتر البحث وانقلوها على دفتر القسم بعد تصحيحها.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2176F4-0409-39D9-5956-DA3DE141E2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0D9C195-DB12-8E2E-F218-AD1079FF3F0B}"/>
              </a:ext>
            </a:extLst>
          </p:cNvPr>
          <p:cNvSpPr txBox="1"/>
          <p:nvPr/>
        </p:nvSpPr>
        <p:spPr>
          <a:xfrm>
            <a:off x="514300" y="1842914"/>
            <a:ext cx="78599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اُكْتُب(ي) عَلى دَفْتَرِك مَقالاً إِخْبارِيّاً لا يَقِلُّ عَنْ 90 كَلِمَةً حَوْلَ أَوَّلِ أَيّامِ رَمَضانَ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ٱلْمُبارَكِ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بَيْتِكُمْ»، مُسْتَعيناً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بِٱلتَّصْميمِ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ٱلتّالي:</a:t>
            </a:r>
            <a:endParaRPr lang="fr-FR" sz="4000" dirty="0"/>
          </a:p>
        </p:txBody>
      </p:sp>
      <p:sp>
        <p:nvSpPr>
          <p:cNvPr id="5" name="Zone de texte 25">
            <a:extLst>
              <a:ext uri="{FF2B5EF4-FFF2-40B4-BE49-F238E27FC236}">
                <a16:creationId xmlns:a16="http://schemas.microsoft.com/office/drawing/2014/main" id="{04623B29-221E-1FBD-DF6D-23481510659F}"/>
              </a:ext>
            </a:extLst>
          </p:cNvPr>
          <p:cNvSpPr txBox="1"/>
          <p:nvPr/>
        </p:nvSpPr>
        <p:spPr>
          <a:xfrm>
            <a:off x="1226442" y="3862582"/>
            <a:ext cx="5173429" cy="70817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4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</a:t>
            </a:r>
            <a:r>
              <a:rPr lang="ar-MA" sz="24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ٱلْخَبَرِ</a:t>
            </a:r>
            <a:r>
              <a:rPr lang="ar-MA" sz="24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 (اَلْحَدَثُ </a:t>
            </a:r>
            <a:r>
              <a:rPr lang="ar-MA" sz="24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ٱلرَّئيسُ</a:t>
            </a:r>
            <a:r>
              <a:rPr lang="ar-MA" sz="24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.) </a:t>
            </a:r>
            <a:endParaRPr lang="fr-F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 de texte 25">
            <a:extLst>
              <a:ext uri="{FF2B5EF4-FFF2-40B4-BE49-F238E27FC236}">
                <a16:creationId xmlns:a16="http://schemas.microsoft.com/office/drawing/2014/main" id="{E9A0443F-A5F3-7C99-1542-0E57F4DA5612}"/>
              </a:ext>
            </a:extLst>
          </p:cNvPr>
          <p:cNvSpPr txBox="1"/>
          <p:nvPr/>
        </p:nvSpPr>
        <p:spPr>
          <a:xfrm>
            <a:off x="1226442" y="4800733"/>
            <a:ext cx="5173429" cy="7353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sz="2400" dirty="0"/>
              <a:t>تَفاصيلُ </a:t>
            </a:r>
            <a:r>
              <a:rPr lang="ar-MA" sz="2400" dirty="0" err="1"/>
              <a:t>ٱلْخَبَرِ</a:t>
            </a:r>
            <a:r>
              <a:rPr lang="ar-MA" sz="2400" dirty="0"/>
              <a:t>. (عَرْضُ </a:t>
            </a:r>
            <a:r>
              <a:rPr lang="ar-MA" sz="2400" dirty="0" err="1"/>
              <a:t>ٱلْأَحْداثِ</a:t>
            </a:r>
            <a:r>
              <a:rPr lang="ar-MA" sz="2400" dirty="0"/>
              <a:t> </a:t>
            </a:r>
            <a:r>
              <a:rPr lang="ar-MA" sz="2400" dirty="0" err="1"/>
              <a:t>ٱلْفَرْعِيَّةِ</a:t>
            </a:r>
            <a:r>
              <a:rPr lang="ar-MA" sz="2400" dirty="0"/>
              <a:t> لِلْحَدَثِ وَوَصْفُها.). </a:t>
            </a:r>
            <a:endParaRPr lang="fr-FR" sz="2400" dirty="0"/>
          </a:p>
        </p:txBody>
      </p:sp>
      <p:sp>
        <p:nvSpPr>
          <p:cNvPr id="7" name="Zone de texte 25">
            <a:extLst>
              <a:ext uri="{FF2B5EF4-FFF2-40B4-BE49-F238E27FC236}">
                <a16:creationId xmlns:a16="http://schemas.microsoft.com/office/drawing/2014/main" id="{E2F8AC18-BAC8-D8E0-AC60-0594FEA1A153}"/>
              </a:ext>
            </a:extLst>
          </p:cNvPr>
          <p:cNvSpPr txBox="1"/>
          <p:nvPr/>
        </p:nvSpPr>
        <p:spPr>
          <a:xfrm>
            <a:off x="1312875" y="5853968"/>
            <a:ext cx="5173430" cy="7353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sz="2400" dirty="0"/>
              <a:t>خُلاصَةُ </a:t>
            </a:r>
            <a:r>
              <a:rPr lang="ar-MA" sz="2400" dirty="0" err="1"/>
              <a:t>ٱلْخَبَرِ</a:t>
            </a:r>
            <a:r>
              <a:rPr lang="ar-MA" sz="2400" dirty="0"/>
              <a:t>.(شُعورُ </a:t>
            </a:r>
            <a:r>
              <a:rPr lang="ar-MA" sz="2400" dirty="0" err="1"/>
              <a:t>ٱلْحاضِرينَ</a:t>
            </a:r>
            <a:r>
              <a:rPr lang="ar-MA" sz="2400" dirty="0"/>
              <a:t>- اِسْتِنْتاجاتٌ- تَوْصِياتٌ...). </a:t>
            </a:r>
            <a:endParaRPr lang="fr-FR" sz="2400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864B21-84F5-06DC-B5C1-5E2CC189002D}"/>
              </a:ext>
            </a:extLst>
          </p:cNvPr>
          <p:cNvSpPr/>
          <p:nvPr/>
        </p:nvSpPr>
        <p:spPr>
          <a:xfrm>
            <a:off x="7158110" y="3965686"/>
            <a:ext cx="1216139" cy="50196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B62E0DC-F0AB-9A52-391A-E4DBAF7D65B5}"/>
              </a:ext>
            </a:extLst>
          </p:cNvPr>
          <p:cNvSpPr/>
          <p:nvPr/>
        </p:nvSpPr>
        <p:spPr>
          <a:xfrm>
            <a:off x="7064802" y="5002914"/>
            <a:ext cx="1309447" cy="50196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48C139-4887-42A8-B430-903A38FE1775}"/>
              </a:ext>
            </a:extLst>
          </p:cNvPr>
          <p:cNvSpPr/>
          <p:nvPr/>
        </p:nvSpPr>
        <p:spPr>
          <a:xfrm>
            <a:off x="7064801" y="5970656"/>
            <a:ext cx="1309447" cy="50196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19CD7C2-FD8C-E180-79A8-0EA30B1513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37461" y="3937014"/>
            <a:ext cx="578495" cy="621339"/>
          </a:xfrm>
          <a:prstGeom prst="roundRect">
            <a:avLst/>
          </a:prstGeom>
          <a:noFill/>
        </p:spPr>
      </p:pic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8B0D02B-02E0-4081-A739-87B30C3D7C0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6305" y="4949116"/>
            <a:ext cx="578495" cy="621339"/>
          </a:xfrm>
          <a:prstGeom prst="roundRect">
            <a:avLst/>
          </a:prstGeom>
          <a:noFill/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08ABBC-DE3E-0F8F-516A-70A65886810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6306" y="5910968"/>
            <a:ext cx="578495" cy="62133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336100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73EF5-FD04-2B96-8F15-EDF49FD4D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E0B20A-C1EE-A3B3-DBCB-0791EBE09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الان. من يقرأ إنتاجه؟ سنناقشه وفق الضوابط التالية: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08C123-7639-11BC-44A5-1209C8E44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7419E8-D289-DEAA-7FD3-2BC09D362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49" y="2198196"/>
            <a:ext cx="7823200" cy="356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4075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1B69A-FF1F-88DF-71CD-6691BDC1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3A00C-1C7A-2941-7926-B24CAFCA8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0A8363-1846-0C3F-A7D4-4D865948E8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811CD0C-D2A0-F950-12E2-738081B142CE}"/>
              </a:ext>
            </a:extLst>
          </p:cNvPr>
          <p:cNvSpPr txBox="1"/>
          <p:nvPr/>
        </p:nvSpPr>
        <p:spPr>
          <a:xfrm>
            <a:off x="695703" y="1575854"/>
            <a:ext cx="7224053" cy="5039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363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اِسْتَقْبَلَ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ٱلْمَغْرِبُ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شَهْرَ رَمَضانَ </a:t>
            </a: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يَوْمَ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ٱلْخَميسِ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19 فبرايرَ 2026، في أَجْواءٍ مَليئَةٍ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بٱلْفَرَحِ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وَٱلْبَهْجَةِ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بِبُلوغِ هذا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ٱلشَّهْرِ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ٱلْفَضيلِ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بَدَأَتْ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أُسْرَتي في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ٱلْإِعْدادِ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وَٱلتَّحْضيرِ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لِصِيامِ أَوَّلِ أَيّامِهِ، تَطَلُّعاً لِاسْتِقْبالِ هذِهِ ٱلْمُناسَبَةِ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ٱلدّينِيَّةِ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ٱلْعَظيمَةِ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60363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اِسْتَيْقَظْنا قَبْلَ طُلوعِ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ٱلْفَجْرِ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لِتَناوُلِ وَجْبَةِ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ٱلسُّحورِ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فَٱجْتَمَعْنا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حَوْلَ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ٱلْمائِدَةِ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نَتَناوَلُ بَعْضَ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ٱلْأَطْعِمَةِ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ٱلْخَفيفَةِ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وَنَشْرَبُ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ٱلْماءَ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وَٱلْحَليبَ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ثُمَّ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أَذَّنَ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ٱلْمُؤَذِّنُ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لِصَلاةِ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ٱلْفَجْرِ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فَبَدَأَتْ رِحْلَةُ صَوْمِ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ٱلْأَوَّلِ بِأَداءِ صَلاةِ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ٱلصُّبْحِ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وَٱلْإِمْساكِ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عَنِ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ٱلطَّعامِ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وَٱلشَّرابِ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ٱمْتِثالاً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لِأَمْرِ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لَّهِ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عالى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وَخِلالَ </a:t>
            </a:r>
            <a:r>
              <a:rPr lang="ar-S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ٱلنَّهارِ</a:t>
            </a: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قَضَيْنا وَقْتَنا في ٱلدِّراسَةِ وَبَعْضِ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ٱلْأَعْمالِ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ٱلْمَنْزِلِيَّةِ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وَكُنّا نَنْتَظِرُ وَقْتَ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ٱلْإِفْطارِ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بِشَوْقٍ. </a:t>
            </a: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وَعِنْدَما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رُفِعَ أَذانُ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ٱجْتَمَعْنا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حَوْلَ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ٱلمائِدَةِ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فَأَفْطَرْنا عَلى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ٱلتَّمْرِ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وَشَرِبْنا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ٱلْماءَ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ثُمَّ تَناوَلْنا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ٱلْمَأْكولاتِ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أَعَدَّتْها أُمّي في جَوٍّ مِنَ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ٱلْمَحَبَّةِ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ذلِكَ 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تَوَجَّهْنا إِلى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ٱلْمَسْجِدِ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لِأَداءِ صَلاتَيِ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ٱلْعِشاءِ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وَٱلتَّراويحِ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بَقِيَّةِ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ٱلْمُصَلّينَ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سادَتْ أَجْواءٌ إيمانِيَّةٌ جَميلَةٌ.</a:t>
            </a:r>
          </a:p>
          <a:p>
            <a:pPr indent="360363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ٱلْيَوْمُ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ٱلْأَوَّلِ مُناسَبَةً جَميلَةً شَعَرْنا فيها بِفَضْلِ شَهْرِ رَمَضانَ وَروحانِيَّتِهِ، وَتَعَزَّزَتْ رَوابطُ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ٱلْمَحَبَّةِ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وَٱلتّالُفِ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أَفْرادِ ٱلْأُسْرَةِ.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657214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        تقويم الطلاقة و التحدث 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إتمام تمرير رائزي التحدث والطلاقة.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96807" y="897445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09908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228600" y="1488331"/>
            <a:ext cx="8585200" cy="5058382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algn="r" rtl="1"/>
            <a:endParaRPr lang="ar-MA" sz="2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376460776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3115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159541" y="3030166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354078973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98469333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E14DBBD-AB15-DD6E-98F9-DE2401C5E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217371"/>
              </p:ext>
            </p:extLst>
          </p:nvPr>
        </p:nvGraphicFramePr>
        <p:xfrm>
          <a:off x="527459" y="2141328"/>
          <a:ext cx="8089081" cy="36246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23073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51347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تعريف الفن 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ذكر 3 نماذج ( أنواع ) من الفنون.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التعريف بأحد الفنون وذكر أدواته ومنتوجاته.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225891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  <p:sp>
        <p:nvSpPr>
          <p:cNvPr id="2" name="Zone de texte 65">
            <a:extLst>
              <a:ext uri="{FF2B5EF4-FFF2-40B4-BE49-F238E27FC236}">
                <a16:creationId xmlns:a16="http://schemas.microsoft.com/office/drawing/2014/main" id="{BD0BCD81-9135-C25A-123C-09E58FA8C714}"/>
              </a:ext>
            </a:extLst>
          </p:cNvPr>
          <p:cNvSpPr txBox="1">
            <a:spLocks/>
          </p:cNvSpPr>
          <p:nvPr/>
        </p:nvSpPr>
        <p:spPr>
          <a:xfrm>
            <a:off x="408561" y="2190689"/>
            <a:ext cx="8132323" cy="3821006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تَعَرَّفْت خِلالَ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ٱلثّالِثَةِ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مَجْموعَةً مِنَ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ٱلْفُنونِ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ٱلْجَميلَةِ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خُذْ(ي) مُهْلَةً لِلتَّفْكيرِ، ثُمَّ تَحَدَّثْ(ي) بِٱسْتِرْسالٍ لِمُدَّةِ دَقيقَةٍ مُحاوِلاً(ةً):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تَحْديدَ مَعْنى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ٱلْفَنِّ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 تَحْديدَ 3 نَماذِجَ (أَنْواعٍ) مِنَ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ٱلْفُنونِ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ٱلْجَميلَةِ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ٱلتَّعْريفَ بِفَنٍّ مِنَ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ٱخْتِيارِك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 وَتَحْديدَ أَدَواتِهِ وَمَنْتوجاتِهِ.</a:t>
            </a:r>
          </a:p>
          <a:p>
            <a:pPr marL="719138" indent="-71913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مَعَ اَ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لتَّحَدُّثِ بِٱسْتِرْسالٍ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تَجَنُّبِ ٱلْأَخْطاءِ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28288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260832038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0313003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/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20056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655653" y="817419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3FCA73-5EB4-65A3-0262-3BF4F910C86D}"/>
              </a:ext>
            </a:extLst>
          </p:cNvPr>
          <p:cNvSpPr txBox="1"/>
          <p:nvPr/>
        </p:nvSpPr>
        <p:spPr>
          <a:xfrm>
            <a:off x="381476" y="1507736"/>
            <a:ext cx="8186495" cy="5170646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يَنْتَمي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ٱلنَّقْشُ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أَرْقى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ٱلتَّقْليدِيَّةِ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أَبْدَعَها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فَهُوَ لُغَةٌ بَصَرِيَّةٌ صامِتَةٌ تُخاطِبُ ٱلْعُيونَ بِزَخارِفِها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ٱلْبَديعَةِ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وَأَشْكالِها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ٱلْمُتَناسِقَةِ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تَتَجَلَّى قيمَتُهُ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ٱلْإِبْداعِيَّةُ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تَنَوُّعِ نُقوشِهِ وَغِنى زَخارِفِهِ، حَيْثُ يَنْحِتُ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ٱلْحِرَفِيُّ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بِمَهارَةٍ فائِقَةٍ في صَفائِحِ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أَشْكالاً هَنْدَسِيَّةً وَنَباتِيَّةً تُبْهِرُ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ٱلْأَبْصارَ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أَمّا قيمَتُهُ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ٱلْفَنِّيَّةُ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فَتَظْهَرُ في تَنَوُّعِ أَدَواتِهِ مِنْ أَزاميلَ وَمَناقيرَ، وَفي بَراعَةِ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ٱلنَّقّاشينَ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تَنْسيقِ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ٱلزَّخارِفِ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تُضْفي عَلى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ٱلْمَباني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جَمالاً.</a:t>
            </a:r>
          </a:p>
          <a:p>
            <a:pPr indent="354013" algn="just" rtl="1"/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وَلِلنَّقْشِ عَلى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أَهَمِّيَّةٌ كَبيرَةٌ في حَياةِ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فَهُوَ يُساعِدُ عَلى ٱلتَّعْبيرِ عَنِ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ٱلْهُوِيَّةِ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ٱلْحَضارِيَّةِ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وَيُساهِمُ في نَشْرِ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ٱلْجَمالِ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وَكَثيراً ما يُسْتَعْمَلُ هذا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ٱلْفَنُّ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زَخْرَفَةِ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ٱلْمَساجِدِ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وَٱلْقُصورِ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وَٱلْبُيوتِ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ٱلْعَريقَةِ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لِإِضْفاءِ جَوٍّ مِنَ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ٱلْأَصالَةِ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3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وَٱلرَّوْعَةِ</a:t>
            </a:r>
            <a:r>
              <a:rPr lang="ar-MA" sz="33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710729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514BA-2DCD-D38A-35D4-79E50530B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F0BE30C-6099-7FFD-2B04-7366C1D18E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92AB7D7-BCA1-AED5-19C9-C387C66FDF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F8C3B8D-C93C-A4B9-4543-8A37F13BA7D6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5F3523-F87D-2B56-29AE-43242D4DCE68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4515649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على كراساتكم وعلى كتيبات "مفكرتي".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C978F5-0FC4-8F2B-C036-9C2D73615D42}"/>
              </a:ext>
            </a:extLst>
          </p:cNvPr>
          <p:cNvSpPr txBox="1"/>
          <p:nvPr/>
        </p:nvSpPr>
        <p:spPr>
          <a:xfrm>
            <a:off x="1124640" y="3164731"/>
            <a:ext cx="6894720" cy="17366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أُراجِعُ دُروسي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ٱسْتِعْداداً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لِفَرْضِ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ٱلْمُراقَبَةِ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ٱلْمُسْتَمِرَّةِ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18359</TotalTime>
  <Words>1298</Words>
  <Application>Microsoft Office PowerPoint</Application>
  <PresentationFormat>Affichage à l'écran (4:3)</PresentationFormat>
  <Paragraphs>168</Paragraphs>
  <Slides>28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28</vt:i4>
      </vt:variant>
    </vt:vector>
  </HeadingPairs>
  <TitlesOfParts>
    <vt:vector size="60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Uighur</vt:lpstr>
      <vt:lpstr>Modern Love</vt:lpstr>
      <vt:lpstr>Viga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تصحيح الإنتاج الكتابي؟</vt:lpstr>
      <vt:lpstr>سأوزع عليكم دفاتر القسم لتطلعوا على ملاحظاتي وتكتشفوا أخطاءكم اللغوية. </vt:lpstr>
      <vt:lpstr>انتبهوا. سنصحح بعض الأخطاء المترددة. سأسجلها على السبورة. ثم نناقشها جماعة.</vt:lpstr>
      <vt:lpstr>كل منكم يعيد قراءة إنتاجه ثم يصحح الأخطاء الواردة في الجدول. سأساعدكم على تصحيح بقية الأخطاء.</vt:lpstr>
      <vt:lpstr>من يعيد قراءة إنتاجه بعد تصحيح الأخطاء المرتكبة؟ </vt:lpstr>
      <vt:lpstr>             وضعية تدريبية</vt:lpstr>
      <vt:lpstr>خذوا دفاتر القسم. ستكتبون مقالا إخباريا جديدا.</vt:lpstr>
      <vt:lpstr>من يقرأ التعليمة؟  حددوا عناصر الحدث و أحداثه الفرعية ثم اكتبوا المسودة على دفتر البحث وانقلوها على دفتر القسم بعد تصحيحها.</vt:lpstr>
      <vt:lpstr>الان. من يقرأ إنتاجه؟ سنناقشه وفق الضوابط التالية:</vt:lpstr>
      <vt:lpstr>هذا مقترح آخر. من يقرأ؟</vt:lpstr>
      <vt:lpstr>        تقويم الطلاقة و التحدث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راجعوا دروسكم على كراساتكم وعلى كتيبات "مفكرتي".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236</cp:revision>
  <dcterms:created xsi:type="dcterms:W3CDTF">2023-09-20T21:35:22Z</dcterms:created>
  <dcterms:modified xsi:type="dcterms:W3CDTF">2026-03-08T20:44:55Z</dcterms:modified>
</cp:coreProperties>
</file>