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0"/>
  </p:notesMasterIdLst>
  <p:handoutMasterIdLst>
    <p:handoutMasterId r:id="rId51"/>
  </p:handoutMasterIdLst>
  <p:sldIdLst>
    <p:sldId id="2147482625" r:id="rId21"/>
    <p:sldId id="2147482603" r:id="rId22"/>
    <p:sldId id="2147482462" r:id="rId23"/>
    <p:sldId id="2147482845" r:id="rId24"/>
    <p:sldId id="2147482740" r:id="rId25"/>
    <p:sldId id="2147482873" r:id="rId26"/>
    <p:sldId id="2147482874" r:id="rId27"/>
    <p:sldId id="2147482875" r:id="rId28"/>
    <p:sldId id="2147482876" r:id="rId29"/>
    <p:sldId id="2147482734" r:id="rId30"/>
    <p:sldId id="2147482880" r:id="rId31"/>
    <p:sldId id="2147482883" r:id="rId32"/>
    <p:sldId id="2147482884" r:id="rId33"/>
    <p:sldId id="2147482885" r:id="rId34"/>
    <p:sldId id="2147482704" r:id="rId35"/>
    <p:sldId id="2147482691" r:id="rId36"/>
    <p:sldId id="2147482835" r:id="rId37"/>
    <p:sldId id="2147482841" r:id="rId38"/>
    <p:sldId id="2147482836" r:id="rId39"/>
    <p:sldId id="2147482840" r:id="rId40"/>
    <p:sldId id="2147482837" r:id="rId41"/>
    <p:sldId id="2147482839" r:id="rId42"/>
    <p:sldId id="2147482871" r:id="rId43"/>
    <p:sldId id="2147482842" r:id="rId44"/>
    <p:sldId id="2147482843" r:id="rId45"/>
    <p:sldId id="2147482872" r:id="rId46"/>
    <p:sldId id="2147482869" r:id="rId47"/>
    <p:sldId id="2147482752" r:id="rId48"/>
    <p:sldId id="2147482707" r:id="rId49"/>
  </p:sldIdLst>
  <p:sldSz cx="9144000" cy="6858000" type="screen4x3"/>
  <p:notesSz cx="6858000" cy="9144000"/>
  <p:embeddedFontLst>
    <p:embeddedFont>
      <p:font typeface="Dosis" pitchFamily="2" charset="0"/>
      <p:regular r:id="rId52"/>
      <p:bold r:id="rId53"/>
    </p:embeddedFont>
    <p:embeddedFont>
      <p:font typeface="Dosis ExtraBold" pitchFamily="2" charset="0"/>
      <p:bold r:id="rId54"/>
    </p:embeddedFont>
    <p:embeddedFont>
      <p:font typeface="Dosis Medium" pitchFamily="2" charset="0"/>
      <p:regular r:id="rId55"/>
    </p:embeddedFont>
    <p:embeddedFont>
      <p:font typeface="Dosis SemiBold" pitchFamily="2" charset="0"/>
      <p:bold r:id="rId56"/>
    </p:embeddedFont>
    <p:embeddedFont>
      <p:font typeface="Microsoft Uighur" panose="02000000000000000000" pitchFamily="2" charset="-78"/>
      <p:regular r:id="rId57"/>
      <p:bold r:id="rId58"/>
    </p:embeddedFont>
    <p:embeddedFont>
      <p:font typeface="Modern Love" panose="04090805081005020601" pitchFamily="82" charset="0"/>
      <p:regular r:id="rId5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86433"/>
  </p:normalViewPr>
  <p:slideViewPr>
    <p:cSldViewPr snapToGrid="0">
      <p:cViewPr varScale="1">
        <p:scale>
          <a:sx n="75" d="100"/>
          <a:sy n="75" d="100"/>
        </p:scale>
        <p:origin x="115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F658734-D674-A01A-4D2A-802B311493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Image 1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E1DDA41-A97F-A8D2-847E-E2B700E4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FB58B06-A46B-E482-EE60-9011418B0711}"/>
                </a:ext>
              </a:extLst>
            </p:cNvPr>
            <p:cNvSpPr txBox="1"/>
            <p:nvPr/>
          </p:nvSpPr>
          <p:spPr>
            <a:xfrm>
              <a:off x="3219857" y="4727643"/>
              <a:ext cx="1245140" cy="646986"/>
            </a:xfrm>
            <a:prstGeom prst="round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السادس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611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وضعية تدريبية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الظواهر اللغوية (30د).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 رائزي الرياضيات واللغة الفرنسية.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 الجزء الأول من الرائز  : المعجم + فهم المقروء + الظواهر اللغوية. (90د).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الجزء الثاني من الرائز: الإنتاج الكتابي+ فهم المسموع ( 60د).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الإنتاج الكتابي ( المنجز خلال الأسبوع الرابع)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تدريبية(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الرائزين وتعبئة النقط على منظومة مسار.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الإملاء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: فهم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المسموع(40 د)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وضعية تدريبية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54874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رحلة من نوع آخر.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 وكراساتكم الصفحة -65-.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E40BA4-7A94-4B53-C04E-A59B01738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829" y="1575854"/>
            <a:ext cx="3404681" cy="4815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B3D95-FAC7-DFF3-DD30-F371F97BB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FD844-7C91-283A-8894-A065A955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ثم أجيبوا عن الأسئلة المحددة على الشريحة: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9B9EBC-04D1-7FB3-5D9A-A848782FE8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6BBA5D-EA6B-155C-4B38-62F882A95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85" y="1575854"/>
            <a:ext cx="3394953" cy="4894977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A1CD885-20F8-5259-BA9E-AE1993BAFE65}"/>
              </a:ext>
            </a:extLst>
          </p:cNvPr>
          <p:cNvSpPr/>
          <p:nvPr/>
        </p:nvSpPr>
        <p:spPr>
          <a:xfrm flipV="1">
            <a:off x="2597284" y="2772383"/>
            <a:ext cx="3394953" cy="14494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72624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186A-C201-41D9-700E-7F81AA6C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5F9CE-7FC8-218C-F22E-A7C95D4A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بأسئلة الفهم. من يحدد الكلمات المفاتيح في السؤال الأول ثم يجيب عنه. (المنهجية نفسها ما بقية الأسئلة.)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74A62-B978-08B3-29B1-F728579E44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1357A9-40B0-3ED9-6AEE-5CADC6E9D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85" y="1575854"/>
            <a:ext cx="3394953" cy="4894977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11E12DB-3866-0CDB-48D2-22BEDCED7AFE}"/>
              </a:ext>
            </a:extLst>
          </p:cNvPr>
          <p:cNvSpPr/>
          <p:nvPr/>
        </p:nvSpPr>
        <p:spPr>
          <a:xfrm flipV="1">
            <a:off x="2597284" y="2772383"/>
            <a:ext cx="3394953" cy="8754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925107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62C30-4B19-8E98-403D-C009CFBB1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390AE-2CF8-9F0F-E17F-0045859E3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تحديد الفكرة الأساسية أو الرئيسة. من يحدد الكلمات المفاتيح في الفقرة الأولى ثم يقدم فكرتها الرئيسة.(المنهجية نفسها ما الفقرة الثانية.)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887F3E-9C44-578D-F491-BACBACAB8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F12FA5-5557-DDEC-105F-4E64D05D6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85" y="1575854"/>
            <a:ext cx="3394953" cy="4894977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0945B3-9315-CDC1-86F9-C8A9EBA8C1A0}"/>
              </a:ext>
            </a:extLst>
          </p:cNvPr>
          <p:cNvSpPr/>
          <p:nvPr/>
        </p:nvSpPr>
        <p:spPr>
          <a:xfrm flipV="1">
            <a:off x="2597285" y="3585597"/>
            <a:ext cx="3394953" cy="6264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64421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C7EAA-F493-BAC9-D874-E0C717CF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05DCD8-FC07-A2EC-8886-BA2A9C875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E62807-539E-AA4D-0BB1-1396EF85BB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A6A1048-D384-95F0-F627-7704A0C2755F}"/>
              </a:ext>
            </a:extLst>
          </p:cNvPr>
          <p:cNvSpPr txBox="1"/>
          <p:nvPr/>
        </p:nvSpPr>
        <p:spPr>
          <a:xfrm>
            <a:off x="398834" y="1371086"/>
            <a:ext cx="7409834" cy="527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سَبَبُ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ٱنْدِهاشِ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ٱلطِّفْلَيْنِ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ٱكْتِشافُهُما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مَعْلوماتٍ جَديدَةً تَعْكِسُ تَنَوُّعَ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مُسْتَوى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263525" indent="-263525" algn="r" rtl="1">
              <a:buAutoNum type="arabicPeriod"/>
            </a:pPr>
            <a:endParaRPr lang="ar-MA" sz="1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أَشْكالِ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ٱلتُّراثِ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ٱلْمَذْكورَةِ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ٱلنَّصِّ: رَسْمُ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ٱللَّوْحاتِ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ٱلْأَطْباقِ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وَٱلْأَوانِي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ٱلْخَزَفِيَّةِ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وَرَقَصاتُ أَحْواشَ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وَأَحيدوسَ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وَٱلْكَدْرَةِ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وَٱلرَّكّادَةِ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وَرَسْمُ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ٱلْحِنّاءِ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اِكْتَشَفَ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يُعَبِّرُ عَنِ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ٱلْخُصوصِيَّةِ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ٱلْمَحَلِّيَّةِ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وَيُساهِمُ في تَقاسُمِ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وَٱلْمَشاعِرِ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يَتَقاسَمُ قِيَماً مِثْلَ حُبِّ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وَٱلِاعْتِزازِ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بِتاريخِهِ وَثَقافَتِهِ.</a:t>
            </a: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ٱلطِّفْلَيْنِ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تَعَرَّفا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ٱلْمُخَيَّمِ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تَنَوُّعِ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ٱلتُّراثِ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وَٱلثَّقافِيِّ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فَكَأَنَّهُما قاما بِرِحْلَةٍ عَبْرَ مُخْتَلِفِ أَنْحاءِ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يَدُلُّ عَلى ذلِكَ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أَهازيجِهِمْ وَرَقَصاتِهِمُ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وَتَنَوُّعُ طُرُقِ ٱلتَّعْبيرِ عَنْ أَفْكارِهِمْ وَمَشاعِرِهِمْ.</a:t>
            </a: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ٱلْمُسْتَخْلَصَةِ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ٱلنَّصِّ: حُبُّ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اَلِاعْتِزازُ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بِٱلتُّراثِ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وَٱلتّاريخِ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اَلْمُحافَظَةُ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ٱلتُّراثِ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445164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16" y="927529"/>
            <a:ext cx="7886700" cy="720000"/>
          </a:xfrm>
        </p:spPr>
        <p:txBody>
          <a:bodyPr/>
          <a:lstStyle/>
          <a:p>
            <a:r>
              <a:rPr lang="ar-MA" sz="2800" dirty="0"/>
              <a:t> دعم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70694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الظواهر اللغوية 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ومراجعة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09A93-6976-7A4F-E6E7-AD7881D07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E42D46-F81D-37B5-A516-09BBC7683CCF}"/>
              </a:ext>
            </a:extLst>
          </p:cNvPr>
          <p:cNvSpPr txBox="1"/>
          <p:nvPr/>
        </p:nvSpPr>
        <p:spPr>
          <a:xfrm>
            <a:off x="1385117" y="2224568"/>
            <a:ext cx="6991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اِسْتَخْرِج(ي) مِنَ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مَصادِرَ حَسَبَ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ٱلْأَوْزانِ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ٱلْوارِدَةِ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797109F-C8DC-5B10-A880-3284A99ED8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510301"/>
              </p:ext>
            </p:extLst>
          </p:nvPr>
        </p:nvGraphicFramePr>
        <p:xfrm>
          <a:off x="2216393" y="2595270"/>
          <a:ext cx="5109210" cy="69805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97610">
                  <a:extLst>
                    <a:ext uri="{9D8B030D-6E8A-4147-A177-3AD203B41FA5}">
                      <a16:colId xmlns:a16="http://schemas.microsoft.com/office/drawing/2014/main" val="3592384829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1749797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7963678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969719900"/>
                    </a:ext>
                  </a:extLst>
                </a:gridCol>
              </a:tblGrid>
              <a:tr h="146389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اِسْتِفْعالٌ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اِفْتِعالٌ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4572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تَفَعُّلٌ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9202153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effectLst/>
                        </a:rPr>
                        <a:t>...........................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effectLst/>
                        </a:rPr>
                        <a:t>...........................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>
                          <a:effectLst/>
                        </a:rPr>
                        <a:t>..........................</a:t>
                      </a:r>
                      <a:endParaRPr lang="fr-F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.........................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7286239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49EA732-83FE-2380-79CD-FF3CCFF8BC1D}"/>
              </a:ext>
            </a:extLst>
          </p:cNvPr>
          <p:cNvSpPr txBox="1"/>
          <p:nvPr/>
        </p:nvSpPr>
        <p:spPr>
          <a:xfrm>
            <a:off x="235654" y="1754752"/>
            <a:ext cx="81385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حَدِّد(ي)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ٱلْمَعْنى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ٱلْمُناسِبَ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لِكُلِّ كَلِمَةٍ تَحْتَها خَطٌّ في ٱلنَّصِّ: </a:t>
            </a:r>
            <a:r>
              <a:rPr lang="ar-MA" sz="2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تَعْكِسُ - فَطِنَ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ADD046-7FD6-EBA7-FC13-B6D43DAA1EEC}"/>
              </a:ext>
            </a:extLst>
          </p:cNvPr>
          <p:cNvSpPr txBox="1"/>
          <p:nvPr/>
        </p:nvSpPr>
        <p:spPr>
          <a:xfrm>
            <a:off x="352076" y="3222105"/>
            <a:ext cx="7979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ضَع(ي) خَطّاً تَحْتَ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ٱلْمُطْلَقِ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جُمْلَةٍ، ثُمَّ حَدِّدْ وَظيفَتَهُ فيها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98E40F-5011-1874-1F1A-ED8D1983E34A}"/>
              </a:ext>
            </a:extLst>
          </p:cNvPr>
          <p:cNvSpPr txBox="1"/>
          <p:nvPr/>
        </p:nvSpPr>
        <p:spPr>
          <a:xfrm>
            <a:off x="1032168" y="4318543"/>
            <a:ext cx="7382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ضَع(ي) خَطّاً تَحْتَ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فيهِ في كُلِّ جُمْلَةٍ، ثُمَّ حَدِّد(ي) نَوْعَهُ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7E4E5427-6D6A-94F8-AAAD-4E2C52F6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168" y="4659936"/>
            <a:ext cx="707966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صَدَحَتْ حَناجِرُ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بِٱلْأَناشيدِ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داخِلَ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قاعَةِ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فْتَتَحَ مُديرُ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ٱلْحَفْلَ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صَباحَ يَوْمِ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ذِكْرى عيدِ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...................................)</a:t>
            </a:r>
            <a:r>
              <a:rPr lang="fr-FR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CE574F9-2A95-984D-84C2-F58E2815CDE8}"/>
              </a:ext>
            </a:extLst>
          </p:cNvPr>
          <p:cNvSpPr txBox="1"/>
          <p:nvPr/>
        </p:nvSpPr>
        <p:spPr>
          <a:xfrm>
            <a:off x="352076" y="5547730"/>
            <a:ext cx="8176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 اُنْقُل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ٱلْمَكْتُوبَتَيْنِ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بِخَطٍّ بارِزٍ في ٱلنَّصِّ عَلى دَفْتَرِك ثُمَّ أُشْكُلْهُما شَكْلاً تَامّاً.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B84E631-2BB6-3E64-BBCE-8530D428288A}"/>
              </a:ext>
            </a:extLst>
          </p:cNvPr>
          <p:cNvSpPr txBox="1"/>
          <p:nvPr/>
        </p:nvSpPr>
        <p:spPr>
          <a:xfrm>
            <a:off x="557979" y="6009395"/>
            <a:ext cx="80280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6. أَعْرِب(ي) ٱلْكَلِماتِ حَسَبَ سِياقِ وُرودِها في ٱلنَّصِّ: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مَعْلوماتٍ (سطر6) –عشية ( س13) –بَسيطٍ (س15)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1FFC4CD-6C8F-3D4A-7272-2A4200CF23BA}"/>
              </a:ext>
            </a:extLst>
          </p:cNvPr>
          <p:cNvSpPr txBox="1"/>
          <p:nvPr/>
        </p:nvSpPr>
        <p:spPr>
          <a:xfrm>
            <a:off x="1431963" y="3585658"/>
            <a:ext cx="6320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رَفَعَ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ٱلْعَلَمَ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رَفْعاً.(..................................)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اِحْتَفَلَتِ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بِعيدِ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ٱحْتِفالاً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بَهيجاً.(.....................................)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33263C11-9710-9702-4F53-775E970C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وأجيبوا على دفاتر القسم عن الأسئلة التالية:</a:t>
            </a:r>
          </a:p>
        </p:txBody>
      </p:sp>
    </p:spTree>
    <p:extLst>
      <p:ext uri="{BB962C8B-B14F-4D97-AF65-F5344CB8AC3E}">
        <p14:creationId xmlns:p14="http://schemas.microsoft.com/office/powerpoint/2010/main" val="15563659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1064-70A1-D111-BDC4-353CA5E54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133A2C-7195-8FF5-2A25-97592CEAD7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70853A-4F64-883E-9742-F403E3882CFB}"/>
              </a:ext>
            </a:extLst>
          </p:cNvPr>
          <p:cNvSpPr txBox="1"/>
          <p:nvPr/>
        </p:nvSpPr>
        <p:spPr>
          <a:xfrm>
            <a:off x="1385117" y="2224568"/>
            <a:ext cx="6991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اِسْتَخْرِج(ي) مِنَ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مَصادِرَ حَسَبَ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ٱلْأَوْزانِ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ٱلْوارِدَةِ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9D5557A-05E4-6376-8E0B-73FBACC0EB20}"/>
              </a:ext>
            </a:extLst>
          </p:cNvPr>
          <p:cNvGraphicFramePr>
            <a:graphicFrameLocks noGrp="1"/>
          </p:cNvGraphicFramePr>
          <p:nvPr/>
        </p:nvGraphicFramePr>
        <p:xfrm>
          <a:off x="2216393" y="2595270"/>
          <a:ext cx="5109210" cy="69805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97610">
                  <a:extLst>
                    <a:ext uri="{9D8B030D-6E8A-4147-A177-3AD203B41FA5}">
                      <a16:colId xmlns:a16="http://schemas.microsoft.com/office/drawing/2014/main" val="3592384829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1749797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7963678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969719900"/>
                    </a:ext>
                  </a:extLst>
                </a:gridCol>
              </a:tblGrid>
              <a:tr h="146389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اِسْتِفْعالٌ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اِفْتِعالٌ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4572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تَفَعُّلٌ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9202153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effectLst/>
                        </a:rPr>
                        <a:t>...........................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effectLst/>
                        </a:rPr>
                        <a:t>...........................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>
                          <a:effectLst/>
                        </a:rPr>
                        <a:t>..........................</a:t>
                      </a:r>
                      <a:endParaRPr lang="fr-F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.........................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7286239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9B0AAD75-C8E1-D347-8360-C6AE47A1C761}"/>
              </a:ext>
            </a:extLst>
          </p:cNvPr>
          <p:cNvSpPr txBox="1"/>
          <p:nvPr/>
        </p:nvSpPr>
        <p:spPr>
          <a:xfrm>
            <a:off x="235654" y="1754752"/>
            <a:ext cx="81385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حَدِّد(ي)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ٱلْمَعْنى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ٱلْمُناسِبَ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لِكُلِّ كَلِمَةٍ تَحْتَها خَطٌّ في ٱلنَّصِّ: تَعْكِسُ - فَطِنَ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96E6B1-DC43-33D1-0097-23B6BCB8EC0F}"/>
              </a:ext>
            </a:extLst>
          </p:cNvPr>
          <p:cNvSpPr txBox="1"/>
          <p:nvPr/>
        </p:nvSpPr>
        <p:spPr>
          <a:xfrm>
            <a:off x="352076" y="3222105"/>
            <a:ext cx="7979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ضَع(ي) خَطّاً تَحْتَ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ٱلْمُطْلَقِ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جُمْلَةٍ، ثُمَّ حَدِّدْ وَظيفَتَهُ فيها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6AC60E-686E-7B14-4509-BFEC3D32DF40}"/>
              </a:ext>
            </a:extLst>
          </p:cNvPr>
          <p:cNvSpPr txBox="1"/>
          <p:nvPr/>
        </p:nvSpPr>
        <p:spPr>
          <a:xfrm>
            <a:off x="1032168" y="4318543"/>
            <a:ext cx="7382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ضَع(ي) خَطّاً تَحْتَ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فيهِ في كُلِّ جُمْلَةٍ، ثُمَّ حَدِّد(ي) نَوْعَهُ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F66A0E6B-63A2-C5A9-DF62-6C4EE9A7F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168" y="4659936"/>
            <a:ext cx="707966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صَدَحَتْ حَناجِرُ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بِٱلْأَناشيدِ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داخِلَ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قاعَةِ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فْتَتَحَ مُديرُ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ٱلْحَفْلَ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صَباحَ يَوْمِ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ذِكْرى عيدِ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ٱلِاسْتِقْلالِ</a:t>
            </a:r>
            <a:r>
              <a:rPr lang="ar-S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...................................)</a:t>
            </a:r>
            <a:r>
              <a:rPr lang="fr-FR" alt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DA70D3-AB85-8890-F04B-04B308DCDF1C}"/>
              </a:ext>
            </a:extLst>
          </p:cNvPr>
          <p:cNvSpPr txBox="1"/>
          <p:nvPr/>
        </p:nvSpPr>
        <p:spPr>
          <a:xfrm>
            <a:off x="352076" y="5547730"/>
            <a:ext cx="8176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 اُنْقُل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ٱلْمَكْتُوبَتَيْنِ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بِخَطٍّ بارِزٍ في ٱلنَّصِّ عَلى دَفْتَرِك ثُمَّ أُشْكُلْهُما شَكْلاً تَامّاً.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B5E48B3-103D-0CCB-560C-5CB28A555A8C}"/>
              </a:ext>
            </a:extLst>
          </p:cNvPr>
          <p:cNvSpPr txBox="1"/>
          <p:nvPr/>
        </p:nvSpPr>
        <p:spPr>
          <a:xfrm>
            <a:off x="557979" y="6009395"/>
            <a:ext cx="80280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6. أَعْرِب(ي) ٱلْكَلِماتِ حَسَبَ سِياقِ وُرودِها في ٱلنَّصِّ: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مَعْلوماتٍ (سطر6) –عشية ( س13) –بَسيطٍ (س15)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BFDD1E6-5795-4BE9-5ECC-C8E64F22CB47}"/>
              </a:ext>
            </a:extLst>
          </p:cNvPr>
          <p:cNvSpPr txBox="1"/>
          <p:nvPr/>
        </p:nvSpPr>
        <p:spPr>
          <a:xfrm>
            <a:off x="1431963" y="3585658"/>
            <a:ext cx="6320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رَفَعَ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ٱلْعَلَمَ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رَفْعاً.(..................................)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اِحْتَفَلَتِ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بِعيدِ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ٱحْتِفالاً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بَهيجاً.(.....................................)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19D3A66E-AF35-D979-1E9D-69439594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</a:p>
        </p:txBody>
      </p:sp>
    </p:spTree>
    <p:extLst>
      <p:ext uri="{BB962C8B-B14F-4D97-AF65-F5344CB8AC3E}">
        <p14:creationId xmlns:p14="http://schemas.microsoft.com/office/powerpoint/2010/main" val="224393671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837BC-E6A8-75D1-97A7-FA9F9D399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8C64-ABE5-E6FC-7A24-D7096CE67F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8C5578-1678-6196-86AF-837FE97C1F12}"/>
              </a:ext>
            </a:extLst>
          </p:cNvPr>
          <p:cNvSpPr txBox="1"/>
          <p:nvPr/>
        </p:nvSpPr>
        <p:spPr>
          <a:xfrm>
            <a:off x="769751" y="2465026"/>
            <a:ext cx="76044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</a:t>
            </a:r>
          </a:p>
          <a:p>
            <a:pPr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اِسْتِفْعالٌ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(اِسْتِكْشاف، اِسْتِعْمال)                                                   - 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اِفْتِعالٌ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(اِرْتِباط)</a:t>
            </a:r>
          </a:p>
          <a:p>
            <a:pPr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تَفَعُّلٌ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(تَعَرُّف، تَنَوُّع)                                                                      - 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تَفْعيلٌ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(تَعْبير)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F7DB226-AB40-BC73-6044-913FCF320CC6}"/>
              </a:ext>
            </a:extLst>
          </p:cNvPr>
          <p:cNvSpPr txBox="1"/>
          <p:nvPr/>
        </p:nvSpPr>
        <p:spPr>
          <a:xfrm>
            <a:off x="966772" y="1762903"/>
            <a:ext cx="74476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تَعْكِسُ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تُظْهِرُ / تُبَيِّنُ.                                                           -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فَطِنَ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فَهِمَ / أَدْرَكَ.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5CA3F3-6E8A-2C7C-8552-BAC4FCF50D9B}"/>
              </a:ext>
            </a:extLst>
          </p:cNvPr>
          <p:cNvSpPr txBox="1"/>
          <p:nvPr/>
        </p:nvSpPr>
        <p:spPr>
          <a:xfrm>
            <a:off x="398834" y="3850021"/>
            <a:ext cx="7979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305E8B-3870-4591-7EE5-568116B47CB1}"/>
              </a:ext>
            </a:extLst>
          </p:cNvPr>
          <p:cNvSpPr txBox="1"/>
          <p:nvPr/>
        </p:nvSpPr>
        <p:spPr>
          <a:xfrm>
            <a:off x="991988" y="5134263"/>
            <a:ext cx="73822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EF351419-3973-A197-5DE5-A7FD22209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68" y="5500490"/>
            <a:ext cx="707966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صَدَحَتْ حَناجِرُ </a:t>
            </a:r>
            <a:r>
              <a:rPr lang="ar-SA" altLang="fr-FR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بِٱلْأَناشيدِ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2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داخِلَ</a:t>
            </a:r>
            <a:r>
              <a:rPr lang="ar-S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قاعَةِ </a:t>
            </a:r>
            <a:r>
              <a:rPr lang="ar-SA" altLang="fr-FR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lang="ar-S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ظَرْفُ مَكانٍ</a:t>
            </a:r>
            <a:r>
              <a:rPr lang="ar-S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فْتَتَحَ مُديرُ </a:t>
            </a:r>
            <a:r>
              <a:rPr lang="ar-SA" altLang="fr-FR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ٱلْحَفْلَ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صَباحَ</a:t>
            </a:r>
            <a:r>
              <a:rPr lang="ar-S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يَوْمِ</a:t>
            </a:r>
            <a:r>
              <a:rPr lang="ar-M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ذِكْرى عيدِ</a:t>
            </a:r>
            <a:r>
              <a:rPr lang="ar-SA" alt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ٱلِاسْتِقْلالِ</a:t>
            </a:r>
            <a:r>
              <a:rPr lang="ar-S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(</a:t>
            </a:r>
            <a:r>
              <a:rPr lang="ar-MA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ظَرْفُ زَمانٍ)</a:t>
            </a:r>
            <a:r>
              <a:rPr lang="fr-FR" alt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4B864FC-4BD9-BA3C-71FC-5EEDD0A64A75}"/>
              </a:ext>
            </a:extLst>
          </p:cNvPr>
          <p:cNvSpPr txBox="1"/>
          <p:nvPr/>
        </p:nvSpPr>
        <p:spPr>
          <a:xfrm>
            <a:off x="1732593" y="4176263"/>
            <a:ext cx="63208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رَفَعَ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ٱلْعَلَمَ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رَفْع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اً.(تَأْكيدُ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اِحْتَفَلَتِ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بِعيدِ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ٱلِاسْتِقْلال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ٱحْتِفالاً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بَهيجاً.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(بَيانُ نَوْعِ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.)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B8558D48-7E8A-BAAC-F09B-D00DC04D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 (تتمة التصحيح على الشريحة الموالية. ) </a:t>
            </a:r>
          </a:p>
        </p:txBody>
      </p:sp>
    </p:spTree>
    <p:extLst>
      <p:ext uri="{BB962C8B-B14F-4D97-AF65-F5344CB8AC3E}">
        <p14:creationId xmlns:p14="http://schemas.microsoft.com/office/powerpoint/2010/main" val="45309891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D548-23F3-9531-5672-4BD14B92D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6C6F9F-EECD-46DF-DE4B-3E908774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FC9A067-67DE-F012-9B7B-2BD56D5D9749}"/>
              </a:ext>
            </a:extLst>
          </p:cNvPr>
          <p:cNvSpPr txBox="1"/>
          <p:nvPr/>
        </p:nvSpPr>
        <p:spPr>
          <a:xfrm>
            <a:off x="304800" y="2133970"/>
            <a:ext cx="84124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5.-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قَرَّرَ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«آدَمُ»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وَ«فاطِمَةُ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ٱلِانْضِمامَ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مُخَيَّمٍ وَطَنِيٍّ شَمالَ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8288" indent="-268288" algn="r" rtl="1">
              <a:lnSpc>
                <a:spcPct val="150000"/>
              </a:lnSpc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شارَكَ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ٱلطَّموحانِ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عَشِيَّةَ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ٱلْأَخيرِ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ٱلْمَعْرِضِ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ٱلْفَنِّيِّ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نَظَّمَتْهُ إِدارَةُ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ٱلْمُخَيَّمِ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F3FB3324-B688-BA69-87DC-DFC4B1DC0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 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83703B-183B-CEB8-59CC-2024AD147281}"/>
              </a:ext>
            </a:extLst>
          </p:cNvPr>
          <p:cNvSpPr txBox="1"/>
          <p:nvPr/>
        </p:nvSpPr>
        <p:spPr>
          <a:xfrm>
            <a:off x="743712" y="4587532"/>
            <a:ext cx="78391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6 - مَعْلوماتٍ: مَفْعولٌ بِهِ مَنْصوبٌ وَعَلامَةُ نَصْبِهِ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لِأَنَّهُ جَمْعُ مُؤَنَّثٍ سالِمٌ.</a:t>
            </a: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عَشِيَّةَ: مَفْعولٌ فيهِ مَنْصوبٌ وَعَلامَةُ نَصْبِهِ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بَسيطٍ: نَعْتٌ مَجْرورٌ وَعَلامَةُ جَرِّهِ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</p:txBody>
      </p:sp>
    </p:spTree>
    <p:extLst>
      <p:ext uri="{BB962C8B-B14F-4D97-AF65-F5344CB8AC3E}">
        <p14:creationId xmlns:p14="http://schemas.microsoft.com/office/powerpoint/2010/main" val="152608300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        تقويم الطلاقة و التحدث 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إتمام تمرير رائزي التحدث والطلاقة.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6807" y="897445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algn="r" rtl="1"/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3404107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5266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343186198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298581542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E14DBBD-AB15-DD6E-98F9-DE2401C5E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102520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23073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51347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عنصرين على الأقل يميزان الرسم عن النحت.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عنصرين على الأقل يميزان النحت عن الرسم.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عنصرين على الأقل مشتركين بين النحت والرسم.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89032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BD0BCD81-9135-C25A-123C-09E58FA8C714}"/>
              </a:ext>
            </a:extLst>
          </p:cNvPr>
          <p:cNvSpPr txBox="1">
            <a:spLocks/>
          </p:cNvSpPr>
          <p:nvPr/>
        </p:nvSpPr>
        <p:spPr>
          <a:xfrm>
            <a:off x="408561" y="2190689"/>
            <a:ext cx="8132323" cy="3821006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دَرَسْت خِلالَ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"أَنَّ لِلْفُنونِ أَوْجُهَ تَشابُهٍ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وَٱخْتِلافٍ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.".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خُذْ(ي) مُهْلَةً لِلتَّفْكيرِ، ثُمَّ تَحَدَّثْ(ي) بِٱسْتِرْسالٍ لِمُدَّةِ دَقيقَةٍ مُحاوِلاً(ةً) مُقارَنَةَ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ٱلرَّسْمِ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وَٱلنَّحْتِ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خِلالِ: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تَحْديدِ ما يُمَيِّزُ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ٱلرَّسْمَ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عَنِ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ٱلنَّحْتِ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 تَحْديدِ ما يُمَيِّزُ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ٱلنَّحْتَ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عَنِ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ٱلرَّسْمِ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تَحْديدِ أَوْجُهِ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ٱلتَّشابُهِ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ٱلنَّحْتِ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وَٱلرَّسْمِ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71913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مَعَ 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لتَّحَدُّثِ بِٱسْتِرْسالٍ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تَجَنُّبِ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5488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313003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/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20056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381476" y="1507736"/>
            <a:ext cx="8186495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تُعَدُّ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أَجْمَلِ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أَبْدَعَها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قَديمِ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لُغَةٌ عالَمِيَّةٌ تَتَجاوَزُ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ٱلْحُدودَ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وَتُخاطِبُ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بِأَنْغامِها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ٱلْعَذْبَةِ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وَإِيقاعاتِها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ٱلْمُتَناغِمَةِ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تَتَجَلّى قيمَتُها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تَنَوُّعِ أَلْحانِها وَغِنى أَصْواتِها، حَيْثُ يَنْسُجُ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بِمَهارَةٍ فائِقَةٍ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ٱلنَّغَماتِ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وَٱلْإِيقاعاتِ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مَقْطوعاتٍ جَميلَةً تُطْرِبُ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ٱلْأُذُنَ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وَتُحَرِّكُ ٱلْمَشاعِرَ. أَمّا قيمَتُها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فَتَظْهَرُ في تَنَوُّعِ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وَتَناغُمِ أَصْواتِها، وَفي بَراعَةِ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ٱلْعازِفينَ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تَنْسيقِ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وَإِبْداعِ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ٱلْإِيقاعاتِ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تُضْفي عَلَيْها جَمالاً خَاصّاً.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وَلِلْموسيقى أَهَمِّيَّةٌ كَبيرةٌ في حَياةِ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تُساعِدُ عَلى ٱلتَّعْبيرِ عَنِ ٱلْمَشاعِرِ وَتُساهِمُ في نَشْرِ ٱلْفَرَحِ وَبَعْثِ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ٱلنُّفوسِ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وَكَثيراً ما تُسْتَعْمَلُ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ٱلِاحْتِفالاتِ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وَٱلْمُناسَباتِ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لِإِضْفاءِ جَوٍّ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ٱلْبَهْجَةِ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وَٱلسُّرورِ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710729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14BA-2DCD-D38A-35D4-79E50530B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F0BE30C-6099-7FFD-2B04-7366C1D18E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92AB7D7-BCA1-AED5-19C9-C387C66FDF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3BAB95C-1E14-6BAC-DC19-BE072C0F8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        تقويم الطلاقة و التحدث 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8C3B8D-C93C-A4B9-4543-8A37F13BA7D6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5F3523-F87D-2B56-29AE-43242D4DCE68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4EA50A-EF96-D247-3541-461A604DC7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1564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تعاريف المفردات الواردة في مقاطع" أستعد لفهم النص" وفق الصفحات التالية استعدادا للحصة المقبلة.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5755DD79-2B8A-6920-77B4-4A88DA91876F}"/>
              </a:ext>
            </a:extLst>
          </p:cNvPr>
          <p:cNvSpPr txBox="1">
            <a:spLocks/>
          </p:cNvSpPr>
          <p:nvPr/>
        </p:nvSpPr>
        <p:spPr>
          <a:xfrm>
            <a:off x="1698270" y="1948838"/>
            <a:ext cx="5836037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يوم ثقافي في مدرستنا ( الصفحة </a:t>
            </a:r>
            <a:r>
              <a:rPr lang="ar-MA" dirty="0">
                <a:solidFill>
                  <a:srgbClr val="FF0000"/>
                </a:solidFill>
              </a:rPr>
              <a:t>11</a:t>
            </a:r>
            <a:r>
              <a:rPr lang="ar-MA" dirty="0"/>
              <a:t>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C0E7423-A3F7-E539-4FE1-30F32FC5911E}"/>
              </a:ext>
            </a:extLst>
          </p:cNvPr>
          <p:cNvSpPr txBox="1">
            <a:spLocks/>
          </p:cNvSpPr>
          <p:nvPr/>
        </p:nvSpPr>
        <p:spPr>
          <a:xfrm>
            <a:off x="1698271" y="2868157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الفن التشكيلي ( الصفحة </a:t>
            </a:r>
            <a:r>
              <a:rPr lang="ar-MA" dirty="0">
                <a:solidFill>
                  <a:srgbClr val="FF0000"/>
                </a:solidFill>
              </a:rPr>
              <a:t>12</a:t>
            </a:r>
            <a:r>
              <a:rPr lang="ar-MA" dirty="0"/>
              <a:t>)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3B29B2A-4D10-CBC0-4A9E-CDB2D2E39C66}"/>
              </a:ext>
            </a:extLst>
          </p:cNvPr>
          <p:cNvSpPr txBox="1">
            <a:spLocks/>
          </p:cNvSpPr>
          <p:nvPr/>
        </p:nvSpPr>
        <p:spPr>
          <a:xfrm>
            <a:off x="1730001" y="3686446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مهرجان فاس للموسيقى الروحية ( الصفحة </a:t>
            </a:r>
            <a:r>
              <a:rPr lang="ar-MA" dirty="0">
                <a:solidFill>
                  <a:srgbClr val="FF0000"/>
                </a:solidFill>
              </a:rPr>
              <a:t>26</a:t>
            </a:r>
            <a:r>
              <a:rPr lang="ar-MA" dirty="0"/>
              <a:t>)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F177B76D-B1A7-CBFC-42C0-EDD870B41CA1}"/>
              </a:ext>
            </a:extLst>
          </p:cNvPr>
          <p:cNvSpPr txBox="1">
            <a:spLocks/>
          </p:cNvSpPr>
          <p:nvPr/>
        </p:nvSpPr>
        <p:spPr>
          <a:xfrm>
            <a:off x="1730001" y="4670405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التراث الفني المغربي ( الصفحة </a:t>
            </a:r>
            <a:r>
              <a:rPr lang="ar-MA" dirty="0">
                <a:solidFill>
                  <a:srgbClr val="FF0000"/>
                </a:solidFill>
              </a:rPr>
              <a:t>39</a:t>
            </a:r>
            <a:r>
              <a:rPr lang="ar-MA" dirty="0"/>
              <a:t>)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1C71953-7B17-5CB3-E5EF-E40E7CE947FE}"/>
              </a:ext>
            </a:extLst>
          </p:cNvPr>
          <p:cNvSpPr txBox="1">
            <a:spLocks/>
          </p:cNvSpPr>
          <p:nvPr/>
        </p:nvSpPr>
        <p:spPr>
          <a:xfrm>
            <a:off x="1768795" y="5424054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حيرة الاختيار ( الصفحة </a:t>
            </a:r>
            <a:r>
              <a:rPr lang="ar-MA" dirty="0">
                <a:solidFill>
                  <a:srgbClr val="FF0000"/>
                </a:solidFill>
              </a:rPr>
              <a:t>40</a:t>
            </a:r>
            <a:r>
              <a:rPr lang="ar-M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18461</TotalTime>
  <Words>1763</Words>
  <Application>Microsoft Office PowerPoint</Application>
  <PresentationFormat>Affichage à l'écran (4:3)</PresentationFormat>
  <Paragraphs>216</Paragraphs>
  <Slides>29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29</vt:i4>
      </vt:variant>
    </vt:vector>
  </HeadingPairs>
  <TitlesOfParts>
    <vt:vector size="60" baseType="lpstr">
      <vt:lpstr>Dosis Medium</vt:lpstr>
      <vt:lpstr>Dosis</vt:lpstr>
      <vt:lpstr>Wingdings</vt:lpstr>
      <vt:lpstr>Aptos</vt:lpstr>
      <vt:lpstr>Dosis ExtraBold</vt:lpstr>
      <vt:lpstr>Microsoft Uighur</vt:lpstr>
      <vt:lpstr>Modern Love</vt:lpstr>
      <vt:lpstr>Calibri</vt:lpstr>
      <vt:lpstr>Dosis SemiBold</vt:lpstr>
      <vt:lpstr>Arial</vt:lpstr>
      <vt:lpstr>Aptos Display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وضعية تدريبية</vt:lpstr>
      <vt:lpstr> خذوا دفاتر القسم وكراساتكم الصفحة -65-. </vt:lpstr>
      <vt:lpstr>اقرؤوا النص ثم أجيبوا عن الأسئلة المحددة على الشريحة: </vt:lpstr>
      <vt:lpstr>نصحح. نبدأ بأسئلة الفهم. من يحدد الكلمات المفاتيح في السؤال الأول ثم يجيب عنه. (المنهجية نفسها ما بقية الأسئلة.)</vt:lpstr>
      <vt:lpstr>ننتقل إلى نشاط تحديد الفكرة الأساسية أو الرئيسة. من يحدد الكلمات المفاتيح في الفقرة الأولى ثم يقدم فكرتها الرئيسة.(المنهجية نفسها ما الفقرة الثانية.)</vt:lpstr>
      <vt:lpstr>صححوا على دفاتركم.</vt:lpstr>
      <vt:lpstr> دعم : توليف ومراجعة  </vt:lpstr>
      <vt:lpstr>اقرؤوا النص وأجيبوا على دفاتر القسم عن الأسئلة التالية:</vt:lpstr>
      <vt:lpstr>نصحح.</vt:lpstr>
      <vt:lpstr>صححوا على دفاتركم.  (تتمة التصحيح على الشريحة الموالية. ) </vt:lpstr>
      <vt:lpstr>صححوا على دفاتركم . </vt:lpstr>
      <vt:lpstr>        تقويم الطلاقة و التحدث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        تقويم الطلاقة و التحدث </vt:lpstr>
      <vt:lpstr> راجعوا تعاريف المفردات الواردة في مقاطع" أستعد لفهم النص" وفق الصفحات التالية استعدادا للحصة المقبلة.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244</cp:revision>
  <dcterms:created xsi:type="dcterms:W3CDTF">2023-09-20T21:35:22Z</dcterms:created>
  <dcterms:modified xsi:type="dcterms:W3CDTF">2026-03-08T21:09:37Z</dcterms:modified>
</cp:coreProperties>
</file>