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45"/>
  </p:notesMasterIdLst>
  <p:handoutMasterIdLst>
    <p:handoutMasterId r:id="rId46"/>
  </p:handoutMasterIdLst>
  <p:sldIdLst>
    <p:sldId id="2147482625" r:id="rId21"/>
    <p:sldId id="2147482603" r:id="rId22"/>
    <p:sldId id="2147482462" r:id="rId23"/>
    <p:sldId id="2147482845" r:id="rId24"/>
    <p:sldId id="2147482691" r:id="rId25"/>
    <p:sldId id="2147482835" r:id="rId26"/>
    <p:sldId id="2147482841" r:id="rId27"/>
    <p:sldId id="2147482836" r:id="rId28"/>
    <p:sldId id="2147482840" r:id="rId29"/>
    <p:sldId id="2147482837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897" r:id="rId37"/>
    <p:sldId id="2147482734" r:id="rId38"/>
    <p:sldId id="2147482846" r:id="rId39"/>
    <p:sldId id="2147482898" r:id="rId40"/>
    <p:sldId id="2147482704" r:id="rId41"/>
    <p:sldId id="2147482869" r:id="rId42"/>
    <p:sldId id="2147482752" r:id="rId43"/>
    <p:sldId id="2147482707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1" autoAdjust="0"/>
    <p:restoredTop sz="86433"/>
  </p:normalViewPr>
  <p:slideViewPr>
    <p:cSldViewPr snapToGrid="0">
      <p:cViewPr varScale="1">
        <p:scale>
          <a:sx n="75" d="100"/>
          <a:sy n="75" d="100"/>
        </p:scale>
        <p:origin x="1040" y="30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handoutMaster" Target="handoutMasters/handout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8FAEF9-0345-8D24-8F38-53418A58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39313" y="4737371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060" y="5032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685449" y="553188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والطلاقة.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ترفيهية.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871512" y="49855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478060" y="3424593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5 -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325449" y="183471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0" y="508703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887961" y="553832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78060" y="234252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مراجعة وتوليف 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620988" y="390553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 (40د).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التمرير ينجز التلاميذ النشاط المقترح وتصحيحه بشكل جماعي؛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7AA8D-B461-FE05-FDC0-2D4EA43C9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44537"/>
              </p:ext>
            </p:extLst>
          </p:nvPr>
        </p:nvGraphicFramePr>
        <p:xfrm>
          <a:off x="527459" y="2141328"/>
          <a:ext cx="8089081" cy="3624664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4230733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51347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تعريف للفلكلور.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ثلاثة نماذج للفلكلور المغربي.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نوع من الفلكلور المشهور في مدينته (قريته).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9816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2" name="Zone de texte 65">
            <a:extLst>
              <a:ext uri="{FF2B5EF4-FFF2-40B4-BE49-F238E27FC236}">
                <a16:creationId xmlns:a16="http://schemas.microsoft.com/office/drawing/2014/main" id="{976D56F0-3287-4850-E237-200F4F7905AD}"/>
              </a:ext>
            </a:extLst>
          </p:cNvPr>
          <p:cNvSpPr txBox="1">
            <a:spLocks/>
          </p:cNvSpPr>
          <p:nvPr/>
        </p:nvSpPr>
        <p:spPr>
          <a:xfrm>
            <a:off x="505838" y="1957225"/>
            <a:ext cx="8132323" cy="4657584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تَعَلَّمْت خِلالَ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ٱلثّالِثَةِ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أَنَّ «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ٱلْفُلْكلورَ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ٱلْمَغْرِبِيَّ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يَتَمَيَّزُ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بِٱلتَّنَوُّعِ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وَٱلْغِنى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 خُذ(ي) مُهْلَةً لِلتَّفْكيرِ، ثُمَّ تَحَدَّث(ي) بِٱسْتِرْسالٍ لِمُدَّةِ دَقيقَةٍ مُحاوِلًا(ةً):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تَقْديمَ تَعْريفِ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ٱلْفُلْكلورِ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تَقْديمَ 3 نَماذِجَ (أَمْثِلَةٍ)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ٱلْفُلْكلورِ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ٱلْمَغْرِبِيِّ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تَحْديدَ نَوْعٍ مِنَ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ٱلْفُلْكلورِ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ٱلْمَشْهورِ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قَرْيَتِك أَوْ مَدينَتِك؛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بِٱسْتِرْسالٍ؛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تَجَنُّبَ ٱلْأَخْطاءِ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764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732367" y="1596699"/>
            <a:ext cx="7543455" cy="452431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تَحْتَلُّ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مَكانَةً أَساسِيَّةً في حَياةِ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لَيْسَتْ نَشاطاً تَرْفيهِيّاً عابِراً، بَلْ تُشَكِّلُ أُسْلوبَ حَياةٍ يُساهِمُ في بِناءِ ٱلْفَرْدِ بِناءً سَليماً. فَعَلى ٱلْمُسْتَوى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ٱلْجَسَدِيِّ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تُقَوّي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ٱلْعَضَلاتِ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وَتُحَسِّنُ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ٱللِّياقَةَ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ٱلْبَدَنِيَّةَ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وَتُعَزِّزُ مَناعَةَ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وَعَلى ٱلْمُسْتَوى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ٱلنَّفْسِيِّ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تُخَفِّفُ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ٱلضُّغوطَ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وَٱلتَّوَتُّرَ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وَتَمْنَحُ ٱلْإِنْسانَ شُعوراً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بِٱلطُّمَأْنينَةِ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وَٱلسَّعادَةِ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وَٱلِارْتِياحِ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أَمّا سُلوكِيّاً، فَهِيَ تُرَبّي عَلى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ٱلِانْضِباطِ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وَٱلِالْتِزامِ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ٱلْقَوانينِ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وَتُعَزِّزُ روحَ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ٱلتَّعاوُنِ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وَٱلتَّنافُسِ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ٱلشَّريفِ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ٱلْأَفْرادِ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تُكْسِبُ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مَهاراتِ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ٱلتَّخْطيطِ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وَٱلْمُثابَرَةِ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وَتَحَمُّلِ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ٱلْمَسْؤولِيَّةِ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وَتُساعِدُهُمْ عَلى تَنْظيمِ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وَٱسْتِثْمارِهِ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نافِعَةٍ وَمُثْمِرَةٍ جِدّاً. لِذلِكَ تُعَدُّ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ٱلرِّياضَةُ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دَعامَةً أَساسِيَّةً لِبِناءِ فَرْدٍ سَليمٍ وَمُجْتَمَعٍ قَوِيٍّ وَمُتَوازِنٍ.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انتظموا على شكل مجموعات. </a:t>
            </a:r>
          </a:p>
        </p:txBody>
      </p:sp>
      <p:pic>
        <p:nvPicPr>
          <p:cNvPr id="6" name="Picture 2" descr="العمل الجماعي في الفصول الدراسية المتجه, ورشة عمل إبداعية أطفال يجلسون على  الطاولة معًا رسوم متحركة, ملصق, قصاصة فنية PNG والمتجهات للتحميل مجانا">
            <a:extLst>
              <a:ext uri="{FF2B5EF4-FFF2-40B4-BE49-F238E27FC236}">
                <a16:creationId xmlns:a16="http://schemas.microsoft.com/office/drawing/2014/main" id="{5341E22D-8DD0-4541-47EC-405C82019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158" y="1575854"/>
            <a:ext cx="49149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262EDE-89C9-D397-28BE-78D3F0634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3363B-1CA1-B6D5-0483-A3D1D2908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1BE83-2414-8CB7-AF03-2E3F20722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كتابة حوار مسرحية وفق التعليمة التالية. من يقرأ؟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686575-2749-15E3-6820-77490200B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71C013-3D12-8315-C0A9-6E158C18B209}"/>
              </a:ext>
            </a:extLst>
          </p:cNvPr>
          <p:cNvSpPr txBox="1">
            <a:spLocks/>
          </p:cNvSpPr>
          <p:nvPr/>
        </p:nvSpPr>
        <p:spPr>
          <a:xfrm>
            <a:off x="610410" y="3007369"/>
            <a:ext cx="7504891" cy="2109380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كُلُّ مَجْموعَةٍ تُحاوِلُ إِنْتاجَ مَسْرَحِيَّةٍ قَصيرَةٍ حَوْلَ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ٱلْفُنونِ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ٱلْجَميلَةِ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لتَجْسيدِها أَمامَ باقي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ٱلتَّلاميذِ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اَلْمَجْموعَةُ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ٱلْفائِزَةُ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هِيَ صاحِبَةُ أَحْسَنِ مَوْضوعٍ وَأَحْسَنِ أَداءٍ.</a:t>
            </a:r>
          </a:p>
        </p:txBody>
      </p:sp>
    </p:spTree>
    <p:extLst>
      <p:ext uri="{BB962C8B-B14F-4D97-AF65-F5344CB8AC3E}">
        <p14:creationId xmlns:p14="http://schemas.microsoft.com/office/powerpoint/2010/main" val="36252172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أنشطة ترفيهية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تقديم المسرحيات.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ورشة الرسم.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276830" y="1827529"/>
            <a:ext cx="188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07E4-3945-84EC-C0AE-DA69399E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CAFD2-FA93-764B-D80B-FCA9B616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بعرض المسرحيات.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09DEAA-A17C-BF02-CBB9-B4D438EF67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7AABCEAE-CE58-AD8B-ECE5-8DD634FD722A}"/>
              </a:ext>
            </a:extLst>
          </p:cNvPr>
          <p:cNvSpPr txBox="1">
            <a:spLocks/>
          </p:cNvSpPr>
          <p:nvPr/>
        </p:nvSpPr>
        <p:spPr>
          <a:xfrm>
            <a:off x="1600200" y="3429000"/>
            <a:ext cx="6225702" cy="9840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اَلنَّشاطُ ٱلْأَوَّلُ: عَرْضُ </a:t>
            </a:r>
            <a:r>
              <a:rPr lang="ar-MA" sz="5400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ٱلْمَسْرَحِيّاتِ</a:t>
            </a:r>
            <a:r>
              <a:rPr lang="ar-MA" sz="5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6" name="Image 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CD4668C-53DC-059A-748B-49DFB45A4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4" y="1575854"/>
            <a:ext cx="854776" cy="98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188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84BE2-A692-BC19-2E10-8D6575D0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AA9C7D-FA02-7C3B-E48D-CEF026AF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خذوا أوراقا مستقلة.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5A6A79-4072-375F-5B6B-F126704914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03A65AE4-0BF3-5A95-5C6B-AED5307077F3}"/>
              </a:ext>
            </a:extLst>
          </p:cNvPr>
          <p:cNvSpPr txBox="1">
            <a:spLocks/>
          </p:cNvSpPr>
          <p:nvPr/>
        </p:nvSpPr>
        <p:spPr>
          <a:xfrm>
            <a:off x="1322960" y="1760706"/>
            <a:ext cx="6225702" cy="8852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/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اَلنَّشاطُ </a:t>
            </a:r>
            <a:r>
              <a:rPr lang="ar-MA" sz="4400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ٱلثّاني</a:t>
            </a:r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: وَرْشَةُ </a:t>
            </a:r>
            <a:r>
              <a:rPr lang="ar-MA" sz="4400" dirty="0" err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ٱلرَّسْمِ</a:t>
            </a:r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40AB7CE-37B4-659C-DB81-5A3420CF5F22}"/>
              </a:ext>
            </a:extLst>
          </p:cNvPr>
          <p:cNvSpPr txBox="1">
            <a:spLocks/>
          </p:cNvSpPr>
          <p:nvPr/>
        </p:nvSpPr>
        <p:spPr>
          <a:xfrm>
            <a:off x="856032" y="2744721"/>
            <a:ext cx="7062281" cy="2918298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مُسابَقَةٌ في رَسْمِ مَشْهَدٍ يُعَبِّرُ عَنِ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ٱلتُّراثِ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ٱلْفَنِّيِّ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ٱلْمَغْرِبِيِّ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صاحِبُ أَحْسَنِ رَسْمٍ بَعْدَ عَرْضِ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ٱلرُّسوماتِ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وَمُناقَشَتِها مِنْ طَرَفِ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ٱلْجَميعِ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هُوَ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ٱلْفائِزُ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7" name="Image 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08D0484-AE46-7B9F-DE3C-118CA7C4E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84" y="1565391"/>
            <a:ext cx="854776" cy="98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5584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22B375-A188-E9B4-67A5-09B7AA7C931E}"/>
              </a:ext>
            </a:extLst>
          </p:cNvPr>
          <p:cNvSpPr txBox="1"/>
          <p:nvPr/>
        </p:nvSpPr>
        <p:spPr>
          <a:xfrm>
            <a:off x="1124640" y="3164731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18832</TotalTime>
  <Words>1083</Words>
  <Application>Microsoft Office PowerPoint</Application>
  <PresentationFormat>Affichage à l'écran (4:3)</PresentationFormat>
  <Paragraphs>161</Paragraphs>
  <Slides>24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24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انتظموا على شكل مجموعات. </vt:lpstr>
      <vt:lpstr>حاولوا كتابة حوار مسرحية وفق التعليمة التالية. من يقرأ؟ </vt:lpstr>
      <vt:lpstr>         أنشطة ترفيهية </vt:lpstr>
      <vt:lpstr>نبدأ بعرض المسرحيات.</vt:lpstr>
      <vt:lpstr>ننتقل إلى النشاط الثاني. خذوا أوراقا مستقلة.</vt:lpstr>
      <vt:lpstr>اختتام الحصة</vt:lpstr>
      <vt:lpstr>راجعوا دروسكم على كراساتكم وعلى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250</cp:revision>
  <dcterms:created xsi:type="dcterms:W3CDTF">2023-09-20T21:35:22Z</dcterms:created>
  <dcterms:modified xsi:type="dcterms:W3CDTF">2026-03-06T06:03:16Z</dcterms:modified>
</cp:coreProperties>
</file>