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55"/>
  </p:notesMasterIdLst>
  <p:handoutMasterIdLst>
    <p:handoutMasterId r:id="rId56"/>
  </p:handoutMasterIdLst>
  <p:sldIdLst>
    <p:sldId id="2147482625" r:id="rId21"/>
    <p:sldId id="2147482603" r:id="rId22"/>
    <p:sldId id="2147482462" r:id="rId23"/>
    <p:sldId id="2147482845" r:id="rId24"/>
    <p:sldId id="2147482691" r:id="rId25"/>
    <p:sldId id="2147482835" r:id="rId26"/>
    <p:sldId id="2147482841" r:id="rId27"/>
    <p:sldId id="2147482836" r:id="rId28"/>
    <p:sldId id="2147482840" r:id="rId29"/>
    <p:sldId id="2147482837" r:id="rId30"/>
    <p:sldId id="2147482839" r:id="rId31"/>
    <p:sldId id="2147482871" r:id="rId32"/>
    <p:sldId id="2147482842" r:id="rId33"/>
    <p:sldId id="2147482843" r:id="rId34"/>
    <p:sldId id="2147482844" r:id="rId35"/>
    <p:sldId id="2147482740" r:id="rId36"/>
    <p:sldId id="2147482872" r:id="rId37"/>
    <p:sldId id="2147482734" r:id="rId38"/>
    <p:sldId id="2147482846" r:id="rId39"/>
    <p:sldId id="2147482873" r:id="rId40"/>
    <p:sldId id="2147482874" r:id="rId41"/>
    <p:sldId id="2147482885" r:id="rId42"/>
    <p:sldId id="2147482886" r:id="rId43"/>
    <p:sldId id="2147482887" r:id="rId44"/>
    <p:sldId id="2147482875" r:id="rId45"/>
    <p:sldId id="2147482893" r:id="rId46"/>
    <p:sldId id="2147482888" r:id="rId47"/>
    <p:sldId id="2147482894" r:id="rId48"/>
    <p:sldId id="2147482895" r:id="rId49"/>
    <p:sldId id="2147482896" r:id="rId50"/>
    <p:sldId id="2147482704" r:id="rId51"/>
    <p:sldId id="2147482869" r:id="rId52"/>
    <p:sldId id="2147482752" r:id="rId53"/>
    <p:sldId id="2147482707" r:id="rId54"/>
  </p:sldIdLst>
  <p:sldSz cx="9144000" cy="6858000" type="screen4x3"/>
  <p:notesSz cx="6858000" cy="9144000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</p:embeddedFont>
    <p:embeddedFont>
      <p:font typeface="Dosis SemiBold" pitchFamily="2" charset="0"/>
      <p:bold r:id="rId61"/>
    </p:embeddedFont>
    <p:embeddedFont>
      <p:font typeface="Microsoft Uighur" panose="02000000000000000000" pitchFamily="2" charset="-78"/>
      <p:regular r:id="rId62"/>
      <p:bold r:id="rId63"/>
    </p:embeddedFont>
    <p:embeddedFont>
      <p:font typeface="Modern Love" panose="04090805081005020601" pitchFamily="82" charset="0"/>
      <p:regular r:id="rId6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1" autoAdjust="0"/>
    <p:restoredTop sz="86433"/>
  </p:normalViewPr>
  <p:slideViewPr>
    <p:cSldViewPr snapToGrid="0">
      <p:cViewPr varScale="1">
        <p:scale>
          <a:sx n="75" d="100"/>
          <a:sy n="75" d="100"/>
        </p:scale>
        <p:origin x="1040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7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font" Target="fonts/font2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handoutMaster" Target="handoutMasters/handoutMaster1.xml"/><Relationship Id="rId64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font" Target="fonts/font3.fntdata"/><Relationship Id="rId67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font" Target="fonts/font4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2.png"/><Relationship Id="rId7" Type="http://schemas.openxmlformats.org/officeDocument/2006/relationships/image" Target="../media/image3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54BB0CF-6207-3F20-8FDA-12C9957C9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821" y="0"/>
            <a:ext cx="9221821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FB58B06-A46B-E482-EE60-9011418B0711}"/>
              </a:ext>
            </a:extLst>
          </p:cNvPr>
          <p:cNvSpPr txBox="1"/>
          <p:nvPr/>
        </p:nvSpPr>
        <p:spPr>
          <a:xfrm>
            <a:off x="3210129" y="4717915"/>
            <a:ext cx="1245140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0959" y="3444874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551640" y="3929236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وضعية تدريبية (40د).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764411" y="339748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86771" y="1748922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325449" y="1834712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35350" y="5087035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4887961" y="553832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الظواهر اللغوية : مراجعة وتوليف (40د).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478060" y="234252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الإنتاج الكتابي: مراجعة وتوليف (40د).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الأساليب : مراجعة وتوليف (40د).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ترفيهية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66771" y="220784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المعجم : مراجعة وتوليف (40د).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30 دقيقة من كل حصة لتمرير رائزي التحدث والطلاقة.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الخامس؛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التمرير ينجز التلاميذ النشاط المقترح وتصحيحه بشكل جماعي؛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40 دقيقة المتبقية لإنجاز حصة الدعم المقترحة.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895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97AA8D-B461-FE05-FDC0-2D4EA43C9C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048660"/>
              </p:ext>
            </p:extLst>
          </p:nvPr>
        </p:nvGraphicFramePr>
        <p:xfrm>
          <a:off x="527459" y="2141328"/>
          <a:ext cx="8089081" cy="36246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23073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51347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عنصرين على الأقل يميزان الرسم عن الموسيقى.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عنصرين على الأقل يميزان الموسيقى عن الرسم.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تحديد عنصرين على الأقل مشتركين بين الموسيقى و الرسم.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9816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  <p:sp>
        <p:nvSpPr>
          <p:cNvPr id="2" name="Zone de texte 65">
            <a:extLst>
              <a:ext uri="{FF2B5EF4-FFF2-40B4-BE49-F238E27FC236}">
                <a16:creationId xmlns:a16="http://schemas.microsoft.com/office/drawing/2014/main" id="{976D56F0-3287-4850-E237-200F4F7905AD}"/>
              </a:ext>
            </a:extLst>
          </p:cNvPr>
          <p:cNvSpPr txBox="1">
            <a:spLocks/>
          </p:cNvSpPr>
          <p:nvPr/>
        </p:nvSpPr>
        <p:spPr>
          <a:xfrm>
            <a:off x="505838" y="1957225"/>
            <a:ext cx="8132323" cy="3821006"/>
          </a:xfrm>
          <a:prstGeom prst="roundRect">
            <a:avLst>
              <a:gd name="adj" fmla="val 8025"/>
            </a:avLst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دَرَسْت خِلالَ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ٱلثّالِثَةِ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"أَنَّ لِلْفُنونِ أَوْجُهَ تَشابُهٍ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وَٱخْتِلافٍ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.".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خُذْ(ي) مُهْلَةً لِلتَّفْكيرِ، ثُمَّ تَحَدَّثْ(ي) بِٱسْتِرْسالٍ لِمُدَّةِ دَقيقَةٍ مُحاوِلاً(ةً) مُقارَنَةَ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ٱلرَّسْمِ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وَٱلْموسيقى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خِلالِ: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تَحْديدِ ما يُمَيِّزُ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ٱلرَّسْمَ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عَنِ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ٱلْموسيقى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 تَحْديدِ ما يُمَيِّزُ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ٱلْمُوسيقى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عَنِ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ٱلرَّسْمِ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تَحْديدِ أَوْجُهِ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ٱلتَّشابُهِ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بَيْنَ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ٱلْمُوسيقى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وَٱلرَّسْمِ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71913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مَعَ 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لتَّحَدُّثِ بِٱسْتِرْسالٍ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تَجَنُّبِ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7645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55653" y="817419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3FCA73-5EB4-65A3-0262-3BF4F910C86D}"/>
              </a:ext>
            </a:extLst>
          </p:cNvPr>
          <p:cNvSpPr txBox="1"/>
          <p:nvPr/>
        </p:nvSpPr>
        <p:spPr>
          <a:xfrm>
            <a:off x="447472" y="1799912"/>
            <a:ext cx="8296645" cy="452431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 ٱلْأَلْعابُ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جُزْءاً مِنْ حَياةِ ٱلْكَثيرِ مِنَ ٱلْأَطْفالِ، لكِنَّ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ٱللَّعِبَ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بِها لِساعاتٍ طَويلَةٍ، يَحْمِلُ مَخاطِرَ كَبيرَةً عَلى صِحَّةِ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وَٱلْعَقْلِ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فَٱلتَّحْديقُ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ٱلْمُسْتَمِرُّ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شاشَةِ ٱلْهاتِفِ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ٱلْجَوّالِ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ٱللَّوْحاتِ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يُتْعِبُ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ٱلْعَيْنَيْنِ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يُسَبِّبُ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ٱلْإِرْهاقَ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وَٱلتَّعَبَ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أَنَّ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ٱلْجُلوسَ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ٱلطَّويلَ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دونَ حَرَكَةٍ يُضْعِفُ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ٱلْعَضَلاتِ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وَيَجْعَلُ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أَكْثَرَ خُمولاً.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ٱلْمُقابِلِ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تُشَكِّلُ مُمارَسَةُ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ٱلرِّياضَةِ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مِفْتاحَ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لا تُقَوّي عَضَلاتِ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فَحَسْبُ، بَلْ تُنَشِّطُ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وَٱلرِّئَتَيْنِ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وَتُساعِدُ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ٱلتَّخَلُّصِ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ٱلتَّوَتُّرِ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وَٱلْقَلَقِ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وَعِنْدَما يُواظِبُ ٱلطِّفْلُ عَلى ٱلْحَرَكَةِ وَٱللَّعِبِ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ٱلطَّلْقِ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فَإِنَّهُ يَشْعُرُ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بِٱلسَّعادَةِ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وَٱلثِّقَةِ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بِٱلنَّفْسِ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وَيُصْبِحُ أَكْثَرَ نَشاطاً وَحَيَوِيَّةً.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3EDF-BD9B-C1C2-1640-C69A7C33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5AED5B5-2B69-AF18-1568-A60523FA1C56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606175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القسم و كراساتكم الصفحة رقم-63-.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735761-7703-EE52-7233-60BC8FEA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0FBC5-7130-CE5E-B8E9-17E84027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9AB09-47EC-425B-2644-E644497A2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FB4E1B-9780-6057-9BA0-B3973456B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EF698E-312A-963F-8775-086CC47DFA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4B1BA-0A42-0C75-E5E7-3FBCDA7BAC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FA4A3-E159-21D0-F7B3-F866EEDD4D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التحدث والطلاقة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733759-C532-168E-2BF0-FEB2FDAA21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3C043FC0-E472-21C8-D0E8-27B84C69A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t="27978" r="58691" b="26448"/>
          <a:stretch/>
        </p:blipFill>
        <p:spPr>
          <a:xfrm>
            <a:off x="4838776" y="1883173"/>
            <a:ext cx="4057904" cy="4064000"/>
          </a:xfrm>
          <a:prstGeom prst="rect">
            <a:avLst/>
          </a:prstGeom>
        </p:spPr>
      </p:pic>
      <p:pic>
        <p:nvPicPr>
          <p:cNvPr id="5" name="Image 4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37937814-6FA7-99E5-2E6C-4D5D54BE8E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477" y="1675319"/>
            <a:ext cx="3696403" cy="4842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109A93-6976-7A4F-E6E7-AD7881D07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0" name="Titre 1">
            <a:extLst>
              <a:ext uri="{FF2B5EF4-FFF2-40B4-BE49-F238E27FC236}">
                <a16:creationId xmlns:a16="http://schemas.microsoft.com/office/drawing/2014/main" id="{33263C11-9710-9702-4F53-775E970C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09457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واجيبوا عن الأسئلة المحددة على الشريحة. بالنسبة لسؤال تحديد الأفكار الرئيسة أو الأساسية لفقرات النص، اكتفوا بتحديد فكرة 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الفقرة الأخيرة من النص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18" name="Image 17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EF83122-F9DC-3361-F8DA-3901F88E1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742" y="1496451"/>
            <a:ext cx="3706436" cy="500162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8A2404-BDB5-4645-8820-0B9E4DFC17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743" y="2035891"/>
            <a:ext cx="3706436" cy="157307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92EF5A1-51B8-3C63-6357-90B5C5FF1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050" y="3737413"/>
            <a:ext cx="3706436" cy="209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659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فهم المقروء: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فوائد الفن.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658345" y="1827529"/>
            <a:ext cx="1507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المقروء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07E4-3945-84EC-C0AE-DA69399EC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FCAFD2-FA93-764B-D80B-FCA9B6163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نصحح. من يذكرنا بالخطوات التي نتبعها لاستخراج معلومات من النص؟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9DEAA-A17C-BF02-CBB9-B4D438EF67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F8031D-FA2B-BE8A-481F-FD0076B75B29}"/>
              </a:ext>
            </a:extLst>
          </p:cNvPr>
          <p:cNvSpPr txBox="1"/>
          <p:nvPr/>
        </p:nvSpPr>
        <p:spPr>
          <a:xfrm>
            <a:off x="798529" y="271272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لِاسْتِخْراجِ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871880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7EDD6-84ED-6467-0BFE-DB4B690FB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C49D9-3792-24F8-AD7E-63FB1994F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C86862-B7F9-1467-E9E1-C483517062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6C5A54-808E-38A8-25AC-E008B12221C5}"/>
              </a:ext>
            </a:extLst>
          </p:cNvPr>
          <p:cNvSpPr/>
          <p:nvPr/>
        </p:nvSpPr>
        <p:spPr>
          <a:xfrm>
            <a:off x="652936" y="1913139"/>
            <a:ext cx="7343192" cy="427871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وَتَحْديدِ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اِنْطِلاقاً مِنَ ٱلْكَلِماتِ ٱلْمَفاتيحِ أَوْ ما يَدُلُّ عَلَيْها؛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ٱلْإِجابَةَ في جُمْلَةٍ مُفيدَةٍ.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142177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8C949-5720-6AAF-C70C-9D12B2C26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39514-5BCE-7FB1-08DF-E5FC4104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لاستنتاج معلومات غير واردة بشكل مباشر في النص؟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D0E4B3-FFE5-DA8D-A41F-B150342E45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A91A1A1-8B1B-DF23-FCB5-27C666353366}"/>
              </a:ext>
            </a:extLst>
          </p:cNvPr>
          <p:cNvSpPr txBox="1"/>
          <p:nvPr/>
        </p:nvSpPr>
        <p:spPr>
          <a:xfrm>
            <a:off x="798529" y="268224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لِاسْتِنْتاجِ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194348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751E3-ECF4-D2B9-6906-9DF45EC7C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A0FFC8-4434-1ED7-A62E-8D0D651E2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AAD6C2-C7CB-EFBB-0685-03F0C4449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3AF491-4A60-EF03-A422-5BC69B3AF1B1}"/>
              </a:ext>
            </a:extLst>
          </p:cNvPr>
          <p:cNvSpPr/>
          <p:nvPr/>
        </p:nvSpPr>
        <p:spPr>
          <a:xfrm>
            <a:off x="598813" y="1772012"/>
            <a:ext cx="7559662" cy="462495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ٱلسُّؤالَ وَأُحَدِّدُ ٱلْكَلِماتِ ٱلْمَفاتيحَ 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 تُساعِدُني عَلى فَهْمِهِ وَتَحْديدِ </a:t>
            </a:r>
            <a:r>
              <a:rPr lang="ar-MA" sz="4000" b="1" kern="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أَعودُ إِلى ٱلنَّصِّ وَأَقومُ بِقِراءَةٍ مَسْحِيَّةٍ لِلْبَحْثِ عَنِ ٱلْكَلِماتِ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وَٱلْعِباراتِ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ٱلدّالَّةِ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ٱلْمَعْلومَةِ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ٱلْمَطْلوبَةِ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أَسْتَنْتِجُ ٱلْمَعْلومَةَ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ٱلْمَطْلوبَةَ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وَأَصوغُها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جُمْلَةٍ مُفيدَةٍ</a:t>
            </a:r>
            <a:r>
              <a:rPr lang="ar-MA" sz="40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333357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46C6D-32DF-FC5A-7C3C-0C46422A7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D5BCB-2864-2EC8-C229-0EDF1753C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تحديد الفكرة الرئيسة لفقرة؟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608BF4-BD39-2450-DE44-D38558E4A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0861FA-69CC-557B-B00F-935CE4BF79C1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93989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DBB8D-0855-30CF-942D-8999883D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21FAE4-8137-CA31-6912-9AB616829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8F9A8F-9D80-E97A-3603-A654928860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0E4C602-8CAD-3B36-5C87-F0917EDFC0F7}"/>
              </a:ext>
            </a:extLst>
          </p:cNvPr>
          <p:cNvSpPr/>
          <p:nvPr/>
        </p:nvSpPr>
        <p:spPr>
          <a:xfrm>
            <a:off x="598813" y="1772012"/>
            <a:ext cx="7559662" cy="462495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742950" marR="0" lvl="0" indent="-74295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</a:t>
            </a:r>
            <a:r>
              <a:rPr lang="ar-MA" sz="5400" b="1" kern="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686101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CBE9-8F3B-AAEA-E22B-C656B37F1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DE903A-EE08-81E2-FAFF-A26601A31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تصحيح أسئلة المعجم . من يجيب؟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134373-F409-9444-16C1-83C19A9D4A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Police, text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B60F481-A6A0-CF3F-90D7-0199070A6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2772382"/>
            <a:ext cx="7996136" cy="1780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716038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7EBE0-C618-438E-EE54-8EA41EDF9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478F17-707F-8184-4580-AEF7265F7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تصحيح أسئلة الفهم. من يحدد الكلمات المفاتيح في السؤال ثم يجيب عنه؟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44EAD5-4480-896B-8311-A2B104ACC4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ligne, blanc&#10;&#10;Le contenu généré par l’IA peut être incorrect.">
            <a:extLst>
              <a:ext uri="{FF2B5EF4-FFF2-40B4-BE49-F238E27FC236}">
                <a16:creationId xmlns:a16="http://schemas.microsoft.com/office/drawing/2014/main" id="{0261C93D-2847-2CFC-6971-95767B844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72" y="2589547"/>
            <a:ext cx="7791855" cy="2634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984482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21E92-3DBE-EA26-2987-AC1412660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FA79AD-C314-F00B-9B6C-718144804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223FE8-9F4B-0DD9-3C40-E7881E3523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90769C-A8D5-842D-3E6A-E4E1684757F3}"/>
              </a:ext>
            </a:extLst>
          </p:cNvPr>
          <p:cNvSpPr txBox="1"/>
          <p:nvPr/>
        </p:nvSpPr>
        <p:spPr>
          <a:xfrm>
            <a:off x="398835" y="1689364"/>
            <a:ext cx="79709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مَفْرَداتٌ لَها عَلاقَةٌ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بِٱلْفَنِّ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اَللَّوْنُ- اَلرَّسْمُ- اَلتَّعْبيرُ – اَلإِبْداعُ – اَلْهِوايَةُ – اَلشَّكْلُ – اَلمَشاعِرُ – اَلتَّخَيُّلُ – اَلتَّواصُلُ...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تَرْجَمَةٌ: : تَحْويلٌ -اَلتَّعْبيرُ عَنِ ....                    -   تَفْريغٌ: تَعْبيرٌ-  إِخْراجٌ -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E92671-CF21-E298-0488-2CAC396AA830}"/>
              </a:ext>
            </a:extLst>
          </p:cNvPr>
          <p:cNvSpPr txBox="1"/>
          <p:nvPr/>
        </p:nvSpPr>
        <p:spPr>
          <a:xfrm>
            <a:off x="342548" y="2986810"/>
            <a:ext cx="8402617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525" indent="-263525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أَهَمُّ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ٱلْفَوائِدِ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ٱلِاجْتِماعِيَّةِ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لِلْفَنِّ: اَلْقُدْرَةُ عَلى ٱلتَّواصُلِ- اَلْقُدْرَةُ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ٱلتَّفاعُلِ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ٱلْآخَرينَ. </a:t>
            </a:r>
          </a:p>
          <a:p>
            <a:pPr marL="263525" indent="-263525" algn="r" rtl="1">
              <a:buAutoNum type="arabicPeriod"/>
            </a:pPr>
            <a:endParaRPr lang="ar-MA" sz="1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263525" indent="-263525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اَلْمَشاعِرُ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ٱلسَّلْبِيَّةُ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كُلُّ ما يُحْزِنُ ٱلطِّفْلَ أَوْ يُقْلِقُهُ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كَـٱلْغَضَبِ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وَٱلْحُزْنِ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وَٱلتَّوَتُّرِ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وَيُسْهِمُ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ٱلْفَنُّ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فِي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ٱلتَّخَلُّصِ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مِنْها مِنْ خِلالِ ٱلتَّعْبيرِ عَنْها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بِٱلْأَلْوانِ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وَٱلْأَشْكالِ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وَتَحْويلِها إِلى طاقَةٍ إِيجابِيَّةٍ تَجْعَلُهُ يَنْظُرُ إِلى ٱلْعالَمِ بِتَفاؤُلٍ وَسَعادَةٍ.</a:t>
            </a:r>
          </a:p>
          <a:p>
            <a:pPr marL="263525" indent="-263525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مُؤَشِّراتٌ عَلى أَنَّ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ٱلْفَنَّ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مُفيدٌ لِلْبالِغينَ كَما هُوَ مُفيدٌ لِلْأَطْفالِ: "اَلتَّعْبيرُ عَنِ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ٱلذّاتِ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–" اَلتَّخَلُّصُ مِنَ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ٱلتَّوَتُّرِ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وَٱلضُّغوطِ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"- "اَلتَّواصُلُ مَعَ ٱلْآخَرينَ". هذِهِ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ٱلْمَهاراتُ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حاجَةٌ إِنْسانِيَّةٌ لا تَخُصُّ ٱلْأَطْفالَ فَقَطْ.</a:t>
            </a:r>
          </a:p>
          <a:p>
            <a:pPr marL="263525" indent="-263525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اَلْفِكْرَةُ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ٱلرَّئيسَةُ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يُساعِدُ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ٱلطِّفْلَ عَلى بِناءِ شَخْصِيَّةٍ مُتَوازِنَةٍ وَقادِرَةٍ عَلى مُواجَهَةِ ٱلْمُسْتَقْبَلِ.</a:t>
            </a:r>
          </a:p>
        </p:txBody>
      </p:sp>
    </p:spTree>
    <p:extLst>
      <p:ext uri="{BB962C8B-B14F-4D97-AF65-F5344CB8AC3E}">
        <p14:creationId xmlns:p14="http://schemas.microsoft.com/office/powerpoint/2010/main" val="151553660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1EBB3-8F20-AFFC-88FB-66940DF46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14FB48-A782-D7A3-4B63-84683DDEC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لنصحح أسئلة استثمار الظواهر اللغوية. نبدأ بسؤال الشكل. من يصحح على السبورة؟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BB0F8D-E106-586D-6214-07566370A3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52B3FE1-51C0-B962-8674-CF74E22B8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73" y="1842465"/>
            <a:ext cx="6893409" cy="4502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638712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31CB1-7E2D-CDB5-9880-4B7A6387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4F9DF1-0771-7E95-D8AB-29ECE949F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(تتمة التصحيح على الشريحة الموالية)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AC62D4-D213-93CD-5881-6A51FAEF62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BE1DEF-FACC-205E-E451-9B905ECD24F8}"/>
              </a:ext>
            </a:extLst>
          </p:cNvPr>
          <p:cNvSpPr txBox="1"/>
          <p:nvPr/>
        </p:nvSpPr>
        <p:spPr>
          <a:xfrm>
            <a:off x="398834" y="2114482"/>
            <a:ext cx="8107965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525" indent="-263525" algn="r" rtl="1">
              <a:buAutoNum type="arabicPeriod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يَلْعَبُ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ٱلْفَنُّ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دَوْراً هامّاً في تَطْويرِ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ٱلتَّوازُنِ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ٱلنَّفْسِيِّ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لَدى ٱلطِّفْلِ.</a:t>
            </a:r>
          </a:p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فَيُساعِدُهُمْ عَلى تَكْوينِ شَخْصِيّاتِهِمْ تَكْويناً مُتَوازِناً.</a:t>
            </a:r>
          </a:p>
          <a:p>
            <a:pPr marL="263525" indent="-263525" algn="r" rtl="1">
              <a:buAutoNum type="arabicPeriod"/>
            </a:pPr>
            <a:endParaRPr lang="ar-MA" sz="11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263525" indent="-263525" algn="r" rtl="1">
              <a:buAutoNum type="arabicPeriod"/>
            </a:pP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263525" indent="-263525" algn="r" rtl="1">
              <a:buAutoNum type="arabicPeriod"/>
            </a:pP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263525" indent="-263525" algn="r" rtl="1">
              <a:buAutoNum type="arabicPeriod"/>
            </a:pP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263525" indent="-263525" algn="r" rtl="1">
              <a:buAutoNum type="arabicPeriod"/>
            </a:pP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3183FAF-389E-564A-EB2F-E1090093D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81065"/>
              </p:ext>
            </p:extLst>
          </p:nvPr>
        </p:nvGraphicFramePr>
        <p:xfrm>
          <a:off x="398834" y="3565187"/>
          <a:ext cx="8133995" cy="212636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836196">
                  <a:extLst>
                    <a:ext uri="{9D8B030D-6E8A-4147-A177-3AD203B41FA5}">
                      <a16:colId xmlns:a16="http://schemas.microsoft.com/office/drawing/2014/main" val="958258601"/>
                    </a:ext>
                  </a:extLst>
                </a:gridCol>
                <a:gridCol w="1388411">
                  <a:extLst>
                    <a:ext uri="{9D8B030D-6E8A-4147-A177-3AD203B41FA5}">
                      <a16:colId xmlns:a16="http://schemas.microsoft.com/office/drawing/2014/main" val="1123741193"/>
                    </a:ext>
                  </a:extLst>
                </a:gridCol>
                <a:gridCol w="5909388">
                  <a:extLst>
                    <a:ext uri="{9D8B030D-6E8A-4147-A177-3AD203B41FA5}">
                      <a16:colId xmlns:a16="http://schemas.microsoft.com/office/drawing/2014/main" val="30094408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اَلْفِعْلُ  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مَصْدَرُهُ 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أُرَكِّبُ </a:t>
                      </a:r>
                      <a:r>
                        <a:rPr lang="ar-S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ٱلْمَصْدَرَ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كَم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فْعولٍ مُطْلَقٍ في جُمْلَةٍ مُفيدَةٍ.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8439813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عَبَّرَ 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تَعْبير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ٌ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عَبَّرَ ٱلطِّفْلُ عَنْ مَشاعِرِهِ تَعْبيراً صادِقاً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4557056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اِخْتَصَرَ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S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خْتِصار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ٌ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</a:t>
                      </a:r>
                      <a:r>
                        <a:rPr lang="ar-S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خْتَصَرَ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ٱلْكاتِبُ أَفْكارَهُ </a:t>
                      </a:r>
                      <a:r>
                        <a:rPr lang="ar-SA" sz="32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ٱخْتِصاراً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بَليغاً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0217438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تَواصَلَ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تَواصُل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ٌ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تَواصَلَ 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اَلْأُسْتاذُ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مَعَ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لتَّلاميذِ</a:t>
                      </a:r>
                      <a:r>
                        <a:rPr lang="ar-S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تَواصُلاً مُثْمِراً.</a:t>
                      </a:r>
                      <a:endParaRPr lang="fr-FR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38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53574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07E8B-923B-CBDA-B66D-A211E7DF8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9ADC23-78B2-6E16-ED8F-8AAB1E1A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E44BE3-32BF-8BA1-2395-A05612C997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CF05306-1996-14C1-3E9F-B939B5263824}"/>
              </a:ext>
            </a:extLst>
          </p:cNvPr>
          <p:cNvSpPr txBox="1"/>
          <p:nvPr/>
        </p:nvSpPr>
        <p:spPr>
          <a:xfrm>
            <a:off x="398834" y="2001747"/>
            <a:ext cx="81079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525" indent="-263525" algn="r" rtl="1">
              <a:buAutoNum type="arabicPeriod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إِعْرابُ ٱلْجُمْلَةِ: "عَرَضَ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ٱلْفَنّانانِ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ٱلْكَبيرانِ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ٱللَّوْحاتِ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عَرْضاً مُبْهِراً"</a:t>
            </a:r>
          </a:p>
          <a:p>
            <a:pPr indent="538163"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عَرَضَ: فِعْلٌ ماضٍ مَبْنِيٌّ عَلى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538163"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اَلْفَنّانانِ: فاعِلٌ مَرْفوعٌ وَعَلامَةُ رَفْعِهِ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لِأَنَّهُ مُثَنّى.</a:t>
            </a:r>
          </a:p>
          <a:p>
            <a:pPr indent="538163"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اَلْكَبيرانِ: نَعْتٌ مَرْفوعٌ وَعَلامَةُ رَفْعِهِ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لِأَنَّهُ مُثَنّى.</a:t>
            </a:r>
          </a:p>
          <a:p>
            <a:pPr indent="538163"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اَللَّوْحاتِ: مَفْعولٌ بِهِ مَنْصوبٌ وَعَلامَةُ نَصْبِهِ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ٱلْكَسْرَةُ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لِأَنَّهُ جَمْعُ مُؤَنَّثٍ سالِمٌ.</a:t>
            </a:r>
          </a:p>
          <a:p>
            <a:pPr indent="538163"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عَرْضاً: مَفْعولٌ مُطْلَقٌ مَنْصوبٌ وَعَلامَةُ نَصْبِهِ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</a:t>
            </a:r>
          </a:p>
          <a:p>
            <a:pPr indent="538163"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مُبْهِراً: نَعْتٌ مَنْصوبٌ وَعَلامَةُ نَصْبِهِ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ٱلْفَتْحَةُ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آخِرِهِ.</a:t>
            </a:r>
          </a:p>
          <a:p>
            <a:pPr indent="87313"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تَصْحيحُ ٱلْجُمْلَةِ: </a:t>
            </a:r>
          </a:p>
          <a:p>
            <a:pPr indent="87313"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طَرَحَ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ٱلزّائِرونَ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أَسْئِلَةً حَوْلَ أَشْياءَ كَثيرَةٍ وَمَسائِلَ شائِكَةٍ. </a:t>
            </a:r>
          </a:p>
        </p:txBody>
      </p:sp>
    </p:spTree>
    <p:extLst>
      <p:ext uri="{BB962C8B-B14F-4D97-AF65-F5344CB8AC3E}">
        <p14:creationId xmlns:p14="http://schemas.microsoft.com/office/powerpoint/2010/main" val="414495228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على كراساتكم و على كتيبات "مفكرتي".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22B375-A188-E9B4-67A5-09B7AA7C931E}"/>
              </a:ext>
            </a:extLst>
          </p:cNvPr>
          <p:cNvSpPr txBox="1"/>
          <p:nvPr/>
        </p:nvSpPr>
        <p:spPr>
          <a:xfrm>
            <a:off x="1124640" y="3164731"/>
            <a:ext cx="6894720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دُرُوسي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ٱسْتِعْداداً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لِفَرْضِ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ٱلْمُراقَبَةِ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ٱلْمُسْتَمِرَّةِ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18711</TotalTime>
  <Words>1591</Words>
  <Application>Microsoft Office PowerPoint</Application>
  <PresentationFormat>Affichage à l'écran (4:3)</PresentationFormat>
  <Paragraphs>218</Paragraphs>
  <Slides>34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34</vt:i4>
      </vt:variant>
    </vt:vector>
  </HeadingPairs>
  <TitlesOfParts>
    <vt:vector size="65" baseType="lpstr">
      <vt:lpstr>Calibri</vt:lpstr>
      <vt:lpstr>Modern Love</vt:lpstr>
      <vt:lpstr>Dosis SemiBold</vt:lpstr>
      <vt:lpstr>Dosis ExtraBold</vt:lpstr>
      <vt:lpstr>Dosis Medium</vt:lpstr>
      <vt:lpstr>Aptos</vt:lpstr>
      <vt:lpstr>Dosis</vt:lpstr>
      <vt:lpstr>Arial</vt:lpstr>
      <vt:lpstr>Wingdings</vt:lpstr>
      <vt:lpstr>Microsoft Uighur</vt:lpstr>
      <vt:lpstr>Aptos Display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 خذوا دفاتر القسم و كراساتكم الصفحة رقم-63-.</vt:lpstr>
      <vt:lpstr>اقرؤوا النص واجيبوا عن الأسئلة المحددة على الشريحة. بالنسبة لسؤال تحديد الأفكار الرئيسة أو الأساسية لفقرات النص، اكتفوا بتحديد فكرة الفقرة الأخيرة من النص. </vt:lpstr>
      <vt:lpstr>         فهم المقروء: توليف ومراجعة  </vt:lpstr>
      <vt:lpstr>قبل أن نصحح. من يذكرنا بالخطوات التي نتبعها لاستخراج معلومات من النص؟ </vt:lpstr>
      <vt:lpstr>نتذكر جماعة. من يقرأ؟</vt:lpstr>
      <vt:lpstr>من يذكرنا بالخطوات التي نتبعها لاستنتاج معلومات غير واردة بشكل مباشر في النص؟ </vt:lpstr>
      <vt:lpstr>نتذكر جماعة. من يقرأ؟</vt:lpstr>
      <vt:lpstr>من يذكرنا بخطوات تحديد الفكرة الرئيسة لفقرة؟ </vt:lpstr>
      <vt:lpstr>نتذكر جماعة. من يقرأ؟</vt:lpstr>
      <vt:lpstr>ننتقل إلى تصحيح أسئلة المعجم . من يجيب؟ </vt:lpstr>
      <vt:lpstr>ننتقل إلى تصحيح أسئلة الفهم. من يحدد الكلمات المفاتيح في السؤال ثم يجيب عنه؟</vt:lpstr>
      <vt:lpstr>صححوا على دفاتركم.</vt:lpstr>
      <vt:lpstr>الآن. لنصحح أسئلة استثمار الظواهر اللغوية. نبدأ بسؤال الشكل. من يصحح على السبورة؟</vt:lpstr>
      <vt:lpstr>صححوا على دفاتركم. (تتمة التصحيح على الشريحة الموالية)</vt:lpstr>
      <vt:lpstr>صححوا على دفاتركم. </vt:lpstr>
      <vt:lpstr>اختتام الحصة</vt:lpstr>
      <vt:lpstr>راجعوا دروسكم على كراساتكم و على كتيبات "مفكرتي".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244</cp:revision>
  <dcterms:created xsi:type="dcterms:W3CDTF">2023-09-20T21:35:22Z</dcterms:created>
  <dcterms:modified xsi:type="dcterms:W3CDTF">2026-03-06T05:59:53Z</dcterms:modified>
</cp:coreProperties>
</file>