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56"/>
  </p:notesMasterIdLst>
  <p:handoutMasterIdLst>
    <p:handoutMasterId r:id="rId57"/>
  </p:handoutMasterIdLst>
  <p:sldIdLst>
    <p:sldId id="2147482625" r:id="rId21"/>
    <p:sldId id="2147482603" r:id="rId22"/>
    <p:sldId id="2147482462" r:id="rId23"/>
    <p:sldId id="2147482845" r:id="rId24"/>
    <p:sldId id="2147482691" r:id="rId25"/>
    <p:sldId id="2147482835" r:id="rId26"/>
    <p:sldId id="2147482841" r:id="rId27"/>
    <p:sldId id="2147482836" r:id="rId28"/>
    <p:sldId id="2147482840" r:id="rId29"/>
    <p:sldId id="2147482837" r:id="rId30"/>
    <p:sldId id="2147482839" r:id="rId31"/>
    <p:sldId id="2147482871" r:id="rId32"/>
    <p:sldId id="2147482842" r:id="rId33"/>
    <p:sldId id="2147482843" r:id="rId34"/>
    <p:sldId id="2147482844" r:id="rId35"/>
    <p:sldId id="2147482740" r:id="rId36"/>
    <p:sldId id="2147482872" r:id="rId37"/>
    <p:sldId id="2147482734" r:id="rId38"/>
    <p:sldId id="2147482846" r:id="rId39"/>
    <p:sldId id="2147482873" r:id="rId40"/>
    <p:sldId id="2147482874" r:id="rId41"/>
    <p:sldId id="2147482875" r:id="rId42"/>
    <p:sldId id="2147482876" r:id="rId43"/>
    <p:sldId id="2147482877" r:id="rId44"/>
    <p:sldId id="2147482878" r:id="rId45"/>
    <p:sldId id="2147482879" r:id="rId46"/>
    <p:sldId id="2147482880" r:id="rId47"/>
    <p:sldId id="2147482881" r:id="rId48"/>
    <p:sldId id="2147482882" r:id="rId49"/>
    <p:sldId id="2147482883" r:id="rId50"/>
    <p:sldId id="2147482884" r:id="rId51"/>
    <p:sldId id="2147482704" r:id="rId52"/>
    <p:sldId id="2147482869" r:id="rId53"/>
    <p:sldId id="2147482752" r:id="rId54"/>
    <p:sldId id="2147482707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48B2DC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1" autoAdjust="0"/>
    <p:restoredTop sz="86433"/>
  </p:normalViewPr>
  <p:slideViewPr>
    <p:cSldViewPr snapToGrid="0">
      <p:cViewPr varScale="1">
        <p:scale>
          <a:sx n="75" d="100"/>
          <a:sy n="75" d="100"/>
        </p:scale>
        <p:origin x="1040" y="30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tableStyles" Target="tableStyle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viewProps" Target="view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handoutMaster" Target="handoutMasters/handoutMaster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0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821FE67-5798-8AC1-FB70-E1842C769C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549" y="0"/>
            <a:ext cx="9231549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FB58B06-A46B-E482-EE60-9011418B0711}"/>
              </a:ext>
            </a:extLst>
          </p:cNvPr>
          <p:cNvSpPr txBox="1"/>
          <p:nvPr/>
        </p:nvSpPr>
        <p:spPr>
          <a:xfrm>
            <a:off x="3171219" y="4805464"/>
            <a:ext cx="1245140" cy="646986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1319" y="1723479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792000" y="220784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تقويم التحدث والطلاقة (30د).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دعم الإنتاج الكتابي: مراجعة وتوليف (40د).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3004771" y="16760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86771" y="1748922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1 -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48000" y="3429000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735350" y="5087035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4887961" y="553832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الظواهر اللغوية : مراجعة وتوليف (40د).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(40د).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التحدث والطلاقة (30د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الأساليب : مراجعة وتوليف (40د).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والطلاقة.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ترفيهية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66771" y="220784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المعجم : مراجعة وتوليف (40د).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 تقويم التحدث والطلاقة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تقويم التحدث والطلاقة؛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228600" y="1488331"/>
            <a:ext cx="8585200" cy="5058382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30 دقيقة من كل حصة لتمرير رائزي التحدث والطلاقة.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توزيع المتعلمين إلى 5 أو 6 مجموعات، حيث يتم تمرير الرائزين الفرديين (التحدث+ الطلاقة) مع مجموعة في كل حصة خلال الأسبوع الخامس؛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التمرير ينجز التلاميذ النشاط المقترح وتصحيحه بشكل جماعي؛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40 دقيقة المتبقية لإنجاز حصة الدعم المقترحة.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159541" y="3030166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124918753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118954792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D77D1-280C-6EC2-DFB6-A6392D11D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8590D27A-648B-F083-5F51-521872B7E677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25A2888-750D-BA5D-B090-832F716985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976689"/>
              </p:ext>
            </p:extLst>
          </p:nvPr>
        </p:nvGraphicFramePr>
        <p:xfrm>
          <a:off x="527459" y="2141328"/>
          <a:ext cx="8089081" cy="362466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2171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92203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517441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335661">
                <a:tc rowSpan="9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تعريف الفن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3 فوائد.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مقارنة فننين بتحديد أوجه التشابه والاختلاف بينهما.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98169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B5CB7-9CE6-DA9B-071B-BD01F26DA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4BF26E52-4003-32CA-288E-CCB16520137B}"/>
              </a:ext>
            </a:extLst>
          </p:cNvPr>
          <p:cNvSpPr txBox="1">
            <a:spLocks/>
          </p:cNvSpPr>
          <p:nvPr/>
        </p:nvSpPr>
        <p:spPr>
          <a:xfrm>
            <a:off x="1857985" y="97306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  <p:sp>
        <p:nvSpPr>
          <p:cNvPr id="3" name="Zone de texte 65">
            <a:extLst>
              <a:ext uri="{FF2B5EF4-FFF2-40B4-BE49-F238E27FC236}">
                <a16:creationId xmlns:a16="http://schemas.microsoft.com/office/drawing/2014/main" id="{6EB6E940-4250-5CCF-AC9E-793A3DEFE769}"/>
              </a:ext>
            </a:extLst>
          </p:cNvPr>
          <p:cNvSpPr txBox="1">
            <a:spLocks/>
          </p:cNvSpPr>
          <p:nvPr/>
        </p:nvSpPr>
        <p:spPr>
          <a:xfrm>
            <a:off x="428017" y="1704305"/>
            <a:ext cx="8391739" cy="4852138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تَعَلَّمْت خِلالَ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ٱلثّالِثَةِ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أَنَّ "اَلْفُنونَ مُتَنَوِّعَةٌ وَمُفيدَةٌ".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خُذْ(ي) مُهْلَةً لِلتَّفْكيرِ، ثُمَّ تَحَدَّثْ(ي) بِٱسْتِرْسالٍ لِمُدَّةِ دَقيقَةٍ مُحاوِلاً(ةً):</a:t>
            </a:r>
            <a:endParaRPr lang="fr-FR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34988" indent="-447675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•	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تَعْريفَ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ٱلْفَنِّ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وَإِعْطاءِ أَمْثِلَةٍ؛</a:t>
            </a:r>
          </a:p>
          <a:p>
            <a:pPr marL="447675" indent="-174625" algn="r" rtl="1">
              <a:lnSpc>
                <a:spcPct val="107000"/>
              </a:lnSpc>
              <a:spcAft>
                <a:spcPts val="800"/>
              </a:spcAft>
              <a:buNone/>
              <a:tabLst>
                <a:tab pos="273050" algn="l"/>
              </a:tabLst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ذِكْرَ 3 فَوائِدَ مِنْ فَوائِدِ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ٱلْفَنِّ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مُقارَنَةَ فَنَّيْنِ مِنْ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ٱخْتِيارِك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بِتَحْديدِ أَوْجُهِ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ٱلتَّشابُهِ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وَٱلِاخْتِلافِ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بَيْنَهُما.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لتَّحَدُّثَ بِٱسْتِرْسالٍ؛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تَجَنُّبَ ٱلْأَخْطاءِ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17645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171900649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830659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689172"/>
              </p:ext>
            </p:extLst>
          </p:nvPr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79788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655653" y="817419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3FCA73-5EB4-65A3-0262-3BF4F910C86D}"/>
              </a:ext>
            </a:extLst>
          </p:cNvPr>
          <p:cNvSpPr txBox="1"/>
          <p:nvPr/>
        </p:nvSpPr>
        <p:spPr>
          <a:xfrm>
            <a:off x="252108" y="1761812"/>
            <a:ext cx="8530109" cy="452431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شَكَّلَتْ جائِحَةُ كورونا تَحَدِّياً كَبيراً لِدُوَلِ ٱلْعالَمِ، وَلَمْ يَكُنِ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ٱسْتِثْناءً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فَمُنْذُ تَسْجيلِ أولى ٱلْحالاتِ، سارَعَتِ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ٱلسُّلُطاتُ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ٱلْمَغْرِبِيَّةُ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ٱتِّخاذِ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مَجْموعَةٍ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ٱلْإِجْراءاتِ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ٱلِاسْتِباقِيَّةِ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لِلْحَدِّ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ٱنْتِشارِ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ٱلْفَيْروسِ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وَحِمايَةِ أَرْواحِ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ٱلْمُواطِنينَ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وَسَلامَتِهِمْ.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أُعْلِنَ عَنْ حالَةِ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ٱلطَّوارِئِ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ٱلصِّحِّيَّةِ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وَأُغْلِقَتِ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ٱلْحُدودُ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ٱلْجَوِّيَّةُ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وَٱلْبَرِّيَّةُ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كَما فُرِضَ ٱلْحَجْرُ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ٱلصِّحِّيُّ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ٱلْإِجْبارِيُّ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وَتَوَقَّفَتِ ٱلدِّراسَةُ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ٱلْحُضورِيَّةُ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وَقَدْ تَمَيَّزَتْ هذِهِ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ٱلْمَرْحَلَةُ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بِروحِ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ٱلتَّضامُنِ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أُنْشِئَ "ٱلصُّنْدوقُ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ٱلْخاصُّ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بِتَدْبيرِ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ٱلْأَزَماتِ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لِتَغْطِيَةِ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ٱلتَّكاليفِ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ٱلصِّحِّيَّةِ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وَدَعْمِ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ٱلْمُتَضَرِّرينَ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ٱقْتِصادِيّاً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بَذَلَ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جُهوداً كَبيرَةً، مِنْ خِلالِ تَوْسيعِ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ٱلِاسْتيعابِيَّةِ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لِلْمُسْتَشْفَياتِ، وَتَجْهيزِ مَراكِزِ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ٱلْعَزْلِ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بِٱلْإِضافَةِ إِلى تَوْفيرِ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ٱلْمُعِدّاتِ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ٱلطِّبِّيَّةِ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وَٱللِّقاحِ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بِٱلْكَمِّيَّةِ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ٱلْكافِيَةِ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فَتْرَةٍ وَجيزَةٍ.</a:t>
            </a:r>
          </a:p>
        </p:txBody>
      </p:sp>
    </p:spTree>
    <p:extLst>
      <p:ext uri="{BB962C8B-B14F-4D97-AF65-F5344CB8AC3E}">
        <p14:creationId xmlns:p14="http://schemas.microsoft.com/office/powerpoint/2010/main" val="86043056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43EDF-BD9B-C1C2-1640-C69A7C337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5AED5B5-2B69-AF18-1568-A60523FA1C56}"/>
              </a:ext>
            </a:extLst>
          </p:cNvPr>
          <p:cNvSpPr txBox="1">
            <a:spLocks/>
          </p:cNvSpPr>
          <p:nvPr/>
        </p:nvSpPr>
        <p:spPr>
          <a:xfrm>
            <a:off x="2071992" y="2745632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تشغيل التلاميذ </a:t>
            </a:r>
          </a:p>
        </p:txBody>
      </p:sp>
    </p:spTree>
    <p:extLst>
      <p:ext uri="{BB962C8B-B14F-4D97-AF65-F5344CB8AC3E}">
        <p14:creationId xmlns:p14="http://schemas.microsoft.com/office/powerpoint/2010/main" val="256061757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7B8E-4483-4013-406D-07062C74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C65F1-E492-33B7-F122-7844AF8A9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 القسم.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9735761-7703-EE52-7233-60BC8FEA5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10FBC5-7130-CE5E-B8E9-17E8402755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09AB09-47EC-425B-2644-E644497A24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FB4E1B-9780-6057-9BA0-B3973456B9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EEF698E-312A-963F-8775-086CC47DFA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24B1BA-0A42-0C75-E5E7-3FBCDA7BACD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7FA4A3-E159-21D0-F7B3-F866EEDD4DA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التحدث والطلاقة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733759-C532-168E-2BF0-FEB2FDAA216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D1499-370E-8C85-BEE0-EA02419E3F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ordinateur, Ordinateur tablette&#10;&#10;Description générée automatiquement">
            <a:extLst>
              <a:ext uri="{FF2B5EF4-FFF2-40B4-BE49-F238E27FC236}">
                <a16:creationId xmlns:a16="http://schemas.microsoft.com/office/drawing/2014/main" id="{3C043FC0-E472-21C8-D0E8-27B84C69A4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2" t="27978" r="58691" b="26448"/>
          <a:stretch/>
        </p:blipFill>
        <p:spPr>
          <a:xfrm>
            <a:off x="2358222" y="1949059"/>
            <a:ext cx="4057904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5174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Espace réservé pour une image  3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109A93-6976-7A4F-E6E7-AD7881D07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0" name="Titre 1">
            <a:extLst>
              <a:ext uri="{FF2B5EF4-FFF2-40B4-BE49-F238E27FC236}">
                <a16:creationId xmlns:a16="http://schemas.microsoft.com/office/drawing/2014/main" id="{33263C11-9710-9702-4F53-775E970C1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09457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ستكتبون على دفاتركم مقالا إخباريا وفق التعليمة التالية. من يقرأ؟ 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عناصر الحدث و أحداثه الفرعية ثم اكتبوا مسودة على دفتر البحث وانقلوها على دفتر القسم بعد تصحيحها.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1442FD9-EA02-02C3-7A78-3CC9B57F88CE}"/>
              </a:ext>
            </a:extLst>
          </p:cNvPr>
          <p:cNvSpPr txBox="1"/>
          <p:nvPr/>
        </p:nvSpPr>
        <p:spPr>
          <a:xfrm>
            <a:off x="514300" y="1842914"/>
            <a:ext cx="785994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اُكْتُبْ(ي) عَلى دَفْتَرِك مَقالاً إِخْبارِيّاً لا يَقِلُّ عَنْ 90 كَلِمَةً حَوْلَ حَفْلَةِ عيدِ ميلادٍ أَقامَها طِفْلٌ بِحُضورِ أَصْدِقائِهِ»، مُسْتَعيناً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بِٱلتَّصْميمِ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ٱلتّالي:</a:t>
            </a:r>
            <a:endParaRPr lang="fr-FR" sz="4000" dirty="0"/>
          </a:p>
        </p:txBody>
      </p:sp>
      <p:sp>
        <p:nvSpPr>
          <p:cNvPr id="4" name="Zone de texte 25">
            <a:extLst>
              <a:ext uri="{FF2B5EF4-FFF2-40B4-BE49-F238E27FC236}">
                <a16:creationId xmlns:a16="http://schemas.microsoft.com/office/drawing/2014/main" id="{1B2E460D-BE8A-8C0A-751E-BBD3B3785472}"/>
              </a:ext>
            </a:extLst>
          </p:cNvPr>
          <p:cNvSpPr txBox="1"/>
          <p:nvPr/>
        </p:nvSpPr>
        <p:spPr>
          <a:xfrm>
            <a:off x="1226442" y="3862582"/>
            <a:ext cx="5173429" cy="70817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</a:pPr>
            <a:r>
              <a:rPr lang="ar-MA" sz="24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فِقْرَةٌ لِتَقْديمِ </a:t>
            </a:r>
            <a:r>
              <a:rPr lang="ar-MA" sz="24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ٱلْخَبَرِ</a:t>
            </a:r>
            <a:r>
              <a:rPr lang="ar-MA" sz="24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 (اَلْحَدَثُ </a:t>
            </a:r>
            <a:r>
              <a:rPr lang="ar-MA" sz="24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ٱلرَّئيسُ</a:t>
            </a:r>
            <a:r>
              <a:rPr lang="ar-MA" sz="24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.) </a:t>
            </a:r>
            <a:endParaRPr lang="fr-F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 de texte 25">
            <a:extLst>
              <a:ext uri="{FF2B5EF4-FFF2-40B4-BE49-F238E27FC236}">
                <a16:creationId xmlns:a16="http://schemas.microsoft.com/office/drawing/2014/main" id="{5BD72507-2E1F-D347-96CC-7165ADDD0B68}"/>
              </a:ext>
            </a:extLst>
          </p:cNvPr>
          <p:cNvSpPr txBox="1"/>
          <p:nvPr/>
        </p:nvSpPr>
        <p:spPr>
          <a:xfrm>
            <a:off x="1226442" y="4800733"/>
            <a:ext cx="5173429" cy="7353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sz="2400" dirty="0"/>
              <a:t>تَفاصيلُ </a:t>
            </a:r>
            <a:r>
              <a:rPr lang="ar-MA" sz="2400" dirty="0" err="1"/>
              <a:t>ٱلْخَبَرِ</a:t>
            </a:r>
            <a:r>
              <a:rPr lang="ar-MA" sz="2400" dirty="0"/>
              <a:t>. (عَرْضُ </a:t>
            </a:r>
            <a:r>
              <a:rPr lang="ar-MA" sz="2400" dirty="0" err="1"/>
              <a:t>ٱلْأَحْداثِ</a:t>
            </a:r>
            <a:r>
              <a:rPr lang="ar-MA" sz="2400" dirty="0"/>
              <a:t> </a:t>
            </a:r>
            <a:r>
              <a:rPr lang="ar-MA" sz="2400" dirty="0" err="1"/>
              <a:t>ٱلْفَرْعِيَّةِ</a:t>
            </a:r>
            <a:r>
              <a:rPr lang="ar-MA" sz="2400" dirty="0"/>
              <a:t> لِلْحَدَثِ وَوَصْفُها.). </a:t>
            </a:r>
            <a:endParaRPr lang="fr-FR" sz="2400" dirty="0"/>
          </a:p>
        </p:txBody>
      </p:sp>
      <p:sp>
        <p:nvSpPr>
          <p:cNvPr id="6" name="Zone de texte 25">
            <a:extLst>
              <a:ext uri="{FF2B5EF4-FFF2-40B4-BE49-F238E27FC236}">
                <a16:creationId xmlns:a16="http://schemas.microsoft.com/office/drawing/2014/main" id="{A3EE02E0-38E5-5014-9307-D39283539440}"/>
              </a:ext>
            </a:extLst>
          </p:cNvPr>
          <p:cNvSpPr txBox="1"/>
          <p:nvPr/>
        </p:nvSpPr>
        <p:spPr>
          <a:xfrm>
            <a:off x="1312875" y="5853968"/>
            <a:ext cx="5173430" cy="7353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sz="2400" dirty="0"/>
              <a:t>خُلاصَةُ </a:t>
            </a:r>
            <a:r>
              <a:rPr lang="ar-MA" sz="2400" dirty="0" err="1"/>
              <a:t>ٱلْخَبَرِ</a:t>
            </a:r>
            <a:r>
              <a:rPr lang="ar-MA" sz="2400" dirty="0"/>
              <a:t>.(شُعورُ </a:t>
            </a:r>
            <a:r>
              <a:rPr lang="ar-MA" sz="2400" dirty="0" err="1"/>
              <a:t>ٱلْحاضِرينَ</a:t>
            </a:r>
            <a:r>
              <a:rPr lang="ar-MA" sz="2400" dirty="0"/>
              <a:t>- اِسْتِنْتاجاتٌ- تَوْصِياتٌ...). </a:t>
            </a:r>
            <a:endParaRPr lang="fr-FR" sz="2400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652EA9B-71B7-6E2A-66D8-846EA8A8855F}"/>
              </a:ext>
            </a:extLst>
          </p:cNvPr>
          <p:cNvSpPr/>
          <p:nvPr/>
        </p:nvSpPr>
        <p:spPr>
          <a:xfrm>
            <a:off x="7158110" y="3965686"/>
            <a:ext cx="1216139" cy="50196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745C036-5AFC-E345-037F-467D1F35F615}"/>
              </a:ext>
            </a:extLst>
          </p:cNvPr>
          <p:cNvSpPr/>
          <p:nvPr/>
        </p:nvSpPr>
        <p:spPr>
          <a:xfrm>
            <a:off x="7064802" y="5002914"/>
            <a:ext cx="1309447" cy="50196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598AE14-3630-791E-34A9-3438BE9F1901}"/>
              </a:ext>
            </a:extLst>
          </p:cNvPr>
          <p:cNvSpPr/>
          <p:nvPr/>
        </p:nvSpPr>
        <p:spPr>
          <a:xfrm>
            <a:off x="7064801" y="5970656"/>
            <a:ext cx="1309447" cy="50196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550A052-E927-3273-73AA-83FC06AAEAE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37461" y="3937014"/>
            <a:ext cx="578495" cy="621339"/>
          </a:xfrm>
          <a:prstGeom prst="roundRect">
            <a:avLst/>
          </a:prstGeom>
          <a:noFill/>
        </p:spPr>
      </p:pic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8E53A66-0DF2-4E90-676E-2B5158CF267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6305" y="4949116"/>
            <a:ext cx="578495" cy="621339"/>
          </a:xfrm>
          <a:prstGeom prst="roundRect">
            <a:avLst/>
          </a:prstGeom>
          <a:noFill/>
        </p:spPr>
      </p:pic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CE2890D-6164-BD22-E197-45199E17E48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6306" y="5910968"/>
            <a:ext cx="578495" cy="62133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63659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الإنتاج الكتابي    : توليف ومراجعة 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كتابة مقال إخباري.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5169430" y="1827529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A07E4-3945-84EC-C0AE-DA69399EC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FCAFD2-FA93-764B-D80B-FCA9B6163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نناقش إنتاجاتكم. من يذكرنا بمعنى المقال الإخباري؟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09DEAA-A17C-BF02-CBB9-B4D438EF67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EF8E4EC-AC12-D581-278B-A4FCBF4B51AB}"/>
              </a:ext>
            </a:extLst>
          </p:cNvPr>
          <p:cNvSpPr txBox="1"/>
          <p:nvPr/>
        </p:nvSpPr>
        <p:spPr>
          <a:xfrm>
            <a:off x="779474" y="2838995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بِٱلْمَقالِ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ٱلْإِخْبارِيِّ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51871880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7EDD6-84ED-6467-0BFE-DB4B690FB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C49D9-3792-24F8-AD7E-63FB1994F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C86862-B7F9-1467-E9E1-C483517062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1C69ACD-B60D-E864-DC45-7E62DA333526}"/>
              </a:ext>
            </a:extLst>
          </p:cNvPr>
          <p:cNvSpPr txBox="1"/>
          <p:nvPr/>
        </p:nvSpPr>
        <p:spPr>
          <a:xfrm>
            <a:off x="709995" y="2881072"/>
            <a:ext cx="7614059" cy="234957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48B2D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اَلْمَقالُ </a:t>
            </a:r>
            <a:r>
              <a:rPr lang="ar-MA" sz="6600" b="1" dirty="0" err="1">
                <a:solidFill>
                  <a:srgbClr val="48B2D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ٱلْإِخْبارِيُّ</a:t>
            </a:r>
            <a:r>
              <a:rPr lang="ar-MA" sz="6600" b="1" dirty="0">
                <a:solidFill>
                  <a:srgbClr val="48B2D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نَصٌّ يَهْدِفُ إِلى نَقْلِ خَبَرٍ واقِعِيٍّ بِطَريقَةٍ دَقيقَةٍ وَمُحايِدَةٍ.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142177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8C949-5720-6AAF-C70C-9D12B2C26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39514-5BCE-7FB1-08DF-E5FC4104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بتصميم المقال الإخباري؟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D0E4B3-FFE5-DA8D-A41F-B150342E45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E1F5AE-8D7A-F6D3-DE6A-8348FDB21880}"/>
              </a:ext>
            </a:extLst>
          </p:cNvPr>
          <p:cNvSpPr txBox="1"/>
          <p:nvPr/>
        </p:nvSpPr>
        <p:spPr>
          <a:xfrm>
            <a:off x="673878" y="3219766"/>
            <a:ext cx="779624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عَناصِرُ تَصْميمِ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ٱلْمَقالِ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ٱلإِخْبارِيِّ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66194348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4CBE9-8F3B-AAEA-E22B-C656B37F1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DE903A-EE08-81E2-FAFF-A26601A31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134373-F409-9444-16C1-83C19A9D4A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25">
            <a:extLst>
              <a:ext uri="{FF2B5EF4-FFF2-40B4-BE49-F238E27FC236}">
                <a16:creationId xmlns:a16="http://schemas.microsoft.com/office/drawing/2014/main" id="{37E44A37-46A9-8511-034F-13059DE30753}"/>
              </a:ext>
            </a:extLst>
          </p:cNvPr>
          <p:cNvSpPr txBox="1"/>
          <p:nvPr/>
        </p:nvSpPr>
        <p:spPr>
          <a:xfrm>
            <a:off x="354199" y="1902891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فِقْرَةٌ لِتَقْديمِ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ٱلْخَبَرِ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.(اَلْحَدَثُ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ٱلرَّئيسُ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.) 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 de texte 25">
            <a:extLst>
              <a:ext uri="{FF2B5EF4-FFF2-40B4-BE49-F238E27FC236}">
                <a16:creationId xmlns:a16="http://schemas.microsoft.com/office/drawing/2014/main" id="{58235F16-F548-4C66-FE20-940B0BD057D8}"/>
              </a:ext>
            </a:extLst>
          </p:cNvPr>
          <p:cNvSpPr txBox="1"/>
          <p:nvPr/>
        </p:nvSpPr>
        <p:spPr>
          <a:xfrm>
            <a:off x="354199" y="3570721"/>
            <a:ext cx="6022523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تَفاصيلُ </a:t>
            </a:r>
            <a:r>
              <a:rPr lang="ar-MA" dirty="0" err="1"/>
              <a:t>ٱلْخَبَرِ</a:t>
            </a:r>
            <a:r>
              <a:rPr lang="ar-MA" dirty="0"/>
              <a:t>.(عَرْضُ </a:t>
            </a:r>
            <a:r>
              <a:rPr lang="ar-MA" dirty="0" err="1"/>
              <a:t>ٱلْأَحْداثِ</a:t>
            </a:r>
            <a:r>
              <a:rPr lang="ar-MA" dirty="0"/>
              <a:t> </a:t>
            </a:r>
            <a:r>
              <a:rPr lang="ar-MA" dirty="0" err="1"/>
              <a:t>ٱلْفَرْعِيَّةِ</a:t>
            </a:r>
            <a:r>
              <a:rPr lang="ar-MA" dirty="0"/>
              <a:t> لِلْحَدَثِ وَوَصْفُها.)</a:t>
            </a:r>
            <a:endParaRPr lang="fr-FR" dirty="0"/>
          </a:p>
        </p:txBody>
      </p:sp>
      <p:sp>
        <p:nvSpPr>
          <p:cNvPr id="6" name="Zone de texte 25">
            <a:extLst>
              <a:ext uri="{FF2B5EF4-FFF2-40B4-BE49-F238E27FC236}">
                <a16:creationId xmlns:a16="http://schemas.microsoft.com/office/drawing/2014/main" id="{220CABBA-776B-50A3-175B-2EA8F2088935}"/>
              </a:ext>
            </a:extLst>
          </p:cNvPr>
          <p:cNvSpPr txBox="1"/>
          <p:nvPr/>
        </p:nvSpPr>
        <p:spPr>
          <a:xfrm>
            <a:off x="354200" y="5287770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خُلاصَةُ </a:t>
            </a:r>
            <a:r>
              <a:rPr lang="ar-MA" dirty="0" err="1"/>
              <a:t>ٱلْخَبَرِ</a:t>
            </a:r>
            <a:r>
              <a:rPr lang="ar-MA" dirty="0"/>
              <a:t>.(شُعورُ </a:t>
            </a:r>
            <a:r>
              <a:rPr lang="ar-MA" dirty="0" err="1"/>
              <a:t>ٱلْحاضِرينَ</a:t>
            </a:r>
            <a:r>
              <a:rPr lang="ar-MA" dirty="0"/>
              <a:t>- اِسْتِنْتاجاتٌ- تَوْصِياتٌ...) </a:t>
            </a:r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2ADED5B-E457-4043-0558-683B2786FBB8}"/>
              </a:ext>
            </a:extLst>
          </p:cNvPr>
          <p:cNvSpPr/>
          <p:nvPr/>
        </p:nvSpPr>
        <p:spPr>
          <a:xfrm>
            <a:off x="7158110" y="2063418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9061B22-B02C-CDFF-A993-EEB185027C66}"/>
              </a:ext>
            </a:extLst>
          </p:cNvPr>
          <p:cNvSpPr/>
          <p:nvPr/>
        </p:nvSpPr>
        <p:spPr>
          <a:xfrm>
            <a:off x="7048589" y="3895115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22C0814-7694-4C31-E6EC-A70082CBFB30}"/>
              </a:ext>
            </a:extLst>
          </p:cNvPr>
          <p:cNvSpPr/>
          <p:nvPr/>
        </p:nvSpPr>
        <p:spPr>
          <a:xfrm>
            <a:off x="7039545" y="5451616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21CF930-E958-111E-A3E8-1518E1A9DF8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872" y="2084238"/>
            <a:ext cx="735087" cy="789529"/>
          </a:xfrm>
          <a:prstGeom prst="roundRect">
            <a:avLst/>
          </a:prstGeom>
          <a:noFill/>
        </p:spPr>
      </p:pic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8220520-6CEA-C110-ACCA-3A0417E336A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287393" y="3897056"/>
            <a:ext cx="735087" cy="789529"/>
          </a:xfrm>
          <a:prstGeom prst="roundRect">
            <a:avLst/>
          </a:prstGeom>
          <a:noFill/>
        </p:spPr>
      </p:pic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5E45FBE-F44B-ABD0-8B9C-9685F222248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76722" y="5511537"/>
            <a:ext cx="735087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716038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D71D6-8F6C-46C2-D0DD-45BEC7D36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C0309F-975E-2CDE-01BC-2441B1CBE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الحدث التي ندرجها في المقدمة 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F57616-0832-9D92-1EFB-CDAD79AF47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95C2583-14D6-F41C-B970-862D11012133}"/>
              </a:ext>
            </a:extLst>
          </p:cNvPr>
          <p:cNvSpPr txBox="1"/>
          <p:nvPr/>
        </p:nvSpPr>
        <p:spPr>
          <a:xfrm>
            <a:off x="648510" y="2884843"/>
            <a:ext cx="8027893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ٱلْأَسْئِلَةُ ٱلَّتي تُساعِدُنا عَلى تَحْديدِ عَناصِرِ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525471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C32B5-CD65-DACB-211B-F40AA343D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2A8F9B-DF37-49A8-DAB8-A4AAE023E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 أسئلة المخطط الشمسي لعناصر الحدث؟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429D7F-7C1F-07AE-9CDF-7CFD0ADFBF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B745DC09-1817-EA5A-05CA-0460083E79F9}"/>
              </a:ext>
            </a:extLst>
          </p:cNvPr>
          <p:cNvSpPr/>
          <p:nvPr/>
        </p:nvSpPr>
        <p:spPr>
          <a:xfrm>
            <a:off x="3693947" y="2869163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4" name="Connecteur : en arc 3">
            <a:extLst>
              <a:ext uri="{FF2B5EF4-FFF2-40B4-BE49-F238E27FC236}">
                <a16:creationId xmlns:a16="http://schemas.microsoft.com/office/drawing/2014/main" id="{0419184B-8718-0803-3812-ED320149CAD4}"/>
              </a:ext>
            </a:extLst>
          </p:cNvPr>
          <p:cNvCxnSpPr>
            <a:cxnSpLocks/>
          </p:cNvCxnSpPr>
          <p:nvPr/>
        </p:nvCxnSpPr>
        <p:spPr>
          <a:xfrm flipV="1">
            <a:off x="4704017" y="2321296"/>
            <a:ext cx="810269" cy="686510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llipse 4">
            <a:extLst>
              <a:ext uri="{FF2B5EF4-FFF2-40B4-BE49-F238E27FC236}">
                <a16:creationId xmlns:a16="http://schemas.microsoft.com/office/drawing/2014/main" id="{662CE1D6-4BC2-C305-B42C-5E0B6A2D6C06}"/>
              </a:ext>
            </a:extLst>
          </p:cNvPr>
          <p:cNvSpPr/>
          <p:nvPr/>
        </p:nvSpPr>
        <p:spPr>
          <a:xfrm>
            <a:off x="2276612" y="1580150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1A8B3F7-AB61-A229-F087-170BB5029E61}"/>
              </a:ext>
            </a:extLst>
          </p:cNvPr>
          <p:cNvSpPr/>
          <p:nvPr/>
        </p:nvSpPr>
        <p:spPr>
          <a:xfrm>
            <a:off x="5543273" y="2056981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 : en arc 6">
            <a:extLst>
              <a:ext uri="{FF2B5EF4-FFF2-40B4-BE49-F238E27FC236}">
                <a16:creationId xmlns:a16="http://schemas.microsoft.com/office/drawing/2014/main" id="{79825E49-5C1B-506B-B1F7-323C0E2A85FC}"/>
              </a:ext>
            </a:extLst>
          </p:cNvPr>
          <p:cNvCxnSpPr>
            <a:cxnSpLocks/>
          </p:cNvCxnSpPr>
          <p:nvPr/>
        </p:nvCxnSpPr>
        <p:spPr>
          <a:xfrm>
            <a:off x="4961954" y="3587329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 : en arc 7">
            <a:extLst>
              <a:ext uri="{FF2B5EF4-FFF2-40B4-BE49-F238E27FC236}">
                <a16:creationId xmlns:a16="http://schemas.microsoft.com/office/drawing/2014/main" id="{978CEE58-1720-B386-8BB8-6C443AA77DF3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86338" y="4338687"/>
            <a:ext cx="985855" cy="32499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B8A4EDF2-19E7-1B6E-F2F7-568D6DE02C13}"/>
              </a:ext>
            </a:extLst>
          </p:cNvPr>
          <p:cNvSpPr/>
          <p:nvPr/>
        </p:nvSpPr>
        <p:spPr>
          <a:xfrm>
            <a:off x="4041887" y="5013534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0" name="Connecteur : en arc 9">
            <a:extLst>
              <a:ext uri="{FF2B5EF4-FFF2-40B4-BE49-F238E27FC236}">
                <a16:creationId xmlns:a16="http://schemas.microsoft.com/office/drawing/2014/main" id="{B4F4D5F4-2351-D371-2085-0411AEB89DC8}"/>
              </a:ext>
            </a:extLst>
          </p:cNvPr>
          <p:cNvCxnSpPr>
            <a:cxnSpLocks/>
          </p:cNvCxnSpPr>
          <p:nvPr/>
        </p:nvCxnSpPr>
        <p:spPr>
          <a:xfrm rot="10800000" flipV="1">
            <a:off x="2800787" y="3460634"/>
            <a:ext cx="810110" cy="52820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4FD017DE-AD7D-4570-1BBB-C30E01AEDDAE}"/>
              </a:ext>
            </a:extLst>
          </p:cNvPr>
          <p:cNvSpPr/>
          <p:nvPr/>
        </p:nvSpPr>
        <p:spPr>
          <a:xfrm>
            <a:off x="1472115" y="3778315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4A3A229B-D0AF-6120-42FF-B5321229A8DD}"/>
              </a:ext>
            </a:extLst>
          </p:cNvPr>
          <p:cNvCxnSpPr>
            <a:cxnSpLocks/>
            <a:stCxn id="3" idx="1"/>
            <a:endCxn id="5" idx="5"/>
          </p:cNvCxnSpPr>
          <p:nvPr/>
        </p:nvCxnSpPr>
        <p:spPr>
          <a:xfrm rot="16200000" flipV="1">
            <a:off x="3027455" y="2175341"/>
            <a:ext cx="1001772" cy="71381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19353442-2EB6-E80B-EA2A-7A8F4C735B31}"/>
              </a:ext>
            </a:extLst>
          </p:cNvPr>
          <p:cNvSpPr/>
          <p:nvPr/>
        </p:nvSpPr>
        <p:spPr>
          <a:xfrm>
            <a:off x="622942" y="2241623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اَلْمَوْضوعُ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517C952D-36F4-5072-504F-ED46DB487380}"/>
              </a:ext>
            </a:extLst>
          </p:cNvPr>
          <p:cNvSpPr/>
          <p:nvPr/>
        </p:nvSpPr>
        <p:spPr>
          <a:xfrm>
            <a:off x="5898250" y="2623767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اَلشَّخْصِيّاتُ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D7631841-BD82-F613-D1CB-99BE3CD7EA74}"/>
              </a:ext>
            </a:extLst>
          </p:cNvPr>
          <p:cNvSpPr/>
          <p:nvPr/>
        </p:nvSpPr>
        <p:spPr>
          <a:xfrm>
            <a:off x="5582550" y="4481763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474A8B8B-62A7-10FE-6F3B-3F34ED524B05}"/>
              </a:ext>
            </a:extLst>
          </p:cNvPr>
          <p:cNvSpPr/>
          <p:nvPr/>
        </p:nvSpPr>
        <p:spPr>
          <a:xfrm>
            <a:off x="3296630" y="5678139"/>
            <a:ext cx="2480395" cy="701923"/>
          </a:xfrm>
          <a:prstGeom prst="wedgeRoundRectCallout">
            <a:avLst>
              <a:gd name="adj1" fmla="val 9726"/>
              <a:gd name="adj2" fmla="val -70215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اَلْزَّمانُ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66E42C81-FF7F-7CCC-FAA3-209D725FBB7E}"/>
              </a:ext>
            </a:extLst>
          </p:cNvPr>
          <p:cNvSpPr/>
          <p:nvPr/>
        </p:nvSpPr>
        <p:spPr>
          <a:xfrm>
            <a:off x="622941" y="4403127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اَلْسَّبَبُ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8CE39DC2-EA15-A0BA-DCE7-3211D67213E2}"/>
              </a:ext>
            </a:extLst>
          </p:cNvPr>
          <p:cNvSpPr/>
          <p:nvPr/>
        </p:nvSpPr>
        <p:spPr>
          <a:xfrm>
            <a:off x="6055255" y="3622429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0668093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877EC-3F54-BCA0-8638-A8EAB06CC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727B3D-B31B-E9D2-32AC-3160E2786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العرض نقوم بوصف الحدث الرئيس. من يذكرنا بالخطوات التي نتبعها لوصفه؟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48D400-75FA-15C8-F0D3-AC85C9BAD7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18F7D78-F237-75BB-8FC5-B0A3A1A5561D}"/>
              </a:ext>
            </a:extLst>
          </p:cNvPr>
          <p:cNvSpPr/>
          <p:nvPr/>
        </p:nvSpPr>
        <p:spPr>
          <a:xfrm>
            <a:off x="6997789" y="3369078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407E9D6-E940-E3FB-1ACF-7F5DD4E97A6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206729" y="3428999"/>
            <a:ext cx="735087" cy="789529"/>
          </a:xfrm>
          <a:prstGeom prst="roundRect">
            <a:avLst/>
          </a:prstGeom>
          <a:noFill/>
        </p:spPr>
      </p:pic>
      <p:sp>
        <p:nvSpPr>
          <p:cNvPr id="6" name="Zone de texte 25">
            <a:extLst>
              <a:ext uri="{FF2B5EF4-FFF2-40B4-BE49-F238E27FC236}">
                <a16:creationId xmlns:a16="http://schemas.microsoft.com/office/drawing/2014/main" id="{8625B98D-7F26-D3C2-7D7D-FE51D082D86F}"/>
              </a:ext>
            </a:extLst>
          </p:cNvPr>
          <p:cNvSpPr txBox="1"/>
          <p:nvPr/>
        </p:nvSpPr>
        <p:spPr>
          <a:xfrm>
            <a:off x="482311" y="3217605"/>
            <a:ext cx="5668445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تَفاصيلُ </a:t>
            </a:r>
            <a:r>
              <a:rPr lang="ar-MA" dirty="0" err="1"/>
              <a:t>ٱلْخَبَرِ</a:t>
            </a:r>
            <a:r>
              <a:rPr lang="ar-MA" dirty="0"/>
              <a:t> . (عَرْضُ </a:t>
            </a:r>
            <a:r>
              <a:rPr lang="ar-MA" dirty="0" err="1"/>
              <a:t>ٱلْأَحْداثِ</a:t>
            </a:r>
            <a:r>
              <a:rPr lang="ar-MA" dirty="0"/>
              <a:t> </a:t>
            </a:r>
            <a:r>
              <a:rPr lang="ar-MA" dirty="0" err="1"/>
              <a:t>ٱلْفَرْعِيَّةِ</a:t>
            </a:r>
            <a:r>
              <a:rPr lang="ar-MA" dirty="0"/>
              <a:t> لِلْحَدَثِ وَوَصْفُها.).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745995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9F875-807C-623C-36E3-AF67F1473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A1D351-455E-0DF2-60FC-34AF835E3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0D156D-CC99-FABA-298B-57499DBCF1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81954C-74B7-F401-ABD9-2D199038C5EB}"/>
              </a:ext>
            </a:extLst>
          </p:cNvPr>
          <p:cNvSpPr txBox="1"/>
          <p:nvPr/>
        </p:nvSpPr>
        <p:spPr>
          <a:xfrm>
            <a:off x="662991" y="5052743"/>
            <a:ext cx="7266929" cy="7831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أَرْبِطُ بَيْنَ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ٱلْفِقْراتِ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بِأَساليبِ سَرْدِ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ٱلْمُتَسَلْسِلَةِ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FD91E842-79C0-1984-163D-81A41164F8E1}"/>
              </a:ext>
            </a:extLst>
          </p:cNvPr>
          <p:cNvSpPr/>
          <p:nvPr/>
        </p:nvSpPr>
        <p:spPr>
          <a:xfrm>
            <a:off x="7955784" y="5151926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8" name="Google Shape;2106;p52">
            <a:extLst>
              <a:ext uri="{FF2B5EF4-FFF2-40B4-BE49-F238E27FC236}">
                <a16:creationId xmlns:a16="http://schemas.microsoft.com/office/drawing/2014/main" id="{172B9A62-3A78-ACC4-7F93-47F3E1CEFFE1}"/>
              </a:ext>
            </a:extLst>
          </p:cNvPr>
          <p:cNvSpPr txBox="1"/>
          <p:nvPr/>
        </p:nvSpPr>
        <p:spPr>
          <a:xfrm flipH="1">
            <a:off x="662991" y="2161040"/>
            <a:ext cx="7295890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وَٱلْأَحْداثَ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ٱلْفَرْعِيَّةَ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ٱلْمُرْتَبِطَةَ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بِهِ؛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BFF80A9-5929-0207-FBE3-8058784E9498}"/>
              </a:ext>
            </a:extLst>
          </p:cNvPr>
          <p:cNvSpPr txBox="1"/>
          <p:nvPr/>
        </p:nvSpPr>
        <p:spPr>
          <a:xfrm>
            <a:off x="662991" y="3429000"/>
            <a:ext cx="7266929" cy="133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أَصوغُ فِقْرَةً خاصَّةً بِكُلِّ حَدَثٍ فَرْعِيٍّ وَأُضَمِّنُها أَهَمَّ </a:t>
            </a:r>
            <a:r>
              <a:rPr lang="ar-MA" sz="3600" dirty="0" err="1"/>
              <a:t>ٱلْمَعْلوماتِ</a:t>
            </a:r>
            <a:r>
              <a:rPr lang="ar-MA" sz="3600" dirty="0"/>
              <a:t> </a:t>
            </a:r>
            <a:r>
              <a:rPr lang="ar-MA" sz="3600" dirty="0" err="1"/>
              <a:t>ٱلْمُرْتَبِطَةِ</a:t>
            </a:r>
            <a:r>
              <a:rPr lang="ar-MA" sz="3600" dirty="0"/>
              <a:t> بِهِ؛</a:t>
            </a:r>
            <a:endParaRPr lang="fr-FR" sz="3600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E8E5704-3B92-ADFA-229E-256C98D79C75}"/>
              </a:ext>
            </a:extLst>
          </p:cNvPr>
          <p:cNvSpPr/>
          <p:nvPr/>
        </p:nvSpPr>
        <p:spPr>
          <a:xfrm>
            <a:off x="7970265" y="2391005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1DEDB6D-5B3D-BC72-BA03-351BA774E903}"/>
              </a:ext>
            </a:extLst>
          </p:cNvPr>
          <p:cNvSpPr/>
          <p:nvPr/>
        </p:nvSpPr>
        <p:spPr>
          <a:xfrm>
            <a:off x="7958881" y="3835401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80742800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A9AF1-B86D-B57F-D52D-19126995D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CB93C-AAF9-403B-ABA2-7D3FB1D3F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بالأساليب التي نستعملها لسرد أحداث متسلسلة؟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8CA875-619C-F01B-4B70-E16477B736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331786-884E-EE8A-48C0-9644F3F82D33}"/>
              </a:ext>
            </a:extLst>
          </p:cNvPr>
          <p:cNvSpPr txBox="1"/>
          <p:nvPr/>
        </p:nvSpPr>
        <p:spPr>
          <a:xfrm>
            <a:off x="721302" y="2831708"/>
            <a:ext cx="7701396" cy="173664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يُذَكِّرُنا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بٱلْأَساليبِ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تُساعِدُنا عَلى سَرْدِ أَحْداثٍ مُتَسَلْسِلَةٍ؟</a:t>
            </a:r>
          </a:p>
        </p:txBody>
      </p:sp>
    </p:spTree>
    <p:extLst>
      <p:ext uri="{BB962C8B-B14F-4D97-AF65-F5344CB8AC3E}">
        <p14:creationId xmlns:p14="http://schemas.microsoft.com/office/powerpoint/2010/main" val="219249496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E4828-EA2C-8DF1-5427-51BDE48DC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AD9A50-218F-CCCA-9189-E76C4926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2F5662-318E-C6A6-6265-96593259FB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34">
            <a:extLst>
              <a:ext uri="{FF2B5EF4-FFF2-40B4-BE49-F238E27FC236}">
                <a16:creationId xmlns:a16="http://schemas.microsoft.com/office/drawing/2014/main" id="{F9A6676A-B38C-3757-0BC6-C66082D73A3F}"/>
              </a:ext>
            </a:extLst>
          </p:cNvPr>
          <p:cNvSpPr txBox="1"/>
          <p:nvPr/>
        </p:nvSpPr>
        <p:spPr>
          <a:xfrm>
            <a:off x="993027" y="1862436"/>
            <a:ext cx="2948862" cy="24352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أَوَّلاً؛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ثانِياً/ ثالِثاً/ رابِعاً....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1021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26695" algn="r"/>
              </a:tabLst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أَخيراً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وَفي </a:t>
            </a:r>
            <a:r>
              <a:rPr lang="ar-M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ٱلْخِتامِ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 de texte 34">
            <a:extLst>
              <a:ext uri="{FF2B5EF4-FFF2-40B4-BE49-F238E27FC236}">
                <a16:creationId xmlns:a16="http://schemas.microsoft.com/office/drawing/2014/main" id="{6EAB7309-1F4C-1B5F-DA38-1B28356F4404}"/>
              </a:ext>
            </a:extLst>
          </p:cNvPr>
          <p:cNvSpPr txBox="1"/>
          <p:nvPr/>
        </p:nvSpPr>
        <p:spPr>
          <a:xfrm>
            <a:off x="4975387" y="3235960"/>
            <a:ext cx="2948862" cy="31059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ٱلْبِدايَةِ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بَعْدَ ذلِكَ، تَلا ذلِكَ، عَقِبَها، بَعْدَها، ثُمَّ، بَعْدَئِذٍ...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ٱلْخِتامِ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ٱلنِّهايَةِ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503336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79685-9382-2410-D8B8-FDE22F7DE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D2410B-018D-72AE-5DFA-87BE61152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بالأساليب التي نستعملها لنقل الأخبار عن مصادرها؟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E085EE6-75A7-168F-8084-125C24165A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AB46D4F-EE2A-11B2-C909-4B77DAFBF785}"/>
              </a:ext>
            </a:extLst>
          </p:cNvPr>
          <p:cNvSpPr txBox="1"/>
          <p:nvPr/>
        </p:nvSpPr>
        <p:spPr>
          <a:xfrm>
            <a:off x="939166" y="3002280"/>
            <a:ext cx="6931017" cy="173664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424D7B"/>
                </a:solidFill>
              </a:rPr>
              <a:t>ما </a:t>
            </a:r>
            <a:r>
              <a:rPr lang="ar-MA" sz="4800" dirty="0" err="1">
                <a:solidFill>
                  <a:srgbClr val="424D7B"/>
                </a:solidFill>
              </a:rPr>
              <a:t>ٱلْأَساليبُ</a:t>
            </a:r>
            <a:r>
              <a:rPr lang="ar-MA" sz="4800" dirty="0">
                <a:solidFill>
                  <a:srgbClr val="424D7B"/>
                </a:solidFill>
              </a:rPr>
              <a:t> ٱلَّتي نَسْتَعْمِلُها لِنَقْلِ أَخْبارٍ عَنْ مَصادِرِها؟</a:t>
            </a:r>
            <a:endParaRPr lang="fr-FR" sz="48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44806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CF29C-55CB-CD41-516B-F8F47A7C4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99A8E1-45E8-CBF2-1C69-32D83E844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الان. من يقرأ إنتاجه؟ سنناقشه وفق الضوابط التالية: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D6A8F9-4DED-67FA-23D2-F56D74F482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DBB6C3-74B7-6EA5-447F-262B901EB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49" y="2198196"/>
            <a:ext cx="7823200" cy="356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9208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B3473-5B8A-4C9C-6E63-42C7BD054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27A4D9-3FF5-6A89-B513-901DC5074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7DB1B0-C20D-0095-4A55-5D36BF6083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782BB8-AB90-5834-08CB-53A66576A531}"/>
              </a:ext>
            </a:extLst>
          </p:cNvPr>
          <p:cNvSpPr txBox="1"/>
          <p:nvPr/>
        </p:nvSpPr>
        <p:spPr>
          <a:xfrm>
            <a:off x="398834" y="1575827"/>
            <a:ext cx="7811311" cy="510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363"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نَظَّمَ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ٱلطِّفْلُ يُوسُفُ حَفْلَةً بَهيجَةً بِمُناسَبَةِ عيدِ ميلادِهِ، </a:t>
            </a:r>
            <a:r>
              <a:rPr lang="ar-SA" sz="2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وَذلِكَ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يَوْمَ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ٱلسَّبْتِ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ٱلْماضي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بِمَنْزِلِ أُسْرَتِهِ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حَضَرَه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عَدَدٌ مِنْ أَصْدِقائِهِ وَأَفْرادِ عائِلَتِهِ في أَجْواءٍ مِنَ ٱلْفَرَحِ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وَٱلسُّرورِ</a:t>
            </a:r>
            <a:r>
              <a:rPr lang="fr-FR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273050"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2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ٱلْبِدايَةِ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زَيَّنَتْ أُسْرَةُ يُوسُفَ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بِٱلْبالوناتِ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ٱلْمُلَوَّنَةِ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وَٱلْأَضْواءِ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ٱلْمُتَلَأْلِئَةِ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أَضْفى عَلى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رَوْنَقاً خاصّاً وَبَهْجَةً لافِتَةً. </a:t>
            </a:r>
            <a:r>
              <a:rPr lang="ar-SA" sz="2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ذلِكَ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تَوافَدَ أَصْدِقاءُ يُوسُفَ واحِداً تِلْوَ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ٱلْآخَرِ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حامِلينَ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ٱلْهَدايا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ٱلْمُلَوَّنَةَ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وَعَلى وُجوهِهِمْ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ٱبْتِساماتٌ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عَريضَةٌ، </a:t>
            </a:r>
            <a:r>
              <a:rPr lang="ar-SA" sz="2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ثُمَ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ٱنْطَلَقَتِ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ٱلْأَلْعابُ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ٱلْجَماعِيَّةُ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أَضْحَكَتِ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وَأَشْعَلَتْ رُوحَ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ٱلْمُنافَسَةِ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ٱلْأَصْدِقاءِ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2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عَقِبَ ذلِكَ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قُدِّمَتْ وَجَباتُ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ٱلْحَلْوى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وَٱلْعَصائِرِ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ثُمَّ أُحْضِرَتْ كَعْكَةُ عيدِ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ٱلْميلادِ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ٱلْمُزَيَّنَةُ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بِعَشْرِ شُمُوعٍ مُضيئَةٍ، وَما إِنْ أُطْفِئَتِ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ٱلشُّمُوعُ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حَتّى عَلا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ٱلتَّصْفيقُ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وَتَرَدَّدَتْ أَصْواتُ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ٱلْأَصْدِقاءِ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مُرَدِّدينَ أُغْنِيَةَ عيدِ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ٱلْميلادِ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بِحَماسٍ وَفَرَحٍ</a:t>
            </a:r>
            <a:r>
              <a:rPr lang="fr-FR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87313"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وَفي </a:t>
            </a:r>
            <a:r>
              <a:rPr lang="ar-SA" sz="2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ٱلْخِتامِ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تَبادَلَ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ٱلْجَميعُ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ٱلْهَدايا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وَٱلتَّهانِيَ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وَٱلْتَقَطوا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صُوَراً جَميلَةً تُخَلِّدُ ذِكْرى هذا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ٱلسَّعيدِ</a:t>
            </a:r>
            <a:r>
              <a:rPr lang="fr-FR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273050"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ٱلْحَفْلَةُ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مُناسَبَةً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جَمَعَتْ يُوسُفَ بِأَصْدِقائِهِ في أَجْواءٍ مِنَ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ٱلْأُلْفَةِ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وَٱلْمَحَبَّةِ</a:t>
            </a:r>
            <a:r>
              <a:rPr lang="ar-SA" sz="2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وَكانَتْ 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مَليئَةً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بِٱلذِّكْرياتِ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سَتَبْقى مَنْقوشَةً في قُلوبِهِمْ زَمَناً طَويلاً. </a:t>
            </a:r>
            <a:endParaRPr lang="fr-FR" sz="2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140097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978" y="847659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دروسكم استعداد للحصة المقبلة.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922B375-A188-E9B4-67A5-09B7AA7C931E}"/>
              </a:ext>
            </a:extLst>
          </p:cNvPr>
          <p:cNvSpPr txBox="1"/>
          <p:nvPr/>
        </p:nvSpPr>
        <p:spPr>
          <a:xfrm>
            <a:off x="1124640" y="3164731"/>
            <a:ext cx="6894720" cy="91940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أُراجِعُ دُروسي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ٱسْتِعْداداً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لِلْحِصَّةِ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ٱلْمُقْبِلَةِ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18543</TotalTime>
  <Words>1533</Words>
  <Application>Microsoft Office PowerPoint</Application>
  <PresentationFormat>Affichage à l'écran (4:3)</PresentationFormat>
  <Paragraphs>222</Paragraphs>
  <Slides>35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35</vt:i4>
      </vt:variant>
    </vt:vector>
  </HeadingPairs>
  <TitlesOfParts>
    <vt:vector size="67" baseType="lpstr">
      <vt:lpstr>Aptos</vt:lpstr>
      <vt:lpstr>Aptos Display</vt:lpstr>
      <vt:lpstr>Arial</vt:lpstr>
      <vt:lpstr>Calibri</vt:lpstr>
      <vt:lpstr>Dosis</vt:lpstr>
      <vt:lpstr>Dosis ExtraBold</vt:lpstr>
      <vt:lpstr>Dosis Medium</vt:lpstr>
      <vt:lpstr>Dosis SemiBold</vt:lpstr>
      <vt:lpstr>Microsoft Uighur</vt:lpstr>
      <vt:lpstr>Modern Love</vt:lpstr>
      <vt:lpstr>Viga</vt:lpstr>
      <vt:lpstr>Wingdings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   تقويم التحدث والطلاقة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</vt:lpstr>
      <vt:lpstr>Présentation PowerPoint</vt:lpstr>
      <vt:lpstr>Présentation PowerPoint</vt:lpstr>
      <vt:lpstr>Présentation PowerPoint</vt:lpstr>
      <vt:lpstr> خذوا دفاتر القسم.</vt:lpstr>
      <vt:lpstr>ستكتبون على دفاتركم مقالا إخباريا وفق التعليمة التالية. من يقرأ؟  حددوا عناصر الحدث و أحداثه الفرعية ثم اكتبوا مسودة على دفتر البحث وانقلوها على دفتر القسم بعد تصحيحها.</vt:lpstr>
      <vt:lpstr>         الإنتاج الكتابي    : توليف ومراجعة  </vt:lpstr>
      <vt:lpstr>قبل أن نناقش إنتاجاتكم. من يذكرنا بمعنى المقال الإخباري؟ </vt:lpstr>
      <vt:lpstr>نتذكر جماعة. من يقرأ؟</vt:lpstr>
      <vt:lpstr> من يذكرنا بتصميم المقال الإخباري؟ </vt:lpstr>
      <vt:lpstr>نتذكر جماعة. من يقرأ؟ </vt:lpstr>
      <vt:lpstr>من يذكرنا بعناصر الحدث التي ندرجها في المقدمة ؟</vt:lpstr>
      <vt:lpstr>نتذكر جماعة. من يقرأ أسئلة المخطط الشمسي لعناصر الحدث؟ </vt:lpstr>
      <vt:lpstr>في العرض نقوم بوصف الحدث الرئيس. من يذكرنا بالخطوات التي نتبعها لوصفه؟ </vt:lpstr>
      <vt:lpstr>نتذكر جماعة. من يقرأ؟ </vt:lpstr>
      <vt:lpstr>من يذكرنا بالأساليب التي نستعملها لسرد أحداث متسلسلة؟</vt:lpstr>
      <vt:lpstr>نتذكر جماعة. من يقرأ؟ </vt:lpstr>
      <vt:lpstr>من يذكرنا بالأساليب التي نستعملها لنقل الأخبار عن مصادرها؟</vt:lpstr>
      <vt:lpstr>الان. من يقرأ إنتاجه؟ سنناقشه وفق الضوابط التالية:</vt:lpstr>
      <vt:lpstr>هذا مقترح آخر. من يقرأ؟</vt:lpstr>
      <vt:lpstr>اختتام الحصة</vt:lpstr>
      <vt:lpstr>راجعوا دروسكم استعداد للحصة المقبلة.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235</cp:revision>
  <dcterms:created xsi:type="dcterms:W3CDTF">2023-09-20T21:35:22Z</dcterms:created>
  <dcterms:modified xsi:type="dcterms:W3CDTF">2026-03-05T06:10:53Z</dcterms:modified>
</cp:coreProperties>
</file>