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54"/>
  </p:notesMasterIdLst>
  <p:handoutMasterIdLst>
    <p:handoutMasterId r:id="rId55"/>
  </p:handoutMasterIdLst>
  <p:sldIdLst>
    <p:sldId id="2147482625" r:id="rId21"/>
    <p:sldId id="2147482603" r:id="rId22"/>
    <p:sldId id="2147482462" r:id="rId23"/>
    <p:sldId id="2147482845" r:id="rId24"/>
    <p:sldId id="2147482691" r:id="rId25"/>
    <p:sldId id="2147482835" r:id="rId26"/>
    <p:sldId id="2147482841" r:id="rId27"/>
    <p:sldId id="2147482836" r:id="rId28"/>
    <p:sldId id="2147482840" r:id="rId29"/>
    <p:sldId id="2147482837" r:id="rId30"/>
    <p:sldId id="2147482839" r:id="rId31"/>
    <p:sldId id="2147482871" r:id="rId32"/>
    <p:sldId id="2147482842" r:id="rId33"/>
    <p:sldId id="2147482843" r:id="rId34"/>
    <p:sldId id="2147482844" r:id="rId35"/>
    <p:sldId id="2147482740" r:id="rId36"/>
    <p:sldId id="2147482790" r:id="rId37"/>
    <p:sldId id="2147482734" r:id="rId38"/>
    <p:sldId id="2147482872" r:id="rId39"/>
    <p:sldId id="2147482846" r:id="rId40"/>
    <p:sldId id="2147482873" r:id="rId41"/>
    <p:sldId id="2147482849" r:id="rId42"/>
    <p:sldId id="2147482847" r:id="rId43"/>
    <p:sldId id="2147482848" r:id="rId44"/>
    <p:sldId id="2147482854" r:id="rId45"/>
    <p:sldId id="2147482855" r:id="rId46"/>
    <p:sldId id="2147482856" r:id="rId47"/>
    <p:sldId id="2147482874" r:id="rId48"/>
    <p:sldId id="2147482875" r:id="rId49"/>
    <p:sldId id="2147482704" r:id="rId50"/>
    <p:sldId id="2147482869" r:id="rId51"/>
    <p:sldId id="2147482752" r:id="rId52"/>
    <p:sldId id="2147482707" r:id="rId53"/>
  </p:sldIdLst>
  <p:sldSz cx="9144000" cy="6858000" type="screen4x3"/>
  <p:notesSz cx="6858000" cy="9144000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  <p:embeddedFont>
      <p:font typeface="Microsoft Uighur" panose="02000000000000000000" pitchFamily="2" charset="-78"/>
      <p:regular r:id="rId61"/>
      <p:bold r:id="rId62"/>
    </p:embeddedFont>
    <p:embeddedFont>
      <p:font typeface="Modern Love" panose="04090805081005020601" pitchFamily="82" charset="0"/>
      <p:regular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86433"/>
  </p:normalViewPr>
  <p:slideViewPr>
    <p:cSldViewPr snapToGrid="0">
      <p:cViewPr>
        <p:scale>
          <a:sx n="75" d="100"/>
          <a:sy n="75" d="100"/>
        </p:scale>
        <p:origin x="1150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handoutMaster" Target="handoutMasters/handoutMaster1.xml"/><Relationship Id="rId63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6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font" Target="fonts/font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705AD99-CBE8-D51B-915B-D73CF5242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2094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326860" y="4747002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6002" y="3335730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96683" y="382009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الأساليب : مراجعة وتوليف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56683" y="333573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43896" y="1882870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الإنتاج الكتابي: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233918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الظواهر اللغوية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التمرير ينجز التلاميذ النشاط المقترح وتصحيحه بشكل جماعي؛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 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5352880-09ED-8886-DFCC-5C5492162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475533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2171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92203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المقصود بالتراث الفني المغربي.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نماذج (أمثلة) من التراث الفني المغربي.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نوع من التراث الفني المشهور في مدينته (قريته)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2" name="Zone de texte 65">
            <a:extLst>
              <a:ext uri="{FF2B5EF4-FFF2-40B4-BE49-F238E27FC236}">
                <a16:creationId xmlns:a16="http://schemas.microsoft.com/office/drawing/2014/main" id="{D6D983FE-ABA3-D2A6-6A76-C2DE71DCD99B}"/>
              </a:ext>
            </a:extLst>
          </p:cNvPr>
          <p:cNvSpPr txBox="1">
            <a:spLocks/>
          </p:cNvSpPr>
          <p:nvPr/>
        </p:nvSpPr>
        <p:spPr>
          <a:xfrm>
            <a:off x="519535" y="1782127"/>
            <a:ext cx="7879404" cy="4556735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تَعَلَّمْتَ خِلالَ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ٱلثّالِثَةِ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أَنَّ " 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لتُّراثَ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ٱلْفَنِّيَّ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ٱلْمَغْرِبِيَّ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يَتَمَيَّزُ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بِٱلتَّنَوُّعِ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وَٱلْغِنى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." خُذْ(ي) مُهْلَةً لِلتَّفْكيرِ، ثُمَّ تَحَدَّثْ(ي) بِٱسْتِرْسالٍ لِمُدَّةِ دَقيقَةٍ مُحاوِلاً(ةً):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تَحْديدَ ٱلْمَقْصودِ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بِٱلتُّراثِ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ٱلْفَنِّيِّ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ٱلْمَغْرِبِيِّ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تَقْديمَ 3 نَماذِجَ (أَمْثِلَةٍ) مِنَ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ٱلتُّراثِ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ٱلْفَنِّيِّ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ٱلْمَغْرِبِيِّ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تَقْديمَ نَوْعِ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ٱلتُّراثِ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ٱلْفَنِّيِّ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ٱلْمَشْهورِ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مَدينَتِك (قَرْيَتِك)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ٱلتَّحَدُّثَ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 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784887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75109" y="840954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C6053A-8FFE-7D5E-0E4B-98B8970D9728}"/>
              </a:ext>
            </a:extLst>
          </p:cNvPr>
          <p:cNvSpPr txBox="1"/>
          <p:nvPr/>
        </p:nvSpPr>
        <p:spPr>
          <a:xfrm>
            <a:off x="369652" y="1512162"/>
            <a:ext cx="8184270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وَصَلَ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ٱلسّائِحانِ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مَدينَةِ أَكاديرَ صَباحاً،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وَٱلشَّمْسُ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تُشْرِقُ بِأَشِعَّتِها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ٱلذَّهَبِيَّةِ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بَدَتْ لَهُما ٱلْمَدينَةُ، مُنْذُ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ٱللَّحْظَةِ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ٱلْأُولى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واسِعَةً وَمُنَظَّمَةً، تَنْفَتِحُ عَلى فَضاءٍ طَبيعِيٍّ رَحْبٍ، يَجْمَعُ بَيْنَ شُموخِ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وَٱمْتِدادِ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ٱلْأَزْرَقِ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تَجَوَّلَ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ٱلزّائِرانِ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ٱلْمَدينَةِ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ٱلْفَسيحَةِ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شَوارِعُها. شاهَدا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ٱلْفَنادِقَ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ٱلْفَخْمَةَ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وَٱلْمَرافِقَ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ٱلسِّياحِيَّةَ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ٱلْعَصْرِيَّةَ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تَسْتَقْبِلُ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ٱلزُّوّارَ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بِحَفاوَةٍ.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تَوَجَّهَ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ٱلصَّديقانِ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صَبيحَةَ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ٱلْمُوالي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سوقِ "اَلْأَحَدِ"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ٱلشَّهيرِ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ٱلَّذي يُعَدُّ مِنْ أَكْبَرِ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ٱلْأَسْواقِ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ٱلشَّعْبِيَّةِ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ٱلْمِنْطَقَةِ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دَخَلا بَوّابَةَ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ٱلسّوقِ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فَإِذا بِهِما أَمامَ عالَمٍ نابِضٍ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بِٱلْحَياةِ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وَٱلْحَرَكَةِ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ٱلدَّؤوبَة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يَسْتَقْبِلُ زُوّاراً مِنْ شَتّى بِقاعِ ٱلْعالَمِ. تَتَلاقى فيه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وَتَتَعانَقُ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ٱللُّغاتُ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لِيَغْدُوَ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ٱلسّوقُ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مُلْتَقًى عالَمِيًّا يُجَسِّدُ قِيَمَ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وَٱلتَّسامُحِ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3EDF-BD9B-C1C2-1640-C69A7C33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5AED5B5-2B69-AF18-1568-A60523FA1C56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606175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البحث.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التحدث والطلاقة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703F0202-020B-988B-5DCB-EB6488722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2358222" y="1949059"/>
            <a:ext cx="4057904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80DC6-9078-1DF2-09A9-CA7911CF0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059B04-B779-C3A9-75DB-64C1BF41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الأنشطة التالية على دفاتر البحث. من يقرأ التعليمات؟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2A4FD4-AE10-14C7-F139-D0A2F4B992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E0910A-DB67-004C-8678-419355DA2D94}"/>
              </a:ext>
            </a:extLst>
          </p:cNvPr>
          <p:cNvSpPr txBox="1"/>
          <p:nvPr/>
        </p:nvSpPr>
        <p:spPr>
          <a:xfrm>
            <a:off x="1358274" y="2390165"/>
            <a:ext cx="6692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أُسَجِّلُ عَلى دَفْتَري 5 أَحْداثٍ مُتَسَلْسِلَةٍ مِنِ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5A63A92-0272-AE20-59C7-6AE05F0C2A99}"/>
              </a:ext>
            </a:extLst>
          </p:cNvPr>
          <p:cNvSpPr/>
          <p:nvPr/>
        </p:nvSpPr>
        <p:spPr>
          <a:xfrm>
            <a:off x="8292454" y="2401559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700418-15F9-4C36-BDC2-D6914790144B}"/>
              </a:ext>
            </a:extLst>
          </p:cNvPr>
          <p:cNvSpPr txBox="1"/>
          <p:nvPr/>
        </p:nvSpPr>
        <p:spPr>
          <a:xfrm>
            <a:off x="558662" y="3581397"/>
            <a:ext cx="759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أُوَظِّفُ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ٱلْأَحْداثَ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ٱلْمُتَسَلْسِلَةَ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كِتابَةِ نَصٍّ مُسْتَعْمِلاً أَساليبَ سَرْدِ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ٱلْأَحْداثِ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4724027-ED31-9957-04D9-5F68116370A2}"/>
              </a:ext>
            </a:extLst>
          </p:cNvPr>
          <p:cNvSpPr/>
          <p:nvPr/>
        </p:nvSpPr>
        <p:spPr>
          <a:xfrm>
            <a:off x="8317953" y="3526353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2B9F19B-46D9-BCF2-C7BB-DA286F38A456}"/>
              </a:ext>
            </a:extLst>
          </p:cNvPr>
          <p:cNvSpPr txBox="1"/>
          <p:nvPr/>
        </p:nvSpPr>
        <p:spPr>
          <a:xfrm>
            <a:off x="1004828" y="4639137"/>
            <a:ext cx="7134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3 أَخْبارٍ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ٱلْإِشارَةِ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مَصادِرِها مُسْتَعْمِلاً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ٱلْأَساليبَ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75C3697-0CA6-4CF4-8A14-A82E02296CC9}"/>
              </a:ext>
            </a:extLst>
          </p:cNvPr>
          <p:cNvSpPr/>
          <p:nvPr/>
        </p:nvSpPr>
        <p:spPr>
          <a:xfrm>
            <a:off x="8317953" y="4639137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560183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الأساليب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مراجعة وتوليف الأساليب.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CC0C5-E52A-595F-72A0-05E4BA558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0BC96-707A-EE9C-250C-2C21A4700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التعليمة الأولى. من يقرأ الأحداث المتسلسلة التي كتبها على دفتره؟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A8565F-EA40-2B5E-C95E-7C861A1951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9FFD81D-A399-4B6C-60B4-B2AE52C15548}"/>
              </a:ext>
            </a:extLst>
          </p:cNvPr>
          <p:cNvSpPr txBox="1"/>
          <p:nvPr/>
        </p:nvSpPr>
        <p:spPr>
          <a:xfrm>
            <a:off x="1358274" y="2390165"/>
            <a:ext cx="6692630" cy="6469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أُسَجِّلُ عَلى دَفْتَري 5 أَحْداثٍ مُتَسَلْسِلَةٍ مِنِ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B3FB5C5-B137-44F1-0356-F53F4B4B8BD4}"/>
              </a:ext>
            </a:extLst>
          </p:cNvPr>
          <p:cNvSpPr/>
          <p:nvPr/>
        </p:nvSpPr>
        <p:spPr>
          <a:xfrm>
            <a:off x="8292454" y="2401559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DCB899-753E-B9E3-0092-6755EAC6AC2F}"/>
              </a:ext>
            </a:extLst>
          </p:cNvPr>
          <p:cNvSpPr txBox="1"/>
          <p:nvPr/>
        </p:nvSpPr>
        <p:spPr>
          <a:xfrm>
            <a:off x="539709" y="3528462"/>
            <a:ext cx="759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أُوَظِّفُ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ٱلْأَحْداثَ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ٱلْمُتَسَلْسِلَةَ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كِتابَةِ نَصٍّ مُسْتَعْمِلاً أَساليبَ سَرْدِ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ٱلْأَحْداثِ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FF2487E-8BB1-404A-B033-D31ED380E4A3}"/>
              </a:ext>
            </a:extLst>
          </p:cNvPr>
          <p:cNvSpPr/>
          <p:nvPr/>
        </p:nvSpPr>
        <p:spPr>
          <a:xfrm>
            <a:off x="8317953" y="3526353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812323C-0D63-D788-D60B-88EBB36812D1}"/>
              </a:ext>
            </a:extLst>
          </p:cNvPr>
          <p:cNvSpPr txBox="1"/>
          <p:nvPr/>
        </p:nvSpPr>
        <p:spPr>
          <a:xfrm>
            <a:off x="1004828" y="4639137"/>
            <a:ext cx="7134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3 أَخْبارٍ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ٱلْإِشارَةِ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مَصادِرِها مُسْتَعْمِلاً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ٱلْأَساليبَ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CE620B2-07BA-4FCB-AEDC-0F1CF30A9F81}"/>
              </a:ext>
            </a:extLst>
          </p:cNvPr>
          <p:cNvSpPr/>
          <p:nvPr/>
        </p:nvSpPr>
        <p:spPr>
          <a:xfrm>
            <a:off x="8317953" y="4639137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02260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07E4-3945-84EC-C0AE-DA69399EC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CAFD2-FA93-764B-D80B-FCA9B616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التعليمة الثانية. من يقرأ النص الذي كتبه على دفتره؟ (مناقشة المقترحات مع التركيز على أساليب السرد المستعملة. 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9DEAA-A17C-BF02-CBB9-B4D438EF6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9480D9-C253-B48F-3DB3-D71442DE05A4}"/>
              </a:ext>
            </a:extLst>
          </p:cNvPr>
          <p:cNvSpPr txBox="1"/>
          <p:nvPr/>
        </p:nvSpPr>
        <p:spPr>
          <a:xfrm>
            <a:off x="1358274" y="2390165"/>
            <a:ext cx="6692630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أُسَجِّلُ عَلى دَفْتَري 5 أَحْداثٍ مُتَسَلْسِلَةٍ مِنِ </a:t>
            </a:r>
            <a:r>
              <a:rPr lang="ar-MA" dirty="0" err="1"/>
              <a:t>ٱخْتِياري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AB581D8-4A7B-E248-EBA6-E17BBAEE622A}"/>
              </a:ext>
            </a:extLst>
          </p:cNvPr>
          <p:cNvSpPr/>
          <p:nvPr/>
        </p:nvSpPr>
        <p:spPr>
          <a:xfrm>
            <a:off x="8292454" y="2401559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7A90D8-E3AB-DD59-3C79-BDC500BCB352}"/>
              </a:ext>
            </a:extLst>
          </p:cNvPr>
          <p:cNvSpPr txBox="1"/>
          <p:nvPr/>
        </p:nvSpPr>
        <p:spPr>
          <a:xfrm>
            <a:off x="558662" y="3581397"/>
            <a:ext cx="7599463" cy="6469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أُوَظِّفُ </a:t>
            </a:r>
            <a:r>
              <a:rPr lang="ar-MA" dirty="0" err="1"/>
              <a:t>ٱلْأَحْداثَ</a:t>
            </a:r>
            <a:r>
              <a:rPr lang="ar-MA" dirty="0"/>
              <a:t> </a:t>
            </a:r>
            <a:r>
              <a:rPr lang="ar-MA" dirty="0" err="1"/>
              <a:t>ٱلْمُتَسَلْسِلَةَ</a:t>
            </a:r>
            <a:r>
              <a:rPr lang="ar-MA" dirty="0"/>
              <a:t> في كِتابَةِ نَصٍّ مُسْتَعْمِلاً أَساليبَ سَرْدِ </a:t>
            </a:r>
            <a:r>
              <a:rPr lang="ar-MA" dirty="0" err="1"/>
              <a:t>ٱلْأَحْداثِ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9FC2D53-423A-53B7-DFDC-AF0713D21444}"/>
              </a:ext>
            </a:extLst>
          </p:cNvPr>
          <p:cNvSpPr/>
          <p:nvPr/>
        </p:nvSpPr>
        <p:spPr>
          <a:xfrm>
            <a:off x="8317953" y="3526353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E531614-23D1-D8B6-03CE-DB31F7ADE62F}"/>
              </a:ext>
            </a:extLst>
          </p:cNvPr>
          <p:cNvSpPr txBox="1"/>
          <p:nvPr/>
        </p:nvSpPr>
        <p:spPr>
          <a:xfrm>
            <a:off x="1004828" y="4639137"/>
            <a:ext cx="7134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3 أَخْبارٍ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ٱلْإِشارَةِ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مَصادِرِها مُسْتَعْمِلاً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ٱلْأَساليبَ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94E9F6D-0F07-0DD3-A439-08434DAA3200}"/>
              </a:ext>
            </a:extLst>
          </p:cNvPr>
          <p:cNvSpPr/>
          <p:nvPr/>
        </p:nvSpPr>
        <p:spPr>
          <a:xfrm>
            <a:off x="8317953" y="4639137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871880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1855E-3D02-2F0C-A3B8-C01252E88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60BACD-EFF8-14E5-9216-3D4681757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التعليمة الثالثة. من يقرأ خبر مع إبراز مصدره؟ (مناقشة المقترحات مع التركيز على الأساليب المستعملة.)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382E1-C352-8313-6E2A-38D56F0AF6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A22C3C-6965-2934-BC55-27C3EBE59748}"/>
              </a:ext>
            </a:extLst>
          </p:cNvPr>
          <p:cNvSpPr txBox="1"/>
          <p:nvPr/>
        </p:nvSpPr>
        <p:spPr>
          <a:xfrm>
            <a:off x="1358274" y="2390165"/>
            <a:ext cx="6692630" cy="646986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أُسَجِّلُ عَلى دَفْتَري 5 أَحْداثٍ مُتَسَلْسِلَةٍ مِنِ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A9C2CD2-C0B3-CCED-AC87-35B893C652A4}"/>
              </a:ext>
            </a:extLst>
          </p:cNvPr>
          <p:cNvSpPr/>
          <p:nvPr/>
        </p:nvSpPr>
        <p:spPr>
          <a:xfrm>
            <a:off x="8292454" y="2401559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2981FBC-DBC7-6088-4F09-B7725A56955A}"/>
              </a:ext>
            </a:extLst>
          </p:cNvPr>
          <p:cNvSpPr txBox="1"/>
          <p:nvPr/>
        </p:nvSpPr>
        <p:spPr>
          <a:xfrm>
            <a:off x="558662" y="3581397"/>
            <a:ext cx="759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أُوَظِّفُ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ٱلْأَحْداثَ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ٱلْمُتَسَلْسِلَةَ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كِتابَةِ نَصٍّ مُسْتَعْمِلاً أَساليبَ سَرْدِ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ٱلْأَحْداثِ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44A2D95-628E-3968-8F8A-74931FF4B991}"/>
              </a:ext>
            </a:extLst>
          </p:cNvPr>
          <p:cNvSpPr/>
          <p:nvPr/>
        </p:nvSpPr>
        <p:spPr>
          <a:xfrm>
            <a:off x="8317953" y="3526353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43883A9-258D-7181-6E00-1458447169FA}"/>
              </a:ext>
            </a:extLst>
          </p:cNvPr>
          <p:cNvSpPr txBox="1"/>
          <p:nvPr/>
        </p:nvSpPr>
        <p:spPr>
          <a:xfrm>
            <a:off x="1004828" y="4639137"/>
            <a:ext cx="7134344" cy="635675"/>
          </a:xfrm>
          <a:prstGeom prst="snip1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3 أَخْبارٍ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ٱلْإِشارَةِ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مَصادِرِها مُسْتَعْمِلاً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ٱلْأَساليبَ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1A54683-EDB8-BEFE-51D4-72A8612AFEA6}"/>
              </a:ext>
            </a:extLst>
          </p:cNvPr>
          <p:cNvSpPr/>
          <p:nvPr/>
        </p:nvSpPr>
        <p:spPr>
          <a:xfrm>
            <a:off x="8317953" y="4639137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768884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BD4A4-E261-48FC-4F9E-7533468DD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401C0-385C-A96D-F06A-33E1F9C6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لنراجع جماعة الأساليب التي درستموها سابقا. من يذكرنا بأساليب سرد أحدث متسلسلة؟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A9AE4D-4CFE-8616-C941-D3A4478FC2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407F5A-C7E9-96D5-968D-292E70527346}"/>
              </a:ext>
            </a:extLst>
          </p:cNvPr>
          <p:cNvSpPr txBox="1"/>
          <p:nvPr/>
        </p:nvSpPr>
        <p:spPr>
          <a:xfrm>
            <a:off x="721302" y="2831708"/>
            <a:ext cx="7701396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يُذَكِّرُنا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بٱلْأَساليبِ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تُساعِدُنا عَلى سَرْدِ أَحْداثٍ مُتَسَلْسِلَةٍ؟</a:t>
            </a:r>
          </a:p>
        </p:txBody>
      </p:sp>
    </p:spTree>
    <p:extLst>
      <p:ext uri="{BB962C8B-B14F-4D97-AF65-F5344CB8AC3E}">
        <p14:creationId xmlns:p14="http://schemas.microsoft.com/office/powerpoint/2010/main" val="1339138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9F1C-50D1-278D-9F88-DCDD2D631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EEE905-4A8B-DCDC-A1B1-5375D560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82E2F-489B-3F23-6AB1-1D08F68DA4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F9F2CA74-8F42-CDE3-6F5E-8638BD421C51}"/>
              </a:ext>
            </a:extLst>
          </p:cNvPr>
          <p:cNvSpPr txBox="1"/>
          <p:nvPr/>
        </p:nvSpPr>
        <p:spPr>
          <a:xfrm>
            <a:off x="5420894" y="2495882"/>
            <a:ext cx="2948862" cy="18853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أَوَّلاً؛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ثانِياً/ ثالِثاً/ رابِعاً....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1021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6695" algn="r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</a:t>
            </a:r>
            <a:r>
              <a:rPr lang="ar-M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 de texte 34">
            <a:extLst>
              <a:ext uri="{FF2B5EF4-FFF2-40B4-BE49-F238E27FC236}">
                <a16:creationId xmlns:a16="http://schemas.microsoft.com/office/drawing/2014/main" id="{30AB6419-F00A-134D-4A68-992136177D1E}"/>
              </a:ext>
            </a:extLst>
          </p:cNvPr>
          <p:cNvSpPr txBox="1"/>
          <p:nvPr/>
        </p:nvSpPr>
        <p:spPr>
          <a:xfrm>
            <a:off x="1488213" y="3335517"/>
            <a:ext cx="2948862" cy="23162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ٱلْبِدايَةِ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ذلِكَ، تَلا ذلِكَ، عَقِبَها، بَعْدَها، ثُمَّ، بَعْدَئِذٍ...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في </a:t>
            </a:r>
            <a:r>
              <a:rPr lang="ar-S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ٱلنِّهايَةِ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458804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D68FE-4074-E268-5026-B7A94ED31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4E84FE-3A33-5C69-ED02-3A504FF7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يستعمل أساليب سرد الأحداث المتسلسلة التالية لتكوين فقرة منسجمة؟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D689D0-14CD-EB6C-F83C-231355AEA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043376F-A16B-9BE0-6239-3413284CF124}"/>
              </a:ext>
            </a:extLst>
          </p:cNvPr>
          <p:cNvSpPr/>
          <p:nvPr/>
        </p:nvSpPr>
        <p:spPr>
          <a:xfrm>
            <a:off x="8076196" y="1934171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FBDF310-1C9D-2F9D-4CB7-174CFA0E0C4F}"/>
              </a:ext>
            </a:extLst>
          </p:cNvPr>
          <p:cNvSpPr/>
          <p:nvPr/>
        </p:nvSpPr>
        <p:spPr>
          <a:xfrm>
            <a:off x="8076197" y="2557699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712A103-85C7-224B-115F-7CDE964889A0}"/>
              </a:ext>
            </a:extLst>
          </p:cNvPr>
          <p:cNvSpPr/>
          <p:nvPr/>
        </p:nvSpPr>
        <p:spPr>
          <a:xfrm>
            <a:off x="8076195" y="3326703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4D7FC65-DE5C-52A7-CA1A-D0C5FDCECC20}"/>
              </a:ext>
            </a:extLst>
          </p:cNvPr>
          <p:cNvSpPr/>
          <p:nvPr/>
        </p:nvSpPr>
        <p:spPr>
          <a:xfrm>
            <a:off x="8076195" y="4045785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4CF13A-8E79-6151-2306-61B6CF5CC043}"/>
              </a:ext>
            </a:extLst>
          </p:cNvPr>
          <p:cNvSpPr txBox="1"/>
          <p:nvPr/>
        </p:nvSpPr>
        <p:spPr>
          <a:xfrm>
            <a:off x="648254" y="3285364"/>
            <a:ext cx="7328307" cy="64698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200" dirty="0"/>
              <a:t>قامَ ٱلتِّلْميذُ بِحِفْظِ إِحْدى </a:t>
            </a:r>
            <a:r>
              <a:rPr lang="ar-MA" sz="3200" dirty="0" err="1"/>
              <a:t>ٱلْقَصائِدِ</a:t>
            </a:r>
            <a:r>
              <a:rPr lang="ar-MA" sz="3200" dirty="0"/>
              <a:t> وَأَلْقاها أَمامَ زُمَلائِهِ في </a:t>
            </a:r>
            <a:r>
              <a:rPr lang="ar-MA" sz="3200" dirty="0" err="1"/>
              <a:t>ٱلْقِسْمِ</a:t>
            </a:r>
            <a:r>
              <a:rPr lang="ar-MA" sz="3200" dirty="0"/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7F31CB-6E98-129B-B08A-38A1CE0D7E5F}"/>
              </a:ext>
            </a:extLst>
          </p:cNvPr>
          <p:cNvSpPr txBox="1"/>
          <p:nvPr/>
        </p:nvSpPr>
        <p:spPr>
          <a:xfrm>
            <a:off x="1667590" y="1772872"/>
            <a:ext cx="6252166" cy="6469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200" dirty="0"/>
              <a:t>ذَهَبَ ٱلتِّلْميذُ إِلى </a:t>
            </a:r>
            <a:r>
              <a:rPr lang="ar-MA" sz="3200" dirty="0" err="1"/>
              <a:t>ٱلْمَكْتَبَةِ</a:t>
            </a:r>
            <a:r>
              <a:rPr lang="ar-MA" sz="3200" dirty="0"/>
              <a:t> بَحْثاً عَنْ كِتابٍ حَوْلَ </a:t>
            </a:r>
            <a:r>
              <a:rPr lang="ar-MA" sz="3200" dirty="0" err="1"/>
              <a:t>ٱلشِّعْرِ</a:t>
            </a:r>
            <a:r>
              <a:rPr lang="ar-MA" sz="3200" dirty="0"/>
              <a:t> </a:t>
            </a:r>
            <a:r>
              <a:rPr lang="ar-MA" sz="3200" dirty="0" err="1"/>
              <a:t>ٱلْعَرَبِيِّ</a:t>
            </a:r>
            <a:r>
              <a:rPr lang="ar-MA" sz="3200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70A81E-B4C9-E54C-93EA-5099DC54920E}"/>
              </a:ext>
            </a:extLst>
          </p:cNvPr>
          <p:cNvSpPr txBox="1"/>
          <p:nvPr/>
        </p:nvSpPr>
        <p:spPr>
          <a:xfrm>
            <a:off x="1167439" y="2489567"/>
            <a:ext cx="6809122" cy="715089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600" dirty="0"/>
              <a:t>وَجَدَ كِتاباً قَديماً يَحْتَوي عَلى قَصائِدَ نادِرَةٍ لِشُعَراءَ مَشْهورينَ.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9E8739-E13B-1314-B7C7-A12AF10B43EE}"/>
              </a:ext>
            </a:extLst>
          </p:cNvPr>
          <p:cNvSpPr txBox="1"/>
          <p:nvPr/>
        </p:nvSpPr>
        <p:spPr>
          <a:xfrm>
            <a:off x="444142" y="4045785"/>
            <a:ext cx="7532419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olidFill>
                  <a:srgbClr val="424D7B"/>
                </a:solidFill>
              </a:rPr>
              <a:t>أَثْنى ٱلْأُسْتاذُ عَلى أَدائِهِ وَشَجَّعَهُ عَلى </a:t>
            </a:r>
            <a:r>
              <a:rPr lang="ar-MA" sz="3200" dirty="0" err="1">
                <a:solidFill>
                  <a:srgbClr val="424D7B"/>
                </a:solidFill>
              </a:rPr>
              <a:t>ٱلْمُشارَكَةِ</a:t>
            </a:r>
            <a:r>
              <a:rPr lang="ar-MA" sz="3200" dirty="0">
                <a:solidFill>
                  <a:srgbClr val="424D7B"/>
                </a:solidFill>
              </a:rPr>
              <a:t> في مُسابَقَةِ </a:t>
            </a:r>
            <a:r>
              <a:rPr lang="ar-MA" sz="3200" dirty="0" err="1">
                <a:solidFill>
                  <a:srgbClr val="424D7B"/>
                </a:solidFill>
              </a:rPr>
              <a:t>ٱلشِّعْرِ</a:t>
            </a:r>
            <a:r>
              <a:rPr lang="ar-MA" sz="3200" dirty="0">
                <a:solidFill>
                  <a:srgbClr val="424D7B"/>
                </a:solidFill>
              </a:rPr>
              <a:t> </a:t>
            </a:r>
            <a:r>
              <a:rPr lang="ar-MA" sz="3200" dirty="0" err="1">
                <a:solidFill>
                  <a:srgbClr val="424D7B"/>
                </a:solidFill>
              </a:rPr>
              <a:t>ٱلْمَدْرَسِيَّةِ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Zone de texte 34">
            <a:extLst>
              <a:ext uri="{FF2B5EF4-FFF2-40B4-BE49-F238E27FC236}">
                <a16:creationId xmlns:a16="http://schemas.microsoft.com/office/drawing/2014/main" id="{D70DF996-9C11-A366-4D90-DAD7F45855F8}"/>
              </a:ext>
            </a:extLst>
          </p:cNvPr>
          <p:cNvSpPr txBox="1"/>
          <p:nvPr/>
        </p:nvSpPr>
        <p:spPr>
          <a:xfrm>
            <a:off x="5226341" y="5049700"/>
            <a:ext cx="2948862" cy="13666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أَوَّلاً؛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ثانِياً/ ثالِثاً/ رابِعاً....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10210" algn="r" rtl="1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6695" algn="r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</a:t>
            </a:r>
            <a:r>
              <a:rPr lang="ar-M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 de texte 34">
            <a:extLst>
              <a:ext uri="{FF2B5EF4-FFF2-40B4-BE49-F238E27FC236}">
                <a16:creationId xmlns:a16="http://schemas.microsoft.com/office/drawing/2014/main" id="{5E71968B-B31B-336B-0EA3-97C9AA688653}"/>
              </a:ext>
            </a:extLst>
          </p:cNvPr>
          <p:cNvSpPr txBox="1"/>
          <p:nvPr/>
        </p:nvSpPr>
        <p:spPr>
          <a:xfrm>
            <a:off x="1261489" y="4895952"/>
            <a:ext cx="2948862" cy="17141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ٱلْبِدايَةِ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ذلِكَ، تَلا ذلِكَ، عَقِبَها، بَعْدَها، ثُمَّ، بَعْدَئِذٍ...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في </a:t>
            </a:r>
            <a:r>
              <a:rPr lang="ar-S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ٱلنِّهايَةِ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20382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CB476-9161-5FB9-1F79-7227E2B6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D5A68-4A6B-F045-6CD2-C50F738E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أساليب نقل أخبار عن مصادرها؟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B237D6-38C0-01D5-0717-82C06B871B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289CF3-AF02-F1F6-2C6D-954B21019C9B}"/>
              </a:ext>
            </a:extLst>
          </p:cNvPr>
          <p:cNvSpPr txBox="1"/>
          <p:nvPr/>
        </p:nvSpPr>
        <p:spPr>
          <a:xfrm>
            <a:off x="1106491" y="2924459"/>
            <a:ext cx="6931017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ما </a:t>
            </a:r>
            <a:r>
              <a:rPr lang="ar-MA" sz="4800" dirty="0" err="1">
                <a:solidFill>
                  <a:srgbClr val="424D7B"/>
                </a:solidFill>
              </a:rPr>
              <a:t>ٱلْأَساليبُ</a:t>
            </a:r>
            <a:r>
              <a:rPr lang="ar-MA" sz="4800" dirty="0">
                <a:solidFill>
                  <a:srgbClr val="424D7B"/>
                </a:solidFill>
              </a:rPr>
              <a:t> ٱلَّتي نَسْتَعْمِلُها لِنَقْلِ ٱلْأَخْبارِ عَنْ مَصادِرِها؟</a:t>
            </a:r>
            <a:endParaRPr lang="fr-FR" sz="4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7069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F9E24-9747-F387-1E1A-3E1595226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D74F6-8BF5-B3F7-8BCD-F47A482F3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D9B017-8E40-0398-4B87-FAB5A8C75F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53D6E477-25E4-59C7-A47A-66E7A59F6125}"/>
              </a:ext>
            </a:extLst>
          </p:cNvPr>
          <p:cNvSpPr txBox="1">
            <a:spLocks/>
          </p:cNvSpPr>
          <p:nvPr/>
        </p:nvSpPr>
        <p:spPr>
          <a:xfrm>
            <a:off x="2411332" y="1991192"/>
            <a:ext cx="3908152" cy="372867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32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24982435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19F9F-A08A-FF13-1F5D-5568391EB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A2D9C-509F-F31D-679F-CDAF28C4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استعمال أحد الأساليب التالية لنقل الخبر عن مصدره؟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42F777-B27B-9A97-F892-C395E520D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D32CAE8-F832-A4BE-6D2E-A45CB6666325}"/>
              </a:ext>
            </a:extLst>
          </p:cNvPr>
          <p:cNvSpPr txBox="1">
            <a:spLocks/>
          </p:cNvSpPr>
          <p:nvPr/>
        </p:nvSpPr>
        <p:spPr>
          <a:xfrm>
            <a:off x="595830" y="3312895"/>
            <a:ext cx="3340870" cy="317542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24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CDC427-9197-112F-8F4B-500378D7CDF3}"/>
              </a:ext>
            </a:extLst>
          </p:cNvPr>
          <p:cNvSpPr txBox="1"/>
          <p:nvPr/>
        </p:nvSpPr>
        <p:spPr>
          <a:xfrm>
            <a:off x="992221" y="1608332"/>
            <a:ext cx="6927535" cy="1464231"/>
          </a:xfrm>
          <a:prstGeom prst="wedgeRoundRectCallout">
            <a:avLst>
              <a:gd name="adj1" fmla="val 12484"/>
              <a:gd name="adj2" fmla="val 4952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اَلْخَبَرُ: 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فَوْزُ تِلْميذِ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ٱلسَّنَةِ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ٱلسّادِسَةِ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بِٱلْمَرْتَبَةِ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ٱلْأولى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في مُسابَقَةِ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ٱلشِّعْرِ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ٱلْوَطَنِيَّةِ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C87E94-B5EF-EEEE-0B59-9ABB34909B03}"/>
              </a:ext>
            </a:extLst>
          </p:cNvPr>
          <p:cNvSpPr txBox="1"/>
          <p:nvPr/>
        </p:nvSpPr>
        <p:spPr>
          <a:xfrm>
            <a:off x="4941650" y="3652915"/>
            <a:ext cx="3878105" cy="783193"/>
          </a:xfrm>
          <a:prstGeom prst="wedgeRoundRectCallout">
            <a:avLst>
              <a:gd name="adj1" fmla="val -43384"/>
              <a:gd name="adj2" fmla="val -124498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اَلْمَصْدَرُ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: وِزارَةُ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ٱلتَّرْبِيَةِ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ٱلْوَطَنِيَّةِ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64657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5CCA5-5D9A-B1AD-C759-56D2F1506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B2EC0C-E65D-D19A-9DEF-DB0B3477B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آخر. من يحاول؟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ACFEE9-6824-EFF2-833B-758FB1525F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475E3F1-E36F-41E8-9EB7-9C93AE17E0DC}"/>
              </a:ext>
            </a:extLst>
          </p:cNvPr>
          <p:cNvSpPr txBox="1">
            <a:spLocks/>
          </p:cNvSpPr>
          <p:nvPr/>
        </p:nvSpPr>
        <p:spPr>
          <a:xfrm>
            <a:off x="595830" y="3312895"/>
            <a:ext cx="3340870" cy="317542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24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1C0C2B-1FAB-A787-13DD-2772A78DC46E}"/>
              </a:ext>
            </a:extLst>
          </p:cNvPr>
          <p:cNvSpPr txBox="1"/>
          <p:nvPr/>
        </p:nvSpPr>
        <p:spPr>
          <a:xfrm>
            <a:off x="992221" y="1608332"/>
            <a:ext cx="6927535" cy="1464231"/>
          </a:xfrm>
          <a:prstGeom prst="wedgeRoundRectCallout">
            <a:avLst>
              <a:gd name="adj1" fmla="val 12484"/>
              <a:gd name="adj2" fmla="val 4952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اَلْخَبَرُ: 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اِكْتِشافُ دَواءٍ جَديدٍ لِعِلاجِ بَعْضِ أَمْراضِ ٱلْأَطْفالِ.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82B8D4-B5AF-B96C-098B-C63329FFFBD7}"/>
              </a:ext>
            </a:extLst>
          </p:cNvPr>
          <p:cNvSpPr txBox="1"/>
          <p:nvPr/>
        </p:nvSpPr>
        <p:spPr>
          <a:xfrm>
            <a:off x="4494180" y="3652915"/>
            <a:ext cx="4325576" cy="783193"/>
          </a:xfrm>
          <a:prstGeom prst="wedgeRoundRectCallout">
            <a:avLst>
              <a:gd name="adj1" fmla="val -43384"/>
              <a:gd name="adj2" fmla="val -124498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اَلْمَصْدَرُ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: مُنَظَّمَةُ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ٱلصِّحَّةِ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ٱلْعالَمِيَّةِ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6146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00367-5616-C3E3-578E-843789E11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905E33-67DA-007F-3190-A80D7096C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آخر. من يحاول؟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BC9427-B74E-F63E-460F-6D4BB6DE7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3C5579-1F3F-FD2C-942E-4A4F6A71C046}"/>
              </a:ext>
            </a:extLst>
          </p:cNvPr>
          <p:cNvSpPr txBox="1">
            <a:spLocks/>
          </p:cNvSpPr>
          <p:nvPr/>
        </p:nvSpPr>
        <p:spPr>
          <a:xfrm>
            <a:off x="595830" y="3312895"/>
            <a:ext cx="3340870" cy="317542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24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349581E-9116-BD99-749B-38150E81C917}"/>
              </a:ext>
            </a:extLst>
          </p:cNvPr>
          <p:cNvSpPr txBox="1"/>
          <p:nvPr/>
        </p:nvSpPr>
        <p:spPr>
          <a:xfrm>
            <a:off x="992221" y="1608332"/>
            <a:ext cx="6927535" cy="1464231"/>
          </a:xfrm>
          <a:prstGeom prst="wedgeRoundRectCallout">
            <a:avLst>
              <a:gd name="adj1" fmla="val 12484"/>
              <a:gd name="adj2" fmla="val 4952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اَلْخَبَرُ: 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تَوْفيرُ حِصَصٍ لِلدَّعْمِ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ٱلْمَجّانِيِّ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 لِفائِدَةِ تَلاميذِ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ٱلْمَدْرَسَةِ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3B25331-B62D-DF6F-1868-001EAA04BE5E}"/>
              </a:ext>
            </a:extLst>
          </p:cNvPr>
          <p:cNvSpPr txBox="1"/>
          <p:nvPr/>
        </p:nvSpPr>
        <p:spPr>
          <a:xfrm>
            <a:off x="5478884" y="3652915"/>
            <a:ext cx="3340871" cy="783193"/>
          </a:xfrm>
          <a:prstGeom prst="wedgeRoundRectCallout">
            <a:avLst>
              <a:gd name="adj1" fmla="val -53284"/>
              <a:gd name="adj2" fmla="val -12698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FF0000"/>
                </a:solidFill>
              </a:rPr>
              <a:t>اَلْمَصْدَرُ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: إِدارَةُ </a:t>
            </a:r>
            <a:r>
              <a:rPr lang="ar-MA" sz="4000" dirty="0" err="1">
                <a:solidFill>
                  <a:schemeClr val="accent5">
                    <a:lumMod val="50000"/>
                  </a:schemeClr>
                </a:solidFill>
              </a:rPr>
              <a:t>ٱلْمَدْرَسَةِ</a:t>
            </a:r>
            <a:r>
              <a:rPr lang="ar-MA" sz="40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9065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راجعوا ملخصات الدروس الواردة في مقاطع" نتعلم معا" وفق الصفحات التالية ،وأنجزوا الأنشطة الواردة في كتيب مفكرتي المتعلقة بدروس الظواهر اللغوية نفسها. ( في حالة توفره)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3BB66A-6A61-9231-B5B4-B9C54BFDF2A3}"/>
              </a:ext>
            </a:extLst>
          </p:cNvPr>
          <p:cNvSpPr txBox="1">
            <a:spLocks/>
          </p:cNvSpPr>
          <p:nvPr/>
        </p:nvSpPr>
        <p:spPr>
          <a:xfrm>
            <a:off x="1331267" y="1687962"/>
            <a:ext cx="5791748" cy="67859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اَلْمَصْدَرُ ( الصفحة </a:t>
            </a:r>
            <a:r>
              <a:rPr lang="ar-MA" sz="4000" dirty="0">
                <a:solidFill>
                  <a:srgbClr val="FF0000"/>
                </a:solidFill>
              </a:rPr>
              <a:t>18</a:t>
            </a:r>
            <a:r>
              <a:rPr lang="ar-MA" sz="4000" dirty="0"/>
              <a:t>)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94B35346-3A04-970F-4C72-AE2F0BC0DCC0}"/>
              </a:ext>
            </a:extLst>
          </p:cNvPr>
          <p:cNvSpPr txBox="1">
            <a:spLocks/>
          </p:cNvSpPr>
          <p:nvPr/>
        </p:nvSpPr>
        <p:spPr>
          <a:xfrm>
            <a:off x="1331267" y="2713673"/>
            <a:ext cx="5791748" cy="598950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اَلْمَفْعولُ </a:t>
            </a:r>
            <a:r>
              <a:rPr lang="ar-MA" sz="4000" dirty="0" err="1"/>
              <a:t>ٱلْمُطْلَقُ</a:t>
            </a:r>
            <a:r>
              <a:rPr lang="ar-MA" sz="4000" dirty="0"/>
              <a:t>( الصفحة </a:t>
            </a:r>
            <a:r>
              <a:rPr lang="ar-MA" sz="4000" dirty="0">
                <a:solidFill>
                  <a:srgbClr val="FF0000"/>
                </a:solidFill>
              </a:rPr>
              <a:t>32</a:t>
            </a:r>
            <a:r>
              <a:rPr lang="ar-MA" sz="4000" dirty="0"/>
              <a:t>)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F7B5962C-B6AA-8B87-9315-F64411543BCC}"/>
              </a:ext>
            </a:extLst>
          </p:cNvPr>
          <p:cNvSpPr txBox="1">
            <a:spLocks/>
          </p:cNvSpPr>
          <p:nvPr/>
        </p:nvSpPr>
        <p:spPr>
          <a:xfrm>
            <a:off x="1331267" y="3711120"/>
            <a:ext cx="5791748" cy="67859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اِسْما </a:t>
            </a:r>
            <a:r>
              <a:rPr lang="ar-MA" sz="4000" dirty="0" err="1"/>
              <a:t>ٱلزَّمانِ</a:t>
            </a:r>
            <a:r>
              <a:rPr lang="ar-MA" sz="4000" dirty="0"/>
              <a:t> </a:t>
            </a:r>
            <a:r>
              <a:rPr lang="ar-MA" sz="4000" dirty="0" err="1"/>
              <a:t>وَٱلْمَكانِ</a:t>
            </a:r>
            <a:r>
              <a:rPr lang="ar-MA" sz="4000" dirty="0"/>
              <a:t> ( الصفحة </a:t>
            </a:r>
            <a:r>
              <a:rPr lang="ar-MA" sz="4000" dirty="0">
                <a:solidFill>
                  <a:srgbClr val="FF0000"/>
                </a:solidFill>
              </a:rPr>
              <a:t>46</a:t>
            </a:r>
            <a:r>
              <a:rPr lang="ar-MA" sz="4000" dirty="0"/>
              <a:t>)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763F83E-A19C-A111-FD54-CB17C67DCA33}"/>
              </a:ext>
            </a:extLst>
          </p:cNvPr>
          <p:cNvSpPr txBox="1">
            <a:spLocks/>
          </p:cNvSpPr>
          <p:nvPr/>
        </p:nvSpPr>
        <p:spPr>
          <a:xfrm>
            <a:off x="1331267" y="4720335"/>
            <a:ext cx="5791748" cy="6785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 : اَلْمَفْعولُ فيهِ ( الصفحة </a:t>
            </a:r>
            <a:r>
              <a:rPr lang="ar-MA" sz="4000" dirty="0">
                <a:solidFill>
                  <a:srgbClr val="FF0000"/>
                </a:solidFill>
              </a:rPr>
              <a:t>56</a:t>
            </a:r>
            <a:r>
              <a:rPr lang="ar-MA" sz="4000" dirty="0"/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0526C2-AF81-05C7-C3D2-D9DF5756FA52}"/>
              </a:ext>
            </a:extLst>
          </p:cNvPr>
          <p:cNvSpPr txBox="1"/>
          <p:nvPr/>
        </p:nvSpPr>
        <p:spPr>
          <a:xfrm>
            <a:off x="1331267" y="5729507"/>
            <a:ext cx="5791748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أَسْتَعينُ بِمُفَكِّرَتي لِمُراجَعَةِ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نَفْسِها.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18320</TotalTime>
  <Words>1690</Words>
  <Application>Microsoft Office PowerPoint</Application>
  <PresentationFormat>Affichage à l'écran (4:3)</PresentationFormat>
  <Paragraphs>256</Paragraphs>
  <Slides>33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33</vt:i4>
      </vt:variant>
    </vt:vector>
  </HeadingPairs>
  <TitlesOfParts>
    <vt:vector size="64" baseType="lpstr">
      <vt:lpstr>Dosis Medium</vt:lpstr>
      <vt:lpstr>Dosis ExtraBold</vt:lpstr>
      <vt:lpstr>Aptos</vt:lpstr>
      <vt:lpstr>Arial</vt:lpstr>
      <vt:lpstr>Wingdings</vt:lpstr>
      <vt:lpstr>Microsoft Uighur</vt:lpstr>
      <vt:lpstr>Aptos Display</vt:lpstr>
      <vt:lpstr>Calibri</vt:lpstr>
      <vt:lpstr>Dosis</vt:lpstr>
      <vt:lpstr>Modern Love</vt:lpstr>
      <vt:lpstr>Dosis SemiBold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تقويم التحدث والطلاقة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  </vt:lpstr>
      <vt:lpstr>Présentation PowerPoint</vt:lpstr>
      <vt:lpstr>Présentation PowerPoint</vt:lpstr>
      <vt:lpstr>Présentation PowerPoint</vt:lpstr>
      <vt:lpstr> خذوا دفاتر البحث.</vt:lpstr>
      <vt:lpstr>أنجزوا الأنشطة التالية على دفاتر البحث. من يقرأ التعليمات؟</vt:lpstr>
      <vt:lpstr>             الأساليب : توليف ومراجعة  </vt:lpstr>
      <vt:lpstr>نصحح التعليمة الأولى. من يقرأ الأحداث المتسلسلة التي كتبها على دفتره؟</vt:lpstr>
      <vt:lpstr>ننتقل إلى التعليمة الثانية. من يقرأ النص الذي كتبه على دفتره؟ (مناقشة المقترحات مع التركيز على أساليب السرد المستعملة. )</vt:lpstr>
      <vt:lpstr>ننتقل إلى التعليمة الثالثة. من يقرأ خبر مع إبراز مصدره؟ (مناقشة المقترحات مع التركيز على الأساليب المستعملة.)</vt:lpstr>
      <vt:lpstr>لنراجع جماعة الأساليب التي درستموها سابقا. من يذكرنا بأساليب سرد أحدث متسلسلة؟</vt:lpstr>
      <vt:lpstr>من يقرأ؟</vt:lpstr>
      <vt:lpstr> من يستعمل أساليب سرد الأحداث المتسلسلة التالية لتكوين فقرة منسجمة؟</vt:lpstr>
      <vt:lpstr>ننتقل إلى أساليب نقل أخبار عن مصادرها؟ </vt:lpstr>
      <vt:lpstr>نتذكر جماعة. من يقرأ؟ </vt:lpstr>
      <vt:lpstr>من يحاول استعمال أحد الأساليب التالية لنقل الخبر عن مصدره؟ </vt:lpstr>
      <vt:lpstr>هذا مثال آخر. من يحاول؟  </vt:lpstr>
      <vt:lpstr>هذا مثال آخر. من يحاول؟  </vt:lpstr>
      <vt:lpstr>اختتام الحصة</vt:lpstr>
      <vt:lpstr> راجعوا ملخصات الدروس الواردة في مقاطع" نتعلم معا" وفق الصفحات التالية ،وأنجزوا الأنشطة الواردة في كتيب مفكرتي المتعلقة بدروس الظواهر اللغوية نفسها. ( في حالة توفره)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239</cp:revision>
  <dcterms:created xsi:type="dcterms:W3CDTF">2023-09-20T21:35:22Z</dcterms:created>
  <dcterms:modified xsi:type="dcterms:W3CDTF">2026-03-02T21:01:21Z</dcterms:modified>
</cp:coreProperties>
</file>