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66"/>
  </p:notesMasterIdLst>
  <p:handoutMasterIdLst>
    <p:handoutMasterId r:id="rId67"/>
  </p:handoutMasterIdLst>
  <p:sldIdLst>
    <p:sldId id="2147482625" r:id="rId21"/>
    <p:sldId id="2147482603" r:id="rId22"/>
    <p:sldId id="2147482462" r:id="rId23"/>
    <p:sldId id="2147482845" r:id="rId24"/>
    <p:sldId id="2147482691" r:id="rId25"/>
    <p:sldId id="2147482835" r:id="rId26"/>
    <p:sldId id="2147482844" r:id="rId27"/>
    <p:sldId id="2147482740" r:id="rId28"/>
    <p:sldId id="2147482790" r:id="rId29"/>
    <p:sldId id="2147482841" r:id="rId30"/>
    <p:sldId id="2147482836" r:id="rId31"/>
    <p:sldId id="2147482840" r:id="rId32"/>
    <p:sldId id="2147482837" r:id="rId33"/>
    <p:sldId id="2147482839" r:id="rId34"/>
    <p:sldId id="2147482871" r:id="rId35"/>
    <p:sldId id="2147482842" r:id="rId36"/>
    <p:sldId id="2147482843" r:id="rId37"/>
    <p:sldId id="2147482734" r:id="rId38"/>
    <p:sldId id="2147482846" r:id="rId39"/>
    <p:sldId id="2147482870" r:id="rId40"/>
    <p:sldId id="2147482849" r:id="rId41"/>
    <p:sldId id="2147482847" r:id="rId42"/>
    <p:sldId id="2147482848" r:id="rId43"/>
    <p:sldId id="2147482850" r:id="rId44"/>
    <p:sldId id="2147482851" r:id="rId45"/>
    <p:sldId id="2147482852" r:id="rId46"/>
    <p:sldId id="2147482853" r:id="rId47"/>
    <p:sldId id="2147482854" r:id="rId48"/>
    <p:sldId id="2147482855" r:id="rId49"/>
    <p:sldId id="2147482856" r:id="rId50"/>
    <p:sldId id="2147482857" r:id="rId51"/>
    <p:sldId id="2147482858" r:id="rId52"/>
    <p:sldId id="2147482859" r:id="rId53"/>
    <p:sldId id="2147482862" r:id="rId54"/>
    <p:sldId id="2147482860" r:id="rId55"/>
    <p:sldId id="2147482861" r:id="rId56"/>
    <p:sldId id="2147482863" r:id="rId57"/>
    <p:sldId id="2147482864" r:id="rId58"/>
    <p:sldId id="2147482865" r:id="rId59"/>
    <p:sldId id="2147482866" r:id="rId60"/>
    <p:sldId id="2147482867" r:id="rId61"/>
    <p:sldId id="2147482704" r:id="rId62"/>
    <p:sldId id="2147482869" r:id="rId63"/>
    <p:sldId id="2147482752" r:id="rId64"/>
    <p:sldId id="2147482707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>
        <p:scale>
          <a:sx n="75" d="100"/>
          <a:sy n="75" d="100"/>
        </p:scale>
        <p:origin x="1150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handoutMaster" Target="handoutMasters/handout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F658734-D674-A01A-4D2A-802B311493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Image 1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8E1DDA41-A97F-A8D2-847E-E2B700E4F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FB58B06-A46B-E482-EE60-9011418B0711}"/>
                </a:ext>
              </a:extLst>
            </p:cNvPr>
            <p:cNvSpPr txBox="1"/>
            <p:nvPr/>
          </p:nvSpPr>
          <p:spPr>
            <a:xfrm>
              <a:off x="3219857" y="4727643"/>
              <a:ext cx="1245140" cy="646986"/>
            </a:xfrm>
            <a:prstGeom prst="round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الخامس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611" y="239528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الإنتاج الكتابي: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الأساليب : مراجعة وتوليف (40د).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الظواهر اللغوية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التمرير ينجز التلاميذ النشاط المقترح ويتم تصحيحه بشكل جماعي؛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EC4-F72C-FAED-08A7-BA23532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A0697E68-956E-DAA9-BCA3-963B3A7B63DC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1210002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A99-E5C1-FB0D-C9C7-9E4F4E82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CEFCB-0C77-D2E2-9FCF-8C72FF12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البحث وكراساتكم الصفحة -62-.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1A225E-E396-331C-1298-798E519BE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4E8050-36CA-26B1-5E43-C141DDFC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B52577A-0A5E-0CF9-556D-D90B3DA0BB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D2D69B6-61A4-D6DE-7CB4-E4D854584F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B348A59-7551-73BE-1E2F-7B1F9948216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3D11A2-B17D-8451-CFA6-34D136D1FD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90C4A0-CE5C-D9E9-2888-12FB0A81554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التحدث والطلاقة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F57C1E-6536-1583-9128-1D89353F7D8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9F16EB-B27F-3BD7-35CF-C28075DA0B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77274CE-7DB6-E82A-A519-A4D007494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9475" y="1459149"/>
            <a:ext cx="3498479" cy="4970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438369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E4682-DDE1-6343-7306-6E18E8C92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834760-591A-768F-460F-2CAD03A02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التالي على دفاتر البحث. من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التعليمة؟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05F7A-BBF8-8665-5D83-2108253326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551E1175-080C-5E73-C090-6447E977E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77" y="1368000"/>
            <a:ext cx="3131350" cy="494061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1A73F5-32A5-F59A-C584-A8E6A64FB153}"/>
              </a:ext>
            </a:extLst>
          </p:cNvPr>
          <p:cNvSpPr/>
          <p:nvPr/>
        </p:nvSpPr>
        <p:spPr>
          <a:xfrm flipV="1">
            <a:off x="817123" y="2076150"/>
            <a:ext cx="2655651" cy="16640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33D4D7-0CCC-532E-2DBE-B3EAA32A2ABF}"/>
              </a:ext>
            </a:extLst>
          </p:cNvPr>
          <p:cNvSpPr txBox="1"/>
          <p:nvPr/>
        </p:nvSpPr>
        <p:spPr>
          <a:xfrm>
            <a:off x="3766034" y="2968942"/>
            <a:ext cx="4320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5 كَلِماتٍ مِنْ كُلِّ مَجالٍ وَأُقَدِّمُ تَعْريفاً لَها، ثُمَّ أُرَكِّبُ كُلّاً مِنْها في جُمْلَةٍ مُفيدَةٍ.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C6690B-7963-EB8D-CB4B-4AB24A2B82E5}"/>
              </a:ext>
            </a:extLst>
          </p:cNvPr>
          <p:cNvSpPr/>
          <p:nvPr/>
        </p:nvSpPr>
        <p:spPr>
          <a:xfrm>
            <a:off x="8350518" y="3044757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26850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C73DC-3708-AEE5-5B9E-6EDB69CA0CBF}"/>
              </a:ext>
            </a:extLst>
          </p:cNvPr>
          <p:cNvSpPr txBox="1"/>
          <p:nvPr/>
        </p:nvSpPr>
        <p:spPr>
          <a:xfrm>
            <a:off x="889000" y="1679922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0ED959B-0080-5867-9B78-57E1FB43F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585162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2171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92203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مناسب للمسرح.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توضيح لم سمي المسرح بأبي الفنون.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أوجه التشابه والاختلاف بين المسرح والسينما.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65">
            <a:extLst>
              <a:ext uri="{FF2B5EF4-FFF2-40B4-BE49-F238E27FC236}">
                <a16:creationId xmlns:a16="http://schemas.microsoft.com/office/drawing/2014/main" id="{B7311788-640E-68BD-A1D1-F18FD3850B09}"/>
              </a:ext>
            </a:extLst>
          </p:cNvPr>
          <p:cNvSpPr txBox="1">
            <a:spLocks/>
          </p:cNvSpPr>
          <p:nvPr/>
        </p:nvSpPr>
        <p:spPr>
          <a:xfrm>
            <a:off x="447471" y="1912159"/>
            <a:ext cx="8151779" cy="4556735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دَرَسْتَ خِلالَ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ٱلثّالِثَةِ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أَنَّ " 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اَلْمَسْرَحَ أَبو </a:t>
            </a:r>
            <a:r>
              <a:rPr lang="ar-MA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." خُذْ(ي) مُهْلَةً لِلتَّفْكيرِ، ثُمَّ تَحَدَّثْ(ي) بِٱسْتِرْسالٍ لِمُدَّةِ دَقيقَةٍ مُحاوِلاً(ةً):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تَقْديمَ تَعْريفٍ لِلْمَسْرَحِ؛</a:t>
            </a:r>
            <a:endParaRPr lang="ar-MA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تَوْضيحَ لِمَ يُعْتَبَرُ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ٱلْمَسْرَحُ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أَبا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ٱلْفُنونِ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8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تَوْضيحَ أَوْجُهِ </a:t>
            </a:r>
            <a:r>
              <a:rPr lang="ar-MA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ٱلتَّشابُهِ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وَٱلِاخْتِلافِ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بَيْنَ </a:t>
            </a:r>
            <a:r>
              <a:rPr lang="ar-MA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ٱلْمَسْرَحِ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وَٱلسّينِما</a:t>
            </a:r>
            <a:r>
              <a:rPr lang="ar-MA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ٱلتَّحَدُّثَ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381476" y="1507736"/>
            <a:ext cx="8186495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ٱلشِّعْرُ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ٱلْعَرَبِيُّ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أَسْمى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ٱلْأَدَبِيَّةِ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أَبْدَعَتْها قَريحَةُ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فَهُوَ ديوانُ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ٱلْعَرَبِ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ٱلْخالِدُ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وَخِزانَةُ حِكْمَتِهِمْ، وَسِجِلُّ مَجْدِهِمْ وَبُطولاتِهِمْ. تَتَجَلّى قيمَتُهُ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رَوْعَةِ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ٱلصُّوَرِ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ٱلشِّعْرِيَّةِ وَسِحْرِ ٱلتَّعْبيرِِ، حَيْثُ يَنْسُجُ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بِمَهارَةٍ فائِقَةٍ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ٱلْأَلْفاظِ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ٱلْمُنْتَقاةِ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وَٱلْمَعاني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ٱلْعَميقَةِ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لَوْحاتٍ مُوسيقِيَّةً آسِرَةً تَأْخُذُ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بِٱلْأَلْبابِ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وَتَسْتَوْلي عَلى ٱلْمَشاعِرِ. أَمّا قيمَتُهُ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فَتَنْبَثِقُ مِنْ ثَراءِ أَوْزانِهِ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ٱلْمُتَعَدِّدَةِ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وَإِحْكامِ قَوافيهِ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ٱلرَّنّانَةِ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وَبَراعَةِ أَساليبِهِ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ٱلْبَلاغِيَّةِ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تُضْفي عَلَيْهِ حُلَّةً فَريدَةً تُمَيِّزُهُ عَنْ سائِرِ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ٱلْآدابِ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وَلِلشِّعْرِ أَهَمِّيَّةٌ كَبيرَةٌ في ٱلتَّواصُلِ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فَهُوَ يُعَبِّرُ عَنِ ٱلْمَشاعِرِ بِطَريقَةٍ جَميلَةٍ تَصِلُ إِلى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وَكَثيراً ما يَسْتَعينُ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ٱلْخُطَباءُ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وَٱلْمُتَحَدِّثونَ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بِأَبْياتِ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ٱلشِّعْرِ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خُطَبِهِمْ وَحِواراتِهِمْ لِتَوْضيحِ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ٱلْمَعاني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وَإِقْناعِ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ٱلْمُستَمِعينَ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المعجم 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مراجعة وتوليف المعجم.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30" y="1827529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49692D-5307-E297-E10E-5847E5717164}"/>
              </a:ext>
            </a:extLst>
          </p:cNvPr>
          <p:cNvSpPr txBox="1"/>
          <p:nvPr/>
        </p:nvSpPr>
        <p:spPr>
          <a:xfrm>
            <a:off x="859367" y="5872208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 الحاسوب بشاشة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07E4-3945-84EC-C0AE-DA69399EC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CAFD2-FA93-764B-D80B-FCA9B616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يحدد كلمة من المجال الأول و يقدم تعريفا لها ثم يركبها في جملة مفيدة؟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9DEAA-A17C-BF02-CBB9-B4D438EF6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D8BEFA29-1B0A-E1B3-6107-B120716B9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77" y="1368000"/>
            <a:ext cx="3131350" cy="494061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3266EBE-9FC9-3DF8-2482-5F4E59924863}"/>
              </a:ext>
            </a:extLst>
          </p:cNvPr>
          <p:cNvSpPr/>
          <p:nvPr/>
        </p:nvSpPr>
        <p:spPr>
          <a:xfrm flipV="1">
            <a:off x="873754" y="2256815"/>
            <a:ext cx="2599020" cy="9302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B349F6-5DC8-7DC4-D345-81815CF9395A}"/>
              </a:ext>
            </a:extLst>
          </p:cNvPr>
          <p:cNvSpPr txBox="1"/>
          <p:nvPr/>
        </p:nvSpPr>
        <p:spPr>
          <a:xfrm>
            <a:off x="3737127" y="3187084"/>
            <a:ext cx="4320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5 كَلِماتٍ مِنْ كُلِّ مَجالٍ وَأُقَدِّمُ تَعْريفاً لَها، ثُمَّ أُرَكِّبُ كُلّاً مِنْها في جُمْلَةٍ مُفيدَةٍ.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C646BA8-8CA4-473F-4B8C-4F076CAFF62F}"/>
              </a:ext>
            </a:extLst>
          </p:cNvPr>
          <p:cNvSpPr/>
          <p:nvPr/>
        </p:nvSpPr>
        <p:spPr>
          <a:xfrm>
            <a:off x="8321611" y="3463046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87188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50901-84EC-52D2-DBD3-FA01964D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20726F-BA53-60E6-2FA6-3F1D321B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المجال الثاني. من يختار كلمة و يقدم تعريفا لها ثم يركبها في جملة مفيدة؟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C25EC8-5D11-6B94-E853-A32D197296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4E068245-BD42-F1A7-9C71-D2FD60681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77" y="1368000"/>
            <a:ext cx="3131350" cy="494061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160DAEF-68AC-CC89-C042-DF4BEAC36134}"/>
              </a:ext>
            </a:extLst>
          </p:cNvPr>
          <p:cNvSpPr/>
          <p:nvPr/>
        </p:nvSpPr>
        <p:spPr>
          <a:xfrm flipV="1">
            <a:off x="873754" y="3187083"/>
            <a:ext cx="2599020" cy="5386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682432-4C4E-9B05-CE3A-8F86FA20D7D6}"/>
              </a:ext>
            </a:extLst>
          </p:cNvPr>
          <p:cNvSpPr txBox="1"/>
          <p:nvPr/>
        </p:nvSpPr>
        <p:spPr>
          <a:xfrm>
            <a:off x="3737127" y="3187084"/>
            <a:ext cx="4320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5 كَلِماتٍ مِنْ كُلِّ مَجالٍ وَأُقَدِّمُ تَعْريفاً لَها، ثُمَّ أُرَكِّبُ كُلّاً مِنْها في جُمْلَةٍ مُفيدَةٍ.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83C2DAE-808D-8FB4-2849-5E3EFFE22489}"/>
              </a:ext>
            </a:extLst>
          </p:cNvPr>
          <p:cNvSpPr/>
          <p:nvPr/>
        </p:nvSpPr>
        <p:spPr>
          <a:xfrm>
            <a:off x="8321611" y="3463046"/>
            <a:ext cx="375410" cy="52529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59017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BD4A4-E261-48FC-4F9E-7533468DD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401C0-385C-A96D-F06A-33E1F9C6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سنلعب لعبة الرصيد اللغوي. سأعرض عليكم تعاريف وأنتم تحددون المفردة المناسبة.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A9AE4D-4CFE-8616-C941-D3A4478FC2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A6002477-4F90-2A0A-5B1E-7DEC193D97F9}"/>
              </a:ext>
            </a:extLst>
          </p:cNvPr>
          <p:cNvSpPr txBox="1">
            <a:spLocks/>
          </p:cNvSpPr>
          <p:nvPr/>
        </p:nvSpPr>
        <p:spPr>
          <a:xfrm>
            <a:off x="2028217" y="3046345"/>
            <a:ext cx="5087565" cy="144624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لُعْبَةُ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ٱلرَّصيدِ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ٱللُّغَوِيِّ</a:t>
            </a:r>
            <a:endParaRPr lang="ar-MA" sz="7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138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9F1C-50D1-278D-9F88-DCDD2D631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EEE905-4A8B-DCDC-A1B1-5375D560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82E2F-489B-3F23-6AB1-1D08F68DA4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C9109C2-2535-623F-A9C6-D30DBDA837D3}"/>
              </a:ext>
            </a:extLst>
          </p:cNvPr>
          <p:cNvSpPr txBox="1"/>
          <p:nvPr/>
        </p:nvSpPr>
        <p:spPr>
          <a:xfrm>
            <a:off x="530121" y="2855595"/>
            <a:ext cx="7839635" cy="19409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	عَمَلٌ جَميلٌ يُعَبِّرُ بِهِ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ٱلْإِنْسانُ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عَنْ مَشاعِرِهِ وَأَفْكارِهِ. </a:t>
            </a:r>
          </a:p>
        </p:txBody>
      </p:sp>
    </p:spTree>
    <p:extLst>
      <p:ext uri="{BB962C8B-B14F-4D97-AF65-F5344CB8AC3E}">
        <p14:creationId xmlns:p14="http://schemas.microsoft.com/office/powerpoint/2010/main" val="361458804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D68FE-4074-E268-5026-B7A94ED31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4E84FE-3A33-5C69-ED02-3A504FF7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D689D0-14CD-EB6C-F83C-231355AEA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E04BDB-4E83-01B8-3146-6BCE98B4C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382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303A9-1FF2-594D-0E21-542C56E66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3BC1CA-E2FB-770F-B53F-2871824E5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0F329A-D720-6C23-F031-3D1E1945E1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9DE7F63-A950-41AC-D812-4FF5F42CA892}"/>
              </a:ext>
            </a:extLst>
          </p:cNvPr>
          <p:cNvSpPr txBox="1"/>
          <p:nvPr/>
        </p:nvSpPr>
        <p:spPr>
          <a:xfrm>
            <a:off x="806824" y="4120724"/>
            <a:ext cx="7839635" cy="19409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	عَمَلٌ جَميلٌ يُعَبِّرُ بِهِ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ٱلْإِنْسانُ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عَنْ مَشاعِرِهِ وَأَفْكارِهِ. 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92E45BB8-8FA7-22AA-D9F4-D25F0D99E701}"/>
              </a:ext>
            </a:extLst>
          </p:cNvPr>
          <p:cNvSpPr txBox="1"/>
          <p:nvPr/>
        </p:nvSpPr>
        <p:spPr>
          <a:xfrm>
            <a:off x="3140671" y="2006179"/>
            <a:ext cx="2727543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فَنٌّ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F1DA4-5FF7-719F-0FE8-9D5DE1EA640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38038011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44805-6E56-8E0D-F423-EE6975EC2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A62A98-F147-8D71-F99A-9E10C4310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C11461-660C-9D08-B80E-0E25084FFF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09CF806-D29D-A7BD-50B2-421E59728CC6}"/>
              </a:ext>
            </a:extLst>
          </p:cNvPr>
          <p:cNvSpPr txBox="1"/>
          <p:nvPr/>
        </p:nvSpPr>
        <p:spPr>
          <a:xfrm>
            <a:off x="956418" y="3142585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اَلِاسْتِعْدادُ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ٱلْفِطْرِيُّ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لَدى ٱلْفَرْدِ لِلتَّمَيُّزِ في مَجالٍ ما.</a:t>
            </a:r>
          </a:p>
        </p:txBody>
      </p:sp>
    </p:spTree>
    <p:extLst>
      <p:ext uri="{BB962C8B-B14F-4D97-AF65-F5344CB8AC3E}">
        <p14:creationId xmlns:p14="http://schemas.microsoft.com/office/powerpoint/2010/main" val="429407186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100B1-D8BF-4C62-D230-3ED5343FA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4DE5A8-D897-BB51-61D5-B8F4F7B63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C65ECA-79F2-B7AB-BFD0-56E536755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A7111D-4CB2-AAFD-AA49-F224A9F34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9726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E4B3E-971C-A8A4-E373-89B8A185B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AC3180-CF51-72B2-13FE-587B8A42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136349-7AB2-01AB-6CB2-B9EE9DBE15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2F3D8A9-B7C1-1FC4-DE52-199E5450E364}"/>
              </a:ext>
            </a:extLst>
          </p:cNvPr>
          <p:cNvSpPr txBox="1"/>
          <p:nvPr/>
        </p:nvSpPr>
        <p:spPr>
          <a:xfrm>
            <a:off x="868736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اَلِاسْتِعْدادُ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ٱلْفِطْرِيُّ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لَدى ٱلْفَرْدِ لِلتَّمَيُّزِ في مَجالٍ ما.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CAC46FEE-A940-F106-7B10-8F9C80BDEEAA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مَوْهِبَةٌ </a:t>
            </a: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EB0D524-A822-C0D2-EB4C-20F54C2CCB0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94106812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CB476-9161-5FB9-1F79-7227E2B6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D5A68-4A6B-F045-6CD2-C50F738E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B237D6-38C0-01D5-0717-82C06B871B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5B8B7264-DFA7-3E7A-9AC0-1608EFA9EC58}"/>
              </a:ext>
            </a:extLst>
          </p:cNvPr>
          <p:cNvSpPr txBox="1"/>
          <p:nvPr/>
        </p:nvSpPr>
        <p:spPr>
          <a:xfrm>
            <a:off x="1044243" y="2729226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مَكانٌ يُقَدِّمُ فيهِ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ٱلْمُمَثِّلونَ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عُروضاً فَنِّيَّةً أَمامَ ٱلْجُمْهورِ.</a:t>
            </a:r>
          </a:p>
        </p:txBody>
      </p:sp>
    </p:spTree>
    <p:extLst>
      <p:ext uri="{BB962C8B-B14F-4D97-AF65-F5344CB8AC3E}">
        <p14:creationId xmlns:p14="http://schemas.microsoft.com/office/powerpoint/2010/main" val="347707069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F9E24-9747-F387-1E1A-3E1595226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D74F6-8BF5-B3F7-8BCD-F47A482F3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D9B017-8E40-0398-4B87-FAB5A8C75F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5A9A1A-7FB9-5719-B864-3A3F5B14D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2435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19F9F-A08A-FF13-1F5D-5568391EB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A2D9C-509F-F31D-679F-CDAF28C4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42F777-B27B-9A97-F892-C395E520D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249590FD-C51E-6FC8-BEA3-7D93DBE28AC7}"/>
              </a:ext>
            </a:extLst>
          </p:cNvPr>
          <p:cNvSpPr txBox="1"/>
          <p:nvPr/>
        </p:nvSpPr>
        <p:spPr>
          <a:xfrm>
            <a:off x="868736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مَكانٌ يُقَدِّمُ فيهِ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ٱلْمُمَثِّلونَ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عُروضاً فَنِّيَّةً أَمامَ ٱلْجُمْهورِ.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C23631DA-878D-49FB-3874-292CE3CFD8C6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مَسْرَحٌ 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6C4BA16-03E0-EC97-88E4-F2F36E2797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409964657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BBCEF-2C9C-6229-6040-ABAEBD9B5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CED96-4DE8-51D1-C229-BFF070D8C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BB8A2C-132F-FB39-0817-A9C75EE8EE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B3B1B8F1-434A-51FD-4A06-891CE48B5C8B}"/>
              </a:ext>
            </a:extLst>
          </p:cNvPr>
          <p:cNvSpPr txBox="1"/>
          <p:nvPr/>
        </p:nvSpPr>
        <p:spPr>
          <a:xfrm>
            <a:off x="1044243" y="3223515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أَتى بِشَيْءٍ جَديدٍ أَوْ جَميلٍ.</a:t>
            </a:r>
          </a:p>
        </p:txBody>
      </p:sp>
    </p:spTree>
    <p:extLst>
      <p:ext uri="{BB962C8B-B14F-4D97-AF65-F5344CB8AC3E}">
        <p14:creationId xmlns:p14="http://schemas.microsoft.com/office/powerpoint/2010/main" val="316717082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D1603-CAA3-2DBD-1015-B807B47D5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7502A-0454-7F96-32CB-AF6AE5C98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927194-631A-7905-20C7-CEB64817F7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AFCC7F-6A0F-1212-9D3E-556A18FD5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1731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BA896-A13B-111F-4532-2D551218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FCFC4-7828-725E-6997-3733BA954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FBDFA8-8F11-9D24-D36A-435561B7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004E071-00CE-36F0-C515-5373242827E1}"/>
              </a:ext>
            </a:extLst>
          </p:cNvPr>
          <p:cNvSpPr txBox="1"/>
          <p:nvPr/>
        </p:nvSpPr>
        <p:spPr>
          <a:xfrm>
            <a:off x="868736" y="4037707"/>
            <a:ext cx="7055513" cy="1123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أَتى بِشَيْءٍ جَديدٍ أَوْ جَميلٍ.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E304F4B-0FCE-4348-35E0-1A57ECA86C4D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أَبْدَعَ ( إِبْداعٌ)</a:t>
            </a:r>
            <a:endParaRPr dirty="0">
              <a:sym typeface="Calibri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420308D-00D4-21C8-3013-0FFC812A2E4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7375645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D60FF-FDD2-82DD-02E7-FDD5CCA49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C4444C-B896-A472-ADEA-110999FBE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الكلمة المناسبة للتعريف التالي.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71A0B7-81A0-DA67-FC60-EEFC46BDE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ADF8ADA2-3A78-F152-FF25-0D200C60A4B1}"/>
              </a:ext>
            </a:extLst>
          </p:cNvPr>
          <p:cNvSpPr txBox="1"/>
          <p:nvPr/>
        </p:nvSpPr>
        <p:spPr>
          <a:xfrm>
            <a:off x="729009" y="3330864"/>
            <a:ext cx="768598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فَنُّ تَزْيينِ </a:t>
            </a:r>
            <a:r>
              <a:rPr lang="ar-MA" b="1" dirty="0" err="1">
                <a:solidFill>
                  <a:srgbClr val="424D7B"/>
                </a:solidFill>
              </a:rPr>
              <a:t>ٱلْأَشْياءِ</a:t>
            </a:r>
            <a:r>
              <a:rPr lang="ar-MA" b="1" dirty="0">
                <a:solidFill>
                  <a:srgbClr val="424D7B"/>
                </a:solidFill>
              </a:rPr>
              <a:t> بِرُسومٍ وَنُقوشٍ جَميلَةٍ مُتَناسِقَةٍ. </a:t>
            </a:r>
          </a:p>
        </p:txBody>
      </p:sp>
    </p:spTree>
    <p:extLst>
      <p:ext uri="{BB962C8B-B14F-4D97-AF65-F5344CB8AC3E}">
        <p14:creationId xmlns:p14="http://schemas.microsoft.com/office/powerpoint/2010/main" val="178618266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90070-712D-8D51-56F7-2ED7C466F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6476FC-D271-3F58-44CC-0C67C9471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C46629-57F6-7314-1B73-2152A537E5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3DAEF7-F273-1282-EE28-0162826EC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67" y="1850545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0511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88DB1-DCE5-1331-82CE-2FF10FC8D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0B461-F972-4300-673F-45C53212D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FABC19-AC0B-4B79-9E12-6CBF6B9C27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6729FC11-3A4C-ACA3-DE6E-F67F530D514E}"/>
              </a:ext>
            </a:extLst>
          </p:cNvPr>
          <p:cNvSpPr txBox="1"/>
          <p:nvPr/>
        </p:nvSpPr>
        <p:spPr>
          <a:xfrm>
            <a:off x="729009" y="3831905"/>
            <a:ext cx="7685981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algn="just">
              <a:defRPr/>
            </a:pPr>
            <a:r>
              <a:rPr lang="ar-MA" b="1" dirty="0">
                <a:solidFill>
                  <a:srgbClr val="424D7B"/>
                </a:solidFill>
              </a:rPr>
              <a:t>فَنُّ تَزْيينِ </a:t>
            </a:r>
            <a:r>
              <a:rPr lang="ar-MA" b="1" dirty="0" err="1">
                <a:solidFill>
                  <a:srgbClr val="424D7B"/>
                </a:solidFill>
              </a:rPr>
              <a:t>ٱلْأَشْياءِ</a:t>
            </a:r>
            <a:r>
              <a:rPr lang="ar-MA" b="1" dirty="0">
                <a:solidFill>
                  <a:srgbClr val="424D7B"/>
                </a:solidFill>
              </a:rPr>
              <a:t> بِرُسومٍ وَنُقوشٍ جَميلَةٍ مُتَناسِقَةٍ. 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D4A3BD25-94EA-72E9-2BED-D5F7128BBEC5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424D7B"/>
                </a:solidFill>
                <a:sym typeface="Sakkal Majalla"/>
              </a:rPr>
              <a:t>اَلزَّخْرَفَةُ</a:t>
            </a: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B7926F7-1C83-856E-3499-5BE053D03EB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586679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2A36F-A923-997F-A545-D903E0F29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A63E72-E235-77C4-99F4-DCC9A0DA3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مراجعة استراتيجية مخطط فين. من يذكرنا بتعريف المخطط وطريقة استعماله؟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AD5BEB-5654-E5CC-FF4D-131EE5E211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6620E89-B78D-8E1B-4E7D-2EE42593A8EC}"/>
              </a:ext>
            </a:extLst>
          </p:cNvPr>
          <p:cNvSpPr/>
          <p:nvPr/>
        </p:nvSpPr>
        <p:spPr>
          <a:xfrm>
            <a:off x="1271981" y="2996321"/>
            <a:ext cx="6459227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فِنْ </a:t>
            </a:r>
            <a:r>
              <a:rPr lang="fr-FR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213799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94D7B-C53B-8867-4A39-92827D775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55C723-5695-9ED6-A3D1-AE242BC0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D5C1A6-24F0-64A9-D498-9108F759A6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A7F61C-A8D2-EA9C-258B-BEEB0015F49C}"/>
              </a:ext>
            </a:extLst>
          </p:cNvPr>
          <p:cNvSpPr txBox="1"/>
          <p:nvPr/>
        </p:nvSpPr>
        <p:spPr>
          <a:xfrm>
            <a:off x="486764" y="1931496"/>
            <a:ext cx="7882992" cy="132802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فِنْ هُوَ رَسْمٌ يُساعِدُني عَلى تَنْظيمِ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بِمُفْرَدَتَيْنِ، وَذلِكَ بِتَحْديدِ ٱلْمُشْتَرَكِ بَيْنَهُما وتَمْييزِ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بِكُلٍّ مِنْهُما.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FF91AA-5A3F-4436-307D-4B4849647C03}"/>
              </a:ext>
            </a:extLst>
          </p:cNvPr>
          <p:cNvSpPr txBox="1"/>
          <p:nvPr/>
        </p:nvSpPr>
        <p:spPr>
          <a:xfrm>
            <a:off x="976523" y="3429000"/>
            <a:ext cx="7331269" cy="290292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895350" algn="r" rtl="1">
              <a:lnSpc>
                <a:spcPct val="150000"/>
              </a:lnSpc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مُخَطَّطَ «فِن»: دائِرَتانِ مُتَداخِلَتانِ؛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أُخَصِّصُ دائِرَةً لِكُلِّ مُفْرَدَةٍ؛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ٱلْمُعْجَمَ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يُمَيِّزُ كُلَّ مُفْرَدَةٍ في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ٱلدّائِرَةِ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ٱلْمُخَصَّصَةِ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لَها؛</a:t>
            </a:r>
          </a:p>
          <a:p>
            <a:pPr marL="895350" algn="r" rtl="1">
              <a:lnSpc>
                <a:spcPct val="150000"/>
              </a:lnSpc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ٱلْمُعْجَمَ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ٱلْمُشْتَرَكَ بَيْنَ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ٱلْمُفْرَدَتَيْنِ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مِساحَةِ تَقاطُعِ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ٱلدّائِرَتَيْنِ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0AAD56C-4A80-DA2B-EA9E-61BC31014325}"/>
              </a:ext>
            </a:extLst>
          </p:cNvPr>
          <p:cNvSpPr/>
          <p:nvPr/>
        </p:nvSpPr>
        <p:spPr>
          <a:xfrm>
            <a:off x="7436217" y="3823015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5396D03-17CF-64AC-07EB-BFD09CEBA03A}"/>
              </a:ext>
            </a:extLst>
          </p:cNvPr>
          <p:cNvSpPr/>
          <p:nvPr/>
        </p:nvSpPr>
        <p:spPr>
          <a:xfrm>
            <a:off x="7424470" y="4418019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1BD7D51-6034-7421-4C80-FA0ED74DE2DE}"/>
              </a:ext>
            </a:extLst>
          </p:cNvPr>
          <p:cNvSpPr/>
          <p:nvPr/>
        </p:nvSpPr>
        <p:spPr>
          <a:xfrm>
            <a:off x="7424469" y="5077468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AED66A0-9D21-A7DB-DF21-89B675221569}"/>
              </a:ext>
            </a:extLst>
          </p:cNvPr>
          <p:cNvSpPr/>
          <p:nvPr/>
        </p:nvSpPr>
        <p:spPr>
          <a:xfrm>
            <a:off x="7424468" y="5736917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2247470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5CD35-C6AC-7F02-8216-644E8F99B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8381FB-A9AB-F7E7-5303-0218C019F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دفاتر البحث، حددوا المشترك بين الرسم والنحت وفق الجدول التالي 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3195FC-DC92-D810-113C-652D3C718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5FA3DA1-8ACB-6A5D-A904-935E9C57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628485"/>
              </p:ext>
            </p:extLst>
          </p:nvPr>
        </p:nvGraphicFramePr>
        <p:xfrm>
          <a:off x="739303" y="2869660"/>
          <a:ext cx="7743219" cy="14758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3701">
                  <a:extLst>
                    <a:ext uri="{9D8B030D-6E8A-4147-A177-3AD203B41FA5}">
                      <a16:colId xmlns:a16="http://schemas.microsoft.com/office/drawing/2014/main" val="2946915241"/>
                    </a:ext>
                  </a:extLst>
                </a:gridCol>
                <a:gridCol w="3210128">
                  <a:extLst>
                    <a:ext uri="{9D8B030D-6E8A-4147-A177-3AD203B41FA5}">
                      <a16:colId xmlns:a16="http://schemas.microsoft.com/office/drawing/2014/main" val="2791929508"/>
                    </a:ext>
                  </a:extLst>
                </a:gridCol>
                <a:gridCol w="2879390">
                  <a:extLst>
                    <a:ext uri="{9D8B030D-6E8A-4147-A177-3AD203B41FA5}">
                      <a16:colId xmlns:a16="http://schemas.microsoft.com/office/drawing/2014/main" val="2259338233"/>
                    </a:ext>
                  </a:extLst>
                </a:gridCol>
              </a:tblGrid>
              <a:tr h="476655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اَلْمُشْتَرَكُ بَيْنَهُما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مُفْرَداتٌ تُـمَيِّزُ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ٱلنَّحْتَ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ٱلرَّسْمِ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مُفْرَداتٌ تُمَيِّزُ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ٱلرَّسْمَ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ٱلنَّحْتِ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419229"/>
                  </a:ext>
                </a:extLst>
              </a:tr>
              <a:tr h="95764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02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64236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EEA0E-8AA1-618D-CC5F-8BAA03CD9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55C2CA-5480-00EC-625B-97EACD357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0F768B-0D6F-3A06-A143-4E91642719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B252BDB-B28B-11B1-6C68-855C657D1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124041"/>
              </p:ext>
            </p:extLst>
          </p:nvPr>
        </p:nvGraphicFramePr>
        <p:xfrm>
          <a:off x="739303" y="2869660"/>
          <a:ext cx="7743219" cy="14758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3701">
                  <a:extLst>
                    <a:ext uri="{9D8B030D-6E8A-4147-A177-3AD203B41FA5}">
                      <a16:colId xmlns:a16="http://schemas.microsoft.com/office/drawing/2014/main" val="2946915241"/>
                    </a:ext>
                  </a:extLst>
                </a:gridCol>
                <a:gridCol w="3210128">
                  <a:extLst>
                    <a:ext uri="{9D8B030D-6E8A-4147-A177-3AD203B41FA5}">
                      <a16:colId xmlns:a16="http://schemas.microsoft.com/office/drawing/2014/main" val="2791929508"/>
                    </a:ext>
                  </a:extLst>
                </a:gridCol>
                <a:gridCol w="2879390">
                  <a:extLst>
                    <a:ext uri="{9D8B030D-6E8A-4147-A177-3AD203B41FA5}">
                      <a16:colId xmlns:a16="http://schemas.microsoft.com/office/drawing/2014/main" val="2259338233"/>
                    </a:ext>
                  </a:extLst>
                </a:gridCol>
              </a:tblGrid>
              <a:tr h="476655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اَلْمُشْتَرَكُ بَيْنَهُما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مُفْرَداتٌ تُـمَيِّزُ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ٱلنَّحْتَ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ٱلرَّسْمِ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مُفْرَداتٌ تُمَيِّزُ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ٱلرَّسْمَ</a:t>
                      </a: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ٱلنَّحْتِ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419229"/>
                  </a:ext>
                </a:extLst>
              </a:tr>
              <a:tr h="95764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02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92583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65649-58A1-9D22-6B89-D641787A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2550A4-955F-714F-D49C-A42A3EB5C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47B216-51A9-C16A-AC55-C12B2F8AB8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2AA5A17-8F69-E3E9-3CB0-FC85C1CB1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938643"/>
              </p:ext>
            </p:extLst>
          </p:nvPr>
        </p:nvGraphicFramePr>
        <p:xfrm>
          <a:off x="700390" y="2626468"/>
          <a:ext cx="7743219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3701">
                  <a:extLst>
                    <a:ext uri="{9D8B030D-6E8A-4147-A177-3AD203B41FA5}">
                      <a16:colId xmlns:a16="http://schemas.microsoft.com/office/drawing/2014/main" val="2946915241"/>
                    </a:ext>
                  </a:extLst>
                </a:gridCol>
                <a:gridCol w="3210128">
                  <a:extLst>
                    <a:ext uri="{9D8B030D-6E8A-4147-A177-3AD203B41FA5}">
                      <a16:colId xmlns:a16="http://schemas.microsoft.com/office/drawing/2014/main" val="2791929508"/>
                    </a:ext>
                  </a:extLst>
                </a:gridCol>
                <a:gridCol w="2879390">
                  <a:extLst>
                    <a:ext uri="{9D8B030D-6E8A-4147-A177-3AD203B41FA5}">
                      <a16:colId xmlns:a16="http://schemas.microsoft.com/office/drawing/2014/main" val="2259338233"/>
                    </a:ext>
                  </a:extLst>
                </a:gridCol>
              </a:tblGrid>
              <a:tr h="474061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اَلْمُشْتَرَكُ بَيْنَهُما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مُفْرَداتٌ تُـمَيِّزُ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ٱلنَّحْتَ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ٱلرَّسْمِ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مُفْرَداتٌ تُمَيِّزُ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ٱلرَّسْمَ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ٱلنَّحْتِ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419229"/>
                  </a:ext>
                </a:extLst>
              </a:tr>
              <a:tr h="957646"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اَلْفَنُّ –اَلْإِبْداعُ- اَلتَّعْبيرُ-اَلْجَمالُ اَلدِّقَّةُ- اَلْمَهارَةُ-اَلْخَيالُ- اَلإِتْقانُ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اَلْإِزْميلُ- اَلْمِطْرَقَةُ-اَلرُّخامُ-اَلطّينُ اَلتَّشْكيلُ- اَلصَّقْلُ- اَلنَّحَّاتُ- اَلْجِبْسُ- اَلْخَشَبُ...</a:t>
                      </a:r>
                      <a:endParaRPr lang="fr-FR" sz="28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514337" rtl="0" eaLnBrk="1" latinLnBrk="0" hangingPunct="1"/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اَللَّوْحَةُ- اَلْأَلْوانُ- اَلْفُرْشاةُ-اَلْوَرَقُ</a:t>
                      </a:r>
                    </a:p>
                    <a:p>
                      <a:pPr algn="r" rtl="1"/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اَلْخُطوطُ- اَلرَّسّامُ — قَلَمُ </a:t>
                      </a:r>
                      <a:r>
                        <a:rPr lang="ar-MA" sz="28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ٱلرَّصاصِ</a:t>
                      </a: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</a:t>
                      </a:r>
                    </a:p>
                    <a:p>
                      <a:pPr algn="r" rtl="1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02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19567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راجعوا تعاريف المفردات الواردة في مقاطع" أستعد لفهم النص" وفق الصفحات التالية.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5755DD79-2B8A-6920-77B4-4A88DA91876F}"/>
              </a:ext>
            </a:extLst>
          </p:cNvPr>
          <p:cNvSpPr txBox="1">
            <a:spLocks/>
          </p:cNvSpPr>
          <p:nvPr/>
        </p:nvSpPr>
        <p:spPr>
          <a:xfrm>
            <a:off x="1698270" y="1948838"/>
            <a:ext cx="5836037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يوم ثقافي في مدرستنا ( الصفحة </a:t>
            </a:r>
            <a:r>
              <a:rPr lang="ar-MA" dirty="0">
                <a:solidFill>
                  <a:srgbClr val="FF0000"/>
                </a:solidFill>
              </a:rPr>
              <a:t>11</a:t>
            </a:r>
            <a:r>
              <a:rPr lang="ar-MA" dirty="0"/>
              <a:t>)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C0E7423-A3F7-E539-4FE1-30F32FC5911E}"/>
              </a:ext>
            </a:extLst>
          </p:cNvPr>
          <p:cNvSpPr txBox="1">
            <a:spLocks/>
          </p:cNvSpPr>
          <p:nvPr/>
        </p:nvSpPr>
        <p:spPr>
          <a:xfrm>
            <a:off x="1698271" y="2868157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الفن التشكيلي ( الصفحة </a:t>
            </a:r>
            <a:r>
              <a:rPr lang="ar-MA" dirty="0">
                <a:solidFill>
                  <a:srgbClr val="FF0000"/>
                </a:solidFill>
              </a:rPr>
              <a:t>12</a:t>
            </a:r>
            <a:r>
              <a:rPr lang="ar-MA" dirty="0"/>
              <a:t>)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3B29B2A-4D10-CBC0-4A9E-CDB2D2E39C66}"/>
              </a:ext>
            </a:extLst>
          </p:cNvPr>
          <p:cNvSpPr txBox="1">
            <a:spLocks/>
          </p:cNvSpPr>
          <p:nvPr/>
        </p:nvSpPr>
        <p:spPr>
          <a:xfrm>
            <a:off x="1730001" y="3686446"/>
            <a:ext cx="583603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القراءة : مهرجان فاس للموسيقى الروحية ( الصفحة </a:t>
            </a:r>
            <a:r>
              <a:rPr lang="ar-MA" dirty="0">
                <a:solidFill>
                  <a:srgbClr val="FF0000"/>
                </a:solidFill>
              </a:rPr>
              <a:t>26</a:t>
            </a:r>
            <a:r>
              <a:rPr lang="ar-MA" dirty="0"/>
              <a:t>)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F177B76D-B1A7-CBFC-42C0-EDD870B41CA1}"/>
              </a:ext>
            </a:extLst>
          </p:cNvPr>
          <p:cNvSpPr txBox="1">
            <a:spLocks/>
          </p:cNvSpPr>
          <p:nvPr/>
        </p:nvSpPr>
        <p:spPr>
          <a:xfrm>
            <a:off x="1730001" y="4670405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التراث الفني المغربي ( الصفحة </a:t>
            </a:r>
            <a:r>
              <a:rPr lang="ar-MA" dirty="0">
                <a:solidFill>
                  <a:srgbClr val="FF0000"/>
                </a:solidFill>
              </a:rPr>
              <a:t>39</a:t>
            </a:r>
            <a:r>
              <a:rPr lang="ar-MA" dirty="0"/>
              <a:t>)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1C71953-7B17-5CB3-E5EF-E40E7CE947FE}"/>
              </a:ext>
            </a:extLst>
          </p:cNvPr>
          <p:cNvSpPr txBox="1">
            <a:spLocks/>
          </p:cNvSpPr>
          <p:nvPr/>
        </p:nvSpPr>
        <p:spPr>
          <a:xfrm>
            <a:off x="1768795" y="5424054"/>
            <a:ext cx="5791748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نص الاستماع والتحدث : حيرة الاختيار   ( الصفحة </a:t>
            </a:r>
            <a:r>
              <a:rPr lang="ar-MA" dirty="0">
                <a:solidFill>
                  <a:srgbClr val="FF0000"/>
                </a:solidFill>
              </a:rPr>
              <a:t>40</a:t>
            </a:r>
            <a:r>
              <a:rPr lang="ar-M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513869" y="2839748"/>
            <a:ext cx="7474225" cy="890781"/>
            <a:chOff x="553320" y="2851205"/>
            <a:chExt cx="7474225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553320" y="3070709"/>
              <a:ext cx="57814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معجم المرحلة؟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18225</TotalTime>
  <Words>1540</Words>
  <Application>Microsoft Office PowerPoint</Application>
  <PresentationFormat>Affichage à l'écran (4:3)</PresentationFormat>
  <Paragraphs>235</Paragraphs>
  <Slides>45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45</vt:i4>
      </vt:variant>
    </vt:vector>
  </HeadingPairs>
  <TitlesOfParts>
    <vt:vector size="77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 خذوا دفاتر البحث وكراساتكم الصفحة -62-. </vt:lpstr>
      <vt:lpstr>أنجزوا النشاط التالي على دفاتر البحث. من يقرأ التعليمة؟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             المعجم : توليف ومراجعة  </vt:lpstr>
      <vt:lpstr>نصحح جماعة. من يحدد كلمة من المجال الأول و يقدم تعريفا لها ثم يركبها في جملة مفيدة؟</vt:lpstr>
      <vt:lpstr>ننتقل إلى المجال الثاني. من يختار كلمة و يقدم تعريفا لها ثم يركبها في جملة مفيدة؟</vt:lpstr>
      <vt:lpstr>خذوا ألواحكم. سنلعب لعبة الرصيد اللغوي. سأعرض عليكم تعاريف وأنتم تحددون المفردة المناسبة.</vt:lpstr>
      <vt:lpstr>اكتبوا على ألواحكم الكلمة المناسبة للتعريف التالي. </vt:lpstr>
      <vt:lpstr>ارفعوا الألواح. </vt:lpstr>
      <vt:lpstr>صححوا على ألواحكم. </vt:lpstr>
      <vt:lpstr>اكتبوا على ألواحكم الكلمة المناسبة للتعريف التالي. </vt:lpstr>
      <vt:lpstr>ارفعوا الألواح. </vt:lpstr>
      <vt:lpstr>صححوا على ألواحكم </vt:lpstr>
      <vt:lpstr>اكتبوا على ألواحكم الكلمة المناسبة للتعريف التالي. </vt:lpstr>
      <vt:lpstr>ارفعوا الألواح. </vt:lpstr>
      <vt:lpstr>صححوا على ألواحكم </vt:lpstr>
      <vt:lpstr>اكتبوا على ألواحكم الكلمة المناسبة للتعريف التالي. </vt:lpstr>
      <vt:lpstr>ارفعوا الألواح. </vt:lpstr>
      <vt:lpstr>صححوا على ألواحكم </vt:lpstr>
      <vt:lpstr>اكتبوا على ألواحكم الكلمة المناسبة للتعريف التالي. </vt:lpstr>
      <vt:lpstr>ارفعوا الألواح. </vt:lpstr>
      <vt:lpstr>صححوا على ألواحكم </vt:lpstr>
      <vt:lpstr>ننتقل إلى مراجعة استراتيجية مخطط فين. من يذكرنا بتعريف المخطط وطريقة استعماله؟ </vt:lpstr>
      <vt:lpstr>نتذكر جماعة. من يقرأ؟</vt:lpstr>
      <vt:lpstr> على دفاتر البحث، حددوا المشترك بين الرسم والنحت وفق الجدول التالي : </vt:lpstr>
      <vt:lpstr>نصحح جماعة. </vt:lpstr>
      <vt:lpstr>هذه مقترحات أخرى. من يقرأ؟ </vt:lpstr>
      <vt:lpstr>اختتام الحصة</vt:lpstr>
      <vt:lpstr> راجعوا تعاريف المفردات الواردة في مقاطع" أستعد لفهم النص" وفق الصفحات التالية.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229</cp:revision>
  <dcterms:created xsi:type="dcterms:W3CDTF">2023-09-20T21:35:22Z</dcterms:created>
  <dcterms:modified xsi:type="dcterms:W3CDTF">2026-03-01T21:01:24Z</dcterms:modified>
</cp:coreProperties>
</file>