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media/image4.bin" ContentType="image/unknown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4" r:id="rId2"/>
    <p:sldMasterId id="2147483687" r:id="rId3"/>
    <p:sldMasterId id="2147483710" r:id="rId4"/>
    <p:sldMasterId id="2147483725" r:id="rId5"/>
    <p:sldMasterId id="2147483740" r:id="rId6"/>
    <p:sldMasterId id="2147483753" r:id="rId7"/>
    <p:sldMasterId id="2147483777" r:id="rId8"/>
    <p:sldMasterId id="2147483802" r:id="rId9"/>
    <p:sldMasterId id="2147483826" r:id="rId10"/>
  </p:sldMasterIdLst>
  <p:notesMasterIdLst>
    <p:notesMasterId r:id="rId59"/>
  </p:notesMasterIdLst>
  <p:sldIdLst>
    <p:sldId id="2147482734" r:id="rId11"/>
    <p:sldId id="2147482632" r:id="rId12"/>
    <p:sldId id="2147482472" r:id="rId13"/>
    <p:sldId id="2147482697" r:id="rId14"/>
    <p:sldId id="2147482706" r:id="rId15"/>
    <p:sldId id="2147482473" r:id="rId16"/>
    <p:sldId id="2134806831" r:id="rId17"/>
    <p:sldId id="2147482718" r:id="rId18"/>
    <p:sldId id="2134807274" r:id="rId19"/>
    <p:sldId id="2147482730" r:id="rId20"/>
    <p:sldId id="2147482705" r:id="rId21"/>
    <p:sldId id="2147482702" r:id="rId22"/>
    <p:sldId id="2147482480" r:id="rId23"/>
    <p:sldId id="2147482481" r:id="rId24"/>
    <p:sldId id="2147482482" r:id="rId25"/>
    <p:sldId id="2147482483" r:id="rId26"/>
    <p:sldId id="2147482484" r:id="rId27"/>
    <p:sldId id="2147482485" r:id="rId28"/>
    <p:sldId id="2147482486" r:id="rId29"/>
    <p:sldId id="2147482487" r:id="rId30"/>
    <p:sldId id="2147482489" r:id="rId31"/>
    <p:sldId id="2147482731" r:id="rId32"/>
    <p:sldId id="2147482490" r:id="rId33"/>
    <p:sldId id="2147482732" r:id="rId34"/>
    <p:sldId id="2147482723" r:id="rId35"/>
    <p:sldId id="2147482492" r:id="rId36"/>
    <p:sldId id="2147482735" r:id="rId37"/>
    <p:sldId id="2147482736" r:id="rId38"/>
    <p:sldId id="2147482737" r:id="rId39"/>
    <p:sldId id="2147482738" r:id="rId40"/>
    <p:sldId id="2147482494" r:id="rId41"/>
    <p:sldId id="2147482733" r:id="rId42"/>
    <p:sldId id="2147482725" r:id="rId43"/>
    <p:sldId id="2147482726" r:id="rId44"/>
    <p:sldId id="2147482727" r:id="rId45"/>
    <p:sldId id="2147482728" r:id="rId46"/>
    <p:sldId id="2147482717" r:id="rId47"/>
    <p:sldId id="2147482496" r:id="rId48"/>
    <p:sldId id="2147482495" r:id="rId49"/>
    <p:sldId id="2147482497" r:id="rId50"/>
    <p:sldId id="2147482498" r:id="rId51"/>
    <p:sldId id="2147482499" r:id="rId52"/>
    <p:sldId id="2147482739" r:id="rId53"/>
    <p:sldId id="2147482742" r:id="rId54"/>
    <p:sldId id="2147482741" r:id="rId55"/>
    <p:sldId id="2147482740" r:id="rId56"/>
    <p:sldId id="2147482722" r:id="rId57"/>
    <p:sldId id="2147482628" r:id="rId58"/>
  </p:sldIdLst>
  <p:sldSz cx="9144000" cy="6858000" type="screen4x3"/>
  <p:notesSz cx="6858000" cy="9144000"/>
  <p:embeddedFontLs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</p:embeddedFont>
    <p:embeddedFont>
      <p:font typeface="Dosis SemiBold" pitchFamily="2" charset="0"/>
      <p:bold r:id="rId64"/>
    </p:embeddedFont>
    <p:embeddedFont>
      <p:font typeface="Microsoft Uighur" panose="02000000000000000000" pitchFamily="2" charset="-78"/>
      <p:regular r:id="rId65"/>
      <p:bold r:id="rId66"/>
    </p:embeddedFont>
    <p:embeddedFont>
      <p:font typeface="Modern Love" panose="04090805081005020601" pitchFamily="82" charset="0"/>
      <p:regular r:id="rId67"/>
    </p:embeddedFont>
    <p:embeddedFont>
      <p:font typeface="Sakkal Majalla" panose="02000000000000000000" pitchFamily="2" charset="-78"/>
      <p:regular r:id="rId68"/>
      <p:bold r:id="rId6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106585"/>
    <a:srgbClr val="0097B2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font" Target="fonts/font3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png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24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68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26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30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15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4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23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44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4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313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827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986855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23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slideLayout" Target="../slideLayouts/slideLayout14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4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2.png"/><Relationship Id="rId5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12" Type="http://schemas.microsoft.com/office/2007/relationships/hdphoto" Target="../media/hdphoto18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11" Type="http://schemas.openxmlformats.org/officeDocument/2006/relationships/image" Target="../media/image59.png"/><Relationship Id="rId5" Type="http://schemas.openxmlformats.org/officeDocument/2006/relationships/image" Target="../media/image38.png"/><Relationship Id="rId10" Type="http://schemas.microsoft.com/office/2007/relationships/hdphoto" Target="../media/hdphoto17.wdp"/><Relationship Id="rId4" Type="http://schemas.openxmlformats.org/officeDocument/2006/relationships/image" Target="../media/image37.png"/><Relationship Id="rId9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11" Type="http://schemas.openxmlformats.org/officeDocument/2006/relationships/image" Target="../media/image67.png"/><Relationship Id="rId5" Type="http://schemas.openxmlformats.org/officeDocument/2006/relationships/image" Target="../media/image38.png"/><Relationship Id="rId10" Type="http://schemas.openxmlformats.org/officeDocument/2006/relationships/image" Target="../media/image66.png"/><Relationship Id="rId4" Type="http://schemas.openxmlformats.org/officeDocument/2006/relationships/image" Target="../media/image37.png"/><Relationship Id="rId9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36.png"/><Relationship Id="rId7" Type="http://schemas.openxmlformats.org/officeDocument/2006/relationships/image" Target="../media/image6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36.png"/><Relationship Id="rId7" Type="http://schemas.openxmlformats.org/officeDocument/2006/relationships/image" Target="../media/image6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36.png"/><Relationship Id="rId7" Type="http://schemas.openxmlformats.org/officeDocument/2006/relationships/image" Target="../media/image7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36.png"/><Relationship Id="rId7" Type="http://schemas.openxmlformats.org/officeDocument/2006/relationships/image" Target="../media/image7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46.xml"/><Relationship Id="rId7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4.png"/><Relationship Id="rId5" Type="http://schemas.openxmlformats.org/officeDocument/2006/relationships/image" Target="../media/image27.gif"/><Relationship Id="rId10" Type="http://schemas.openxmlformats.org/officeDocument/2006/relationships/image" Target="../media/image23.png"/><Relationship Id="rId4" Type="http://schemas.openxmlformats.org/officeDocument/2006/relationships/image" Target="../media/image72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8E1BFE-908F-1744-C1C0-609EE7317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" b="387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8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الثاني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(30د 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2 (20د)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يوم صعب - الحصة  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A0139E-62FC-5253-7B6C-D630A24C85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17D1D9-CE65-916D-AC0C-EF1EF0C12D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4" name="Espace réservé pour une image  4">
            <a:extLst>
              <a:ext uri="{FF2B5EF4-FFF2-40B4-BE49-F238E27FC236}">
                <a16:creationId xmlns:a16="http://schemas.microsoft.com/office/drawing/2014/main" id="{F2123FF1-AD45-CB10-6D79-2AF2E214B9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781" y="676343"/>
            <a:ext cx="900113" cy="900112"/>
          </a:xfrm>
        </p:spPr>
      </p:pic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الصفحة 94. سأتحقق من درجة تحكمكم مكتسبات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159CE4-8106-19EC-962C-E72C3FA34B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0679" y="1448908"/>
            <a:ext cx="3482642" cy="49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الأسئلة التالية. السؤال 1.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544F2AD-C607-A039-7346-16949DF9BE58}"/>
              </a:ext>
            </a:extLst>
          </p:cNvPr>
          <p:cNvSpPr txBox="1"/>
          <p:nvPr/>
        </p:nvSpPr>
        <p:spPr>
          <a:xfrm>
            <a:off x="1494331" y="3052581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أُكْتُبْ جُمْلَةً تَتَضَمَّنُ أُسْلوبَ 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نُصْحٍ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93501-3C57-30A3-E0B7-A21A43E68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E0B1551-8545-8A1E-EA76-DE6E951C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2.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DAFFF5-6B06-FEC4-ED45-8C401A8AE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480332-9AC4-8F89-5E6C-75D693904D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029661-0B0C-B7E5-B3B2-BF99B5DA9C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5BF863-1214-9D57-ABF9-C3B3ABC587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48BA80-D0B0-E1DC-B92D-02DD6B0A5A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80C3C7-885A-6BB9-03B8-292DA03F11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AAD82F-F07E-20A1-D1DC-C9BBD668871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E57E5-CB3E-010E-0345-B4487046F88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14253CE1-5D35-4523-E275-1FF113CDA0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5EE56B2-AE69-7671-0DC5-EFB6458E6175}"/>
              </a:ext>
            </a:extLst>
          </p:cNvPr>
          <p:cNvSpPr txBox="1"/>
          <p:nvPr/>
        </p:nvSpPr>
        <p:spPr>
          <a:xfrm>
            <a:off x="1494331" y="3052581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أُكْتُبْ جُمْلَةً تَتَضَمَّنُ مَفْعولاً مُطْلَقاً.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060171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488024" y="4088198"/>
            <a:ext cx="4338735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B41DED9-3FDA-9139-CA6C-FCAAC927AA94}"/>
              </a:ext>
            </a:extLst>
          </p:cNvPr>
          <p:cNvSpPr txBox="1"/>
          <p:nvPr/>
        </p:nvSpPr>
        <p:spPr>
          <a:xfrm>
            <a:off x="2945557" y="6019528"/>
            <a:ext cx="3943350" cy="5107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*يتم الاشتغال في مجموعات وفق الحاجيات.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45DC1E-4BDB-6363-1967-ED988C57C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6" y="1431686"/>
            <a:ext cx="701323" cy="80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94 و 95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1AEF376-A5E2-5D48-733B-A5F5CE9242E3}"/>
              </a:ext>
            </a:extLst>
          </p:cNvPr>
          <p:cNvGrpSpPr/>
          <p:nvPr/>
        </p:nvGrpSpPr>
        <p:grpSpPr>
          <a:xfrm>
            <a:off x="679028" y="1503739"/>
            <a:ext cx="7152992" cy="5466228"/>
            <a:chOff x="679028" y="1503739"/>
            <a:chExt cx="7152992" cy="546622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0B9583-8E6C-B8B2-6F86-C72FFFFA0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028" y="1503739"/>
              <a:ext cx="3563703" cy="546622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6CE40A2-C780-0132-B514-3AC7E0794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8317" y="1503739"/>
              <a:ext cx="3563703" cy="5466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سر الأخوة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قراءة صامتة ؛لتتمكنوا من ضبط جمل بالشكل التام  و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929E26-3502-50A9-68BC-50A33FE1EB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4476" y="2003403"/>
            <a:ext cx="7500398" cy="444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الفقرة بالشكل التام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الفقرة 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21DFCE-755A-FD78-D199-32A70CB8F1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019" y="3319009"/>
            <a:ext cx="8131961" cy="152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F030E2-9E74-3D87-948E-84B4628BEE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019" y="3319009"/>
            <a:ext cx="8131961" cy="152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213D7F-B95D-A1BA-13CA-65A9649023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019" y="3319009"/>
            <a:ext cx="8131961" cy="152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73465C-546A-4525-0C6A-CFE162A1199F}"/>
              </a:ext>
            </a:extLst>
          </p:cNvPr>
          <p:cNvSpPr txBox="1"/>
          <p:nvPr/>
        </p:nvSpPr>
        <p:spPr>
          <a:xfrm>
            <a:off x="352257" y="2086457"/>
            <a:ext cx="8439485" cy="2920067"/>
          </a:xfrm>
          <a:prstGeom prst="roundRect">
            <a:avLst>
              <a:gd name="adj" fmla="val 81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نَسِيَ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ﭐلصَّديقانِ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خِلافَهُما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ﭐلْقَديمَ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وَﭐنْطَلَقا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يَعْمَلانِ بِجِدٍّ وَإِخْلاصٍ. حَمَلا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ﭐلْأَحْجارَ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ﭐلثَّقيلَةَ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حَمْلاً ، وَرَصَفا ﭐلْخَشَبَ بِإِتْقانٍ، وَظَلّا يَتَبادَلانِ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ﭐلاِبْتِساماتِ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وَﭐلتَّشْجيعَ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كُلِّ لَحْظَةٍ.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: اِقرؤوا النص التالي: « 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موسم الورود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قراءة صامتة ؛ بعد ذلك تجيبون عن أسئلة المعجم و الفهم و اللغة.   لديكم 10  دقيقة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7BC657B-F8FD-36CF-8E38-A1DC0DDCD666}"/>
              </a:ext>
            </a:extLst>
          </p:cNvPr>
          <p:cNvGrpSpPr/>
          <p:nvPr/>
        </p:nvGrpSpPr>
        <p:grpSpPr>
          <a:xfrm>
            <a:off x="679028" y="1503739"/>
            <a:ext cx="7152992" cy="5466228"/>
            <a:chOff x="679028" y="1503739"/>
            <a:chExt cx="7152992" cy="546622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57EA4A6-DF05-DACC-36D2-2CC3B6145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028" y="1503739"/>
              <a:ext cx="3563703" cy="546622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2DF6D74-43FF-0CCD-A7E8-A21124A69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8317" y="1503739"/>
              <a:ext cx="3563703" cy="5466228"/>
            </a:xfrm>
            <a:prstGeom prst="rect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2790D4E-E5CB-A2C4-DC6C-96439A346C4A}"/>
              </a:ext>
            </a:extLst>
          </p:cNvPr>
          <p:cNvSpPr/>
          <p:nvPr/>
        </p:nvSpPr>
        <p:spPr>
          <a:xfrm>
            <a:off x="1080316" y="2009194"/>
            <a:ext cx="2985796" cy="1676398"/>
          </a:xfrm>
          <a:prstGeom prst="roundRect">
            <a:avLst>
              <a:gd name="adj" fmla="val 7169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67B5ADD-A528-E90E-E289-019DFCDCCA47}"/>
              </a:ext>
            </a:extLst>
          </p:cNvPr>
          <p:cNvSpPr/>
          <p:nvPr/>
        </p:nvSpPr>
        <p:spPr>
          <a:xfrm>
            <a:off x="4572658" y="4708850"/>
            <a:ext cx="2985796" cy="1676398"/>
          </a:xfrm>
          <a:prstGeom prst="roundRect">
            <a:avLst>
              <a:gd name="adj" fmla="val 7169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AF61C-07E0-582C-7F39-ED2B0913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3C92F56-A4A7-362B-E7B9-28345AE0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مهلة للتفكير. 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09CF86-D194-A22D-7EC7-85CA27D2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5EDA5C-E3A2-959A-5A18-70A993902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EEBBA1-9101-3E49-9192-59DCECE68E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BAE3C5-BD4B-CD72-4270-C45AC0E9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13E2E7-6B11-22F2-30F2-028B6A607E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256B1F-93C5-2A1E-0668-799DA6690A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83855-B1A8-5993-333B-EB2499A1D7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6DEB68-7F7D-350C-751E-E0017DFB43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1B22DB-E347-42A1-508D-939835B88E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6D610AD-DF38-83B5-8834-37E74811CB0A}"/>
              </a:ext>
            </a:extLst>
          </p:cNvPr>
          <p:cNvGrpSpPr/>
          <p:nvPr/>
        </p:nvGrpSpPr>
        <p:grpSpPr>
          <a:xfrm>
            <a:off x="679028" y="1503739"/>
            <a:ext cx="7152992" cy="5466228"/>
            <a:chOff x="679028" y="1503739"/>
            <a:chExt cx="7152992" cy="546622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A0F301F-841F-16AA-3376-5DEC7E100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028" y="1503739"/>
              <a:ext cx="3563703" cy="546622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C4780A4-9F3F-59AE-6D27-C13BBAE90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8317" y="1503739"/>
              <a:ext cx="3563703" cy="5466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955335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المعجم؟ هل أنتم متفقون ؟ من له جواب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D359C1EE-A6A9-FAC9-D5BA-9D1465346CB3}"/>
              </a:ext>
            </a:extLst>
          </p:cNvPr>
          <p:cNvGrpSpPr/>
          <p:nvPr/>
        </p:nvGrpSpPr>
        <p:grpSpPr>
          <a:xfrm>
            <a:off x="484761" y="2134422"/>
            <a:ext cx="8293790" cy="4039365"/>
            <a:chOff x="484761" y="2134422"/>
            <a:chExt cx="8293790" cy="403936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B454E88-7967-C9E2-7D5F-050660ED9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4761" y="2134422"/>
              <a:ext cx="8293790" cy="4039365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1F63143-CD82-2B1D-9397-30A58B0A7C1A}"/>
                </a:ext>
              </a:extLst>
            </p:cNvPr>
            <p:cNvSpPr txBox="1"/>
            <p:nvPr/>
          </p:nvSpPr>
          <p:spPr>
            <a:xfrm>
              <a:off x="3322885" y="3550298"/>
              <a:ext cx="5051971" cy="5043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أَرْبِطُ بَيْنَ كُلَّ عِبارَةٍ مَعَ ٱلْمَعْنى ٱلْمُناسِبِ لِفِعِلِ "يُؤَلِّفُ".</a:t>
              </a:r>
              <a:endParaRPr lang="fr-MA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30F00-A6C6-22B1-B43E-18600986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76F29B-1BA1-452C-5469-0B4FF7F7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AF5015-0ACF-9D14-DDAF-8C6EC6517B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01705D-2223-A243-D286-BFBF4744E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B7D7BD-6B50-0FBE-0573-FCE02608FE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56C90A-F8BE-34E9-EA2D-9F08614D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CC59028-DF95-1A78-05E8-39072CA0E4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F0C65-B42D-CF98-EDC9-4D8158C07A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08A2F8-65AC-4263-72FA-C909BD3D57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A5B1F4-20E6-61F8-E716-C0E80B3591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BB7B9CB4-FD45-D09E-F07F-5AD7C1F8E4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0FA212E-D4FD-A94D-9D52-1D673A012029}"/>
              </a:ext>
            </a:extLst>
          </p:cNvPr>
          <p:cNvGrpSpPr/>
          <p:nvPr/>
        </p:nvGrpSpPr>
        <p:grpSpPr>
          <a:xfrm>
            <a:off x="484761" y="2134422"/>
            <a:ext cx="8293790" cy="4039365"/>
            <a:chOff x="484761" y="2134422"/>
            <a:chExt cx="8293790" cy="4039365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5383BEA-94C7-8C39-014A-2AFF03673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4761" y="2134422"/>
              <a:ext cx="8293790" cy="4039365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911F4F7-85F8-8084-ED21-FD89A1A358B1}"/>
                </a:ext>
              </a:extLst>
            </p:cNvPr>
            <p:cNvSpPr txBox="1"/>
            <p:nvPr/>
          </p:nvSpPr>
          <p:spPr>
            <a:xfrm>
              <a:off x="3322885" y="3550298"/>
              <a:ext cx="5051971" cy="5043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أَرْبِطُ بَيْنَ كُلَّ عِبارَةٍ مَعَ ٱلْمَعْنى ٱلْمُناسِبِ لِفِعِلِ "يُؤَلِّفُ".</a:t>
              </a:r>
              <a:endParaRPr lang="fr-MA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AE9A1806-AF1E-5C09-DEB7-3E6E873097FF}"/>
              </a:ext>
            </a:extLst>
          </p:cNvPr>
          <p:cNvSpPr txBox="1"/>
          <p:nvPr/>
        </p:nvSpPr>
        <p:spPr>
          <a:xfrm>
            <a:off x="5601773" y="2460710"/>
            <a:ext cx="1788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حازِمٌ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3E12858-B1AF-9BCA-5E0F-DA3D030CA41C}"/>
              </a:ext>
            </a:extLst>
          </p:cNvPr>
          <p:cNvSpPr txBox="1"/>
          <p:nvPr/>
        </p:nvSpPr>
        <p:spPr>
          <a:xfrm>
            <a:off x="1491592" y="2460710"/>
            <a:ext cx="1788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حائِرٌ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75DA587-0569-B392-C50A-66AE25069D67}"/>
              </a:ext>
            </a:extLst>
          </p:cNvPr>
          <p:cNvSpPr txBox="1"/>
          <p:nvPr/>
        </p:nvSpPr>
        <p:spPr>
          <a:xfrm>
            <a:off x="5601773" y="2903967"/>
            <a:ext cx="1788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دَؤوبٌ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850DDFE-A04E-2C6C-806E-2F01E388AA46}"/>
              </a:ext>
            </a:extLst>
          </p:cNvPr>
          <p:cNvSpPr txBox="1"/>
          <p:nvPr/>
        </p:nvSpPr>
        <p:spPr>
          <a:xfrm>
            <a:off x="1352557" y="2903967"/>
            <a:ext cx="1788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جَرَفَ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415B150-0A50-064A-28C7-8EB113E72DB2}"/>
              </a:ext>
            </a:extLst>
          </p:cNvPr>
          <p:cNvCxnSpPr>
            <a:cxnSpLocks/>
          </p:cNvCxnSpPr>
          <p:nvPr/>
        </p:nvCxnSpPr>
        <p:spPr>
          <a:xfrm flipH="1">
            <a:off x="3415003" y="4450703"/>
            <a:ext cx="1353229" cy="6904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A8AF22FD-3D58-16F4-3508-D1F5A9FA5CE2}"/>
              </a:ext>
            </a:extLst>
          </p:cNvPr>
          <p:cNvCxnSpPr>
            <a:cxnSpLocks/>
          </p:cNvCxnSpPr>
          <p:nvPr/>
        </p:nvCxnSpPr>
        <p:spPr>
          <a:xfrm flipH="1" flipV="1">
            <a:off x="3415003" y="4450703"/>
            <a:ext cx="1353229" cy="6904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85A88DE7-1565-D799-1160-3E48FD8A00E1}"/>
              </a:ext>
            </a:extLst>
          </p:cNvPr>
          <p:cNvCxnSpPr>
            <a:cxnSpLocks/>
          </p:cNvCxnSpPr>
          <p:nvPr/>
        </p:nvCxnSpPr>
        <p:spPr>
          <a:xfrm flipH="1">
            <a:off x="3415003" y="5879597"/>
            <a:ext cx="1353229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20942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4E81-CAE0-EBDF-B10F-D81A3BE3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370B1C-32F3-2303-E352-5A3F400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تصحيح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أسئلة الفهم. السؤال 1: </a:t>
            </a: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من يقرأ جوابه؟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FA572C-0E48-8435-1BD9-C7394272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4E2E3-0435-F00C-11E2-E2701A83E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ABCB-37D9-C942-FE05-C6DD80417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B26A1-BDE3-C879-5769-168A3F59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99E8FC-7473-C987-3F96-C1480DC20D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F66F-592B-AC96-E6BE-059C95B290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89A6-1CD2-A74A-D3DD-187309AEB3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BA884-FF3E-8570-0E87-BA0F31697D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43CA6DE-28E0-A023-3C5E-5CA69EEC1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A67C580-A812-FD65-82DB-9FCD5223FC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774" y="2846019"/>
            <a:ext cx="7986452" cy="11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107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434EB-83E5-54EB-7105-F33D1F0AF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E292422-E0B7-644A-453C-AC47A0EA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20C691-700A-4312-BF83-F1F2479D00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37A34B-71B1-233A-1D44-4A3E90404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5AA53F-145A-6EE1-CB19-2ABD9082F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80974E-7CF0-3527-981B-CA32550FB4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9BC4BB-B212-CAD7-49EB-D3C8199134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ADAA37-7CD9-9B01-C97D-232DAD7A55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771F4E-18F2-FC65-7106-D7D8BE5BFE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980FE1-88D4-CA01-5D3C-FC915847737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57E9247B-5D6D-E195-7B49-AF776F63C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806A88F-D60D-6337-0E57-A6C428AF0F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774" y="2846019"/>
            <a:ext cx="7986452" cy="116596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5E4F6BE-8498-F7E2-1856-A556F9AE839E}"/>
              </a:ext>
            </a:extLst>
          </p:cNvPr>
          <p:cNvSpPr txBox="1"/>
          <p:nvPr/>
        </p:nvSpPr>
        <p:spPr>
          <a:xfrm>
            <a:off x="632373" y="3328555"/>
            <a:ext cx="76814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جَرَفَتِ ٱلسُّيولُ ٱلْجِسْرَ ٱلَّذي يَرْبِطُ  بَيْنَ طَرَفَيِّ ٱلْبَلْدَتَيْنِ.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231051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2888A-9FAC-6386-DF14-CF6A1323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A7341EB-CCD2-690C-D55F-1A00F3AB5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2  من يقرأ جوابه ؟  كيف حصلتم على الإجابة 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9F73CC-0985-6569-FA7A-C4CFFDE3DB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47543B-6AF3-D88D-4EAD-524C58EF8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37F3A8-8D19-21D4-51CF-E79A6F23A2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B05379-1E7E-C703-3158-E37DB3AD11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DEFEC4-82A4-3A41-583E-E15EAE223D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E32A3E-4093-CF01-B412-8E26BE977A6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808BA5-9C68-68B0-F9CC-FD1BFDF2CA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92B822-018C-670C-74D2-AE3C71F711C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C0AF06D-E95E-CF7B-4DDF-36CD682456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82FFF6-8F0B-8102-F609-1053DB41FE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903174"/>
            <a:ext cx="8071969" cy="105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1946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D76338-5FFB-B00F-168B-FB7228B4BE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903174"/>
            <a:ext cx="8071969" cy="105165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0A620B8-8D33-4154-00B3-E113213D0AA5}"/>
              </a:ext>
            </a:extLst>
          </p:cNvPr>
          <p:cNvSpPr txBox="1"/>
          <p:nvPr/>
        </p:nvSpPr>
        <p:spPr>
          <a:xfrm>
            <a:off x="632373" y="3275111"/>
            <a:ext cx="795178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سَبَبُ ٱلْخِلافِ بَيْنَ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ٱلصَّديقَيْنِ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سوءُ فَهْمٍ بَسيطٍ. 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F75AF-3BC8-2894-30CA-9D8A193DC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B007E00-AE8C-6D66-133A-DE113CF2E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3  من يقرأ جوابه ؟  كيف حصلتم على الإجابة 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5770DB-DA45-C16B-F088-54BECD7A4C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9777BF-39DB-D345-CF4A-122F112E8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957ED5-1FAC-55CA-D3D4-D99AE92400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E4E789-C7E3-9B74-3C2C-F0CF9E979F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B67F06-4084-3D3D-D690-E9E848142B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E603A3-069C-1B7B-A38C-654EB42882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FC54E-52B3-8D50-BB73-8796375D04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4E8E0A-1B81-EE7E-625F-76B3DD695E9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60CB769-A670-59A7-849D-646119D6BB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CB1798-F0F9-3391-9D0E-D95A264982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78" y="2872692"/>
            <a:ext cx="8352244" cy="11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2881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09363-B75E-D135-9AF3-E15A534C7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6A19290-36A1-EBA1-9064-31860DC9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379CD1-A8E9-E12C-23A4-D970620F9B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3A216F-D931-8CEA-C64F-0D209722E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FC7801-4E0D-CA9C-9C64-4DBBBF7C35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0F6E4A-72C4-0968-FC8E-13E8865F3C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7EA03E-9582-162A-9960-302F874AF5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D5D1E6-EC57-15B7-A900-3F406B1BD1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D101DA-3105-C8DC-F6A2-6E90D2AACA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CA5BF8-A968-7161-5031-9BB05AA8D92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6B371ECC-C497-A549-34EB-26E940ED93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C9A519-8378-EDAD-7B26-905AAE34AA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212" y="2989388"/>
            <a:ext cx="8352244" cy="111261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0814EE5-8A18-B533-3105-FBE025A6C8A5}"/>
              </a:ext>
            </a:extLst>
          </p:cNvPr>
          <p:cNvSpPr txBox="1"/>
          <p:nvPr/>
        </p:nvSpPr>
        <p:spPr>
          <a:xfrm>
            <a:off x="632373" y="3447725"/>
            <a:ext cx="80896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اِسْتَخْدَمَ أَحْمَدُ صَوْتاً حازِماً لِيُؤَكِّدَ عَلى إِصْرارِهِ عَلى ٱلتَّعاوُنِ.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563050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C73DA-5C7A-EB25-917F-FDF81FC37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6E8CE1E-D203-CBF2-4444-604754B5E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4  من يقرأ جوابه ؟  هل انتم متفقون؟ من يقترح جوابا آخر؟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A1DF31-6541-D999-C716-BEE9EBE9A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1E735F-84D1-0314-5279-E8099AAF5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11CF55-FB56-0851-8F86-E03C062FB1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21E3FC-4739-AC84-D0E3-FA40942623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286E95-1352-F9A1-E6D2-F3E574A594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E220B1-7C5D-0620-05AB-F241EDD9CC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2BE8A8-97AB-90F3-281A-4D96302E7E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0BF210-D107-534D-9649-E2454543130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5FD6A6FD-F688-FFED-EA01-580EF88CBE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6A7895-44A6-E984-CE19-AAABB8D889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8279" y="3029352"/>
            <a:ext cx="8087441" cy="143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1839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0EB82-B18F-29AF-B37C-76E6DD584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E5416-9377-B17C-B474-30848F738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4  من يقرأ جوابه ؟  هل انتم متفقون؟ من يقترح جوابا آخر؟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15DD54-D15F-C9D8-AC0D-301B1FE06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AE58FC-CBFB-6A88-D2B9-056EDF6A5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E00A94-6C64-F048-558A-9C271BB694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369BDB-265B-BC85-06DB-4C56B7EC8B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747A23-2A62-0D25-3E8B-9EA515FC1F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8D0286-08B7-9D17-6DC5-302CAAF320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652B21-1E81-25AF-39A3-027AB0F261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7ACCFE-AF52-E158-F62C-79F566A484F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2B8DBCBC-42DD-F20B-0290-0726F7DDE7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E1093-7178-35BE-92EF-B5188030E8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8280" y="2861397"/>
            <a:ext cx="8087441" cy="143960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5544E96-7931-2149-CF80-A7F21D852996}"/>
              </a:ext>
            </a:extLst>
          </p:cNvPr>
          <p:cNvSpPr txBox="1"/>
          <p:nvPr/>
        </p:nvSpPr>
        <p:spPr>
          <a:xfrm>
            <a:off x="528279" y="3328100"/>
            <a:ext cx="8087441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تَصَرُّفُ أَحْمَدَ كانَ رائِعاً وَنَبيلاً، فَهُوَ مَثالٌ  لِلصَّداقَةِ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ٱلْحَقيقيَّةِ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وَٱلْإيثارِ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وَنِسْيانِ ٱلْخِلافاتِ وَقْتَ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ٱلْأَزَماتِ</a:t>
            </a:r>
            <a:r>
              <a:rPr lang="ar-MA" dirty="0"/>
              <a:t>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41941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91AB-A65D-3552-D03C-AA240823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77AEBD3-EC3A-DE95-CFEA-E330DBB9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لأنشطة اللغة .  معكم 10 دقائق للإنجاز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0582E5-FF4C-8091-2400-83B3856027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947BB2-BB0A-1AA7-5C01-DA841D13B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F75E1D-F98A-9C7F-7AA9-C43C32C310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7FC48E-5A03-5A19-BCCC-D4E651ED98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F174A6-2346-6ED8-75A6-5F3DD51CD2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54BC1C-2403-0893-B20E-E3F237C58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F7D730-7311-068B-C943-AA1BCCA3AB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C0A664-8999-28FB-653B-B54FA07D996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CB3B1FA3-6BFE-9322-C1A3-B542B62F6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B92BE2-5417-5659-3314-4403BADC93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7118" y="1508819"/>
            <a:ext cx="6747261" cy="503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6094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FDBE1-A8C1-57C1-CF06-6930C113A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B3E1683-D751-B8D3-283C-544598B55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84ED00-C943-3E95-CE5A-8087301D89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5D4803-9395-1287-6A90-621959046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45EE7-143A-7A17-9ECE-E66817E27F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086386-9EF7-600C-8B52-18AC71AAEA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83C04D-9849-9567-14D0-F3410719FC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C68FE-B3F9-F1E7-F2C0-6121EB943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F475AB-D8DB-766A-CD0E-641AE0A5215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77937E-5CBC-081D-6543-FE80FA2DF77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4016159-191A-16EB-F5EC-C8673AE844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94AE46B-6D27-DCB7-EC80-E434DCBA94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7118" y="1508819"/>
            <a:ext cx="6747261" cy="503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8026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9C86B-A42D-78BB-99C2-488389465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E17CBD-858E-F9A2-F32D-DA4F26DA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السؤالين 5 و6  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2B153C-B062-64B3-2966-E7416A71AE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CA4A7E-30CF-EA68-2859-F58CC0075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1B40AB-517C-530D-6F21-7CB0C5F696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EB2BC5-EFD7-FD48-96D9-72F468647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03D30F-67E7-BF03-3013-E5223347E2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123B69-53DB-AC98-8525-6FD760BA33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B759E4-9A08-93C9-D39D-40326D49F5D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8A8949-7E53-E443-11DB-D5D5276E16C2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472A26D-9FD6-EAF8-7C5B-C2D24DC9FE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F4AC71-AA5F-36B5-44EE-70C424491B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092" y="2068711"/>
            <a:ext cx="8403703" cy="331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4094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398C9-F0AE-74F9-6FAD-FAFF8C3E4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CADA00D-3600-796A-54FF-9805BD3DD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يمكنكم اقتراح أجوبة أخرى للنعوت الحقيقية.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B66FE7-527F-ED34-0B38-A416F5BB61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0040BD-E677-EBAD-16F2-DE2BE7C9C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423E77-F048-54B4-4FF3-79ADBF2B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B88935-1B9F-9803-C61B-1E1B44967D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23754E-CC47-FB9B-4200-34D9DC56E7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54FECF-43FC-3D07-4950-B7E60F91C7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F1D623-0C48-82E8-7C62-D5C93BBCBD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0C6714-ED17-1784-70A5-5A9A851DED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E49C635-D9BA-8C21-6381-10FCED8914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7B0475-FC15-69C9-C9FD-A47E385844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092" y="2068711"/>
            <a:ext cx="8403703" cy="331505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1E0FDB0-6244-C2F6-5B04-8EE8B818599A}"/>
              </a:ext>
            </a:extLst>
          </p:cNvPr>
          <p:cNvSpPr txBox="1"/>
          <p:nvPr/>
        </p:nvSpPr>
        <p:spPr>
          <a:xfrm>
            <a:off x="238746" y="2492133"/>
            <a:ext cx="6268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نْقَطَعَتْ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صِلَتُهُما ٱنْقِطاعاً. / حَمَلا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ﭐلْأَحْجارَ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ﭐلثَّقيلَةَ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حَمْلاً.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1A5AEE-EDCA-85AA-9F43-D3F1CD9A9087}"/>
              </a:ext>
            </a:extLst>
          </p:cNvPr>
          <p:cNvSpPr txBox="1"/>
          <p:nvPr/>
        </p:nvSpPr>
        <p:spPr>
          <a:xfrm>
            <a:off x="632373" y="2976519"/>
            <a:ext cx="6268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مُتَجاوِرَتَيْنِ – واحِداً – بَسيطٍ حازِمٍ – ٱلْقَديمِ ...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15CB7B-38A2-C372-01B3-FBC308576F51}"/>
              </a:ext>
            </a:extLst>
          </p:cNvPr>
          <p:cNvSpPr txBox="1"/>
          <p:nvPr/>
        </p:nvSpPr>
        <p:spPr>
          <a:xfrm>
            <a:off x="3293714" y="4492229"/>
            <a:ext cx="5267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اِنْسَ خِلافَكَ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وَٱشْرَعْ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عَمَلِكَ بِجِدٍّ وَإِخْلاصٍ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492674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49A58-C93F-7019-856A-1F012E071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A5ACF02-005B-D390-BDAB-F913AE00C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الأسئلة 7 – 8 من يقرأ جوابه؟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181BA4-1EDC-AD27-75F9-3DE53A5468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F16FE3-BE99-1755-5A9F-F5731DE18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F6E759-340B-9B11-2153-0A829DBCE0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14BB81-4280-3888-A00E-316B0602DA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957FEE4-4FB1-7610-C814-461CE2F938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792F8A-8C5B-2278-2C8A-7B77BF4BAB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5BC3DF-E6B3-665D-E10E-5216084538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C2AB03-7385-1C94-0411-4BB2A90D7BB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C3713FA-0DEE-2754-36AF-84C535485A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27E7E6-70C0-B163-680E-67E869FD43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322" y="2388637"/>
            <a:ext cx="7718286" cy="327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1237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6D851-BDDA-103C-B698-221A4E48D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E1B111-5F4D-6CFE-5ED3-D1FF5B5D6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85DEED-88CF-FF2C-88A9-00D13E1162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4182F2-39A8-B640-E343-A4C8114F4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08DD79-5C96-5C99-0D16-FEBB1EC370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DA19FD-BED4-ADA9-5153-7C1CCCACF7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3BA472-F95A-AF2C-516F-EF05F30A25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32713-FE21-D9EB-61CC-49E4F34265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53D5DE-6570-8757-ECDA-81E1AD2090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547E8A-63A8-2B59-39CD-29C4C15AB05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BD62FB39-FD58-F5DE-42C0-6FC932F03D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ECE143-478A-69AC-D691-B9DDD19D52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322" y="2388637"/>
            <a:ext cx="7718286" cy="327548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8D91D44-CDE1-F039-E04F-791940BEBA03}"/>
              </a:ext>
            </a:extLst>
          </p:cNvPr>
          <p:cNvSpPr txBox="1"/>
          <p:nvPr/>
        </p:nvSpPr>
        <p:spPr>
          <a:xfrm>
            <a:off x="2568794" y="2782669"/>
            <a:ext cx="4927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حالٌ مَنْصوبٌ.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79F396-C069-F44F-8FE2-8E38CC47DDD7}"/>
              </a:ext>
            </a:extLst>
          </p:cNvPr>
          <p:cNvSpPr txBox="1"/>
          <p:nvPr/>
        </p:nvSpPr>
        <p:spPr>
          <a:xfrm>
            <a:off x="2545037" y="3228423"/>
            <a:ext cx="492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مَفْعولٌ مُطْلَقٌ مَنْصوبٌ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81B383E-0BE8-2346-8F89-DB4E9EE97771}"/>
              </a:ext>
            </a:extLst>
          </p:cNvPr>
          <p:cNvSpPr txBox="1"/>
          <p:nvPr/>
        </p:nvSpPr>
        <p:spPr>
          <a:xfrm>
            <a:off x="596878" y="4219697"/>
            <a:ext cx="79502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 أَحْمَدُ، واصِلْ طَريقَكَ بِالإِيثارِ وَالتَّعاوُنِ، فَإِنَّ الصَّديقَ الْحَقيقيَّ هُوَ مَنْ يَنْسى خِلافاتِهِ وَيَمُدُّ يَدَ الْعَوْنِ في وَقْتِ الأَزَماتِ.</a:t>
            </a:r>
            <a:r>
              <a:rPr lang="f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 سَليمٌ، تَعَلَّمْ مِنْ مَوْقِفِ صَديقِكِ  أَنَّ الصَّداقَةَ أَغْلى مِنَ الْخِلافاتِ الصَّغيرَةِ، وَتَمَسَّكْ بِها.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924471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يوم  صعب – قراءة و فهم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5809" y="99217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F79C46-8160-323A-1EDD-1E7326A79B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89" y="1608253"/>
            <a:ext cx="652442" cy="75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F730-3CC8-4026-E162-97F7DB4F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BED1190-5BF5-DAF9-8D61-86DEACEF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"نصوصي القرائية" سنشرع في قراءة قصة جديدة.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226730-2D5C-416E-B326-8FD6F55E55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DE5367-3372-8E95-31C8-E70620E2BE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540F4B-6DDF-9F3A-EC01-A93D2AAFB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45CC98-E58E-5890-F708-474AC62FB8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12A13-7289-DC6F-230B-9E6EB5B92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D518C1-9A46-3D69-542C-9361445592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9F2016-DF29-E0C3-5020-FD1C3A016A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D53B95-B6D4-EAC0-DA25-1552E6F46A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3F9EBD33-2B5A-A1D5-CD62-03D9A80492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007BE7-B37B-1ECA-32A6-2A64EF5B5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6224" y="2043405"/>
            <a:ext cx="3216871" cy="414660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13954350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. سأراقب ملخصات قصة "حكاية الكلمة"؟ من يقرأ ملخصه؟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4350964-8C15-CA38-E98E-A5CD6E69ABA2}"/>
              </a:ext>
            </a:extLst>
          </p:cNvPr>
          <p:cNvGrpSpPr/>
          <p:nvPr/>
        </p:nvGrpSpPr>
        <p:grpSpPr>
          <a:xfrm>
            <a:off x="640119" y="1791637"/>
            <a:ext cx="7863762" cy="4815955"/>
            <a:chOff x="579880" y="1848968"/>
            <a:chExt cx="7863762" cy="4815955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3E91370-F455-5766-A897-9A2E9F272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880" y="1848968"/>
              <a:ext cx="3415165" cy="480172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B955E0-2A02-A408-5FAE-5CD04A088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22717" y="1872726"/>
              <a:ext cx="3578088" cy="479219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A7EA62C-9CB0-C9A3-AF68-18AECB860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69474" y="1947836"/>
              <a:ext cx="3574168" cy="4702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21BF-D3B1-C4E9-DEEA-D4F137D1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B72827-BA54-79E4-A5C2-388BB2CD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C6512E-710E-5151-6869-BE647470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807C46-971D-7141-97C1-097B8BC7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4CB1D-394F-98DD-DEE6-23F19E064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D8D5DA-0640-4654-C02C-0AF7F708C8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71D-973F-FD42-B1F3-CD49C5345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84C5E-19EC-AE5C-F271-F88D1B2345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1BBC0-006A-22A6-F4F5-E2D1BAD5074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14B3821-5C5A-F26B-71C2-6CA7E6141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DF76309-6AB4-4A43-CE5C-36267FABE0C0}"/>
              </a:ext>
            </a:extLst>
          </p:cNvPr>
          <p:cNvSpPr txBox="1"/>
          <p:nvPr/>
        </p:nvSpPr>
        <p:spPr>
          <a:xfrm>
            <a:off x="998621" y="833648"/>
            <a:ext cx="6389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ستتعرفون على قصة بعنوان يوم صعب</a:t>
            </a:r>
            <a:endParaRPr lang="ar-AE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0CB83C-1DEE-E902-C320-2F1DF25323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6060" y="1584325"/>
            <a:ext cx="3543607" cy="49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6315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3B710-E63A-1F4D-2EFA-2C32DCEB4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D89FAEF-E8B9-266E-5655-069657C3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09802A-1C8B-0766-9F75-F93BC3D0D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C6570-7AAB-1B91-EE7C-346AD1DD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2D58BA-7F0F-3E22-0AF9-813B6BD39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5533E-D8DA-9E9D-2B7E-2C9A40D9E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5F45AE-ECDF-E106-83F8-B6195AEC1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9B7C-B7C9-98F0-2066-B99529C89A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9FFB5-3C8E-F401-8C2C-2A131D87C7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6E9D575C-E515-8E16-85DE-7D9E30026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8DFC602D-8F5F-BDFA-E062-6B0D6EF04944}"/>
              </a:ext>
            </a:extLst>
          </p:cNvPr>
          <p:cNvSpPr/>
          <p:nvPr/>
        </p:nvSpPr>
        <p:spPr>
          <a:xfrm>
            <a:off x="-523617" y="731872"/>
            <a:ext cx="8081510" cy="545319"/>
          </a:xfrm>
          <a:prstGeom prst="wedgeRectCallout">
            <a:avLst>
              <a:gd name="adj1" fmla="val 30667"/>
              <a:gd name="adj2" fmla="val 44473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خلال العنوان و الصورة. عم ستتحدث أحداث هذه القصة في نظركم؟  </a:t>
            </a:r>
            <a:endParaRPr lang="ar-AE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7B6AB3B-CE7C-1114-D1C2-91A63CB56B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1682" y="1583642"/>
            <a:ext cx="2408129" cy="9144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81B73F-BE09-FE84-0A76-B195855CCE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257" y="2598860"/>
            <a:ext cx="7225438" cy="401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4209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5AD5-8729-DC16-107B-8444F5E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355EFB-1820-E2F8-61D5-ACA210BE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32E65-7D55-2A30-914D-C416215C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DFB653-690C-8324-290B-720530CB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1CBEF-5515-8797-FBA2-DD6124AC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47DC1-F995-F5B0-68B0-CF36838058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A24D-8DA9-5211-8183-524AED00ED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D06DB-A4A8-81F2-5E1E-5AE2B2CD78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23D0CC-B683-3A2B-B6D6-AD2E2C8CEC1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437917C-58A8-CF51-571E-8365E77AA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47254-6BED-F1DB-23A5-EC4E86624369}"/>
              </a:ext>
            </a:extLst>
          </p:cNvPr>
          <p:cNvSpPr txBox="1"/>
          <p:nvPr/>
        </p:nvSpPr>
        <p:spPr>
          <a:xfrm>
            <a:off x="228599" y="684213"/>
            <a:ext cx="723097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تصفحوا الأقصوصة من ص 9 إلى ص12 واستعينوا بالصور المرفقة، وحاولوا التحقق من توقعاتكم. دقيقتين</a:t>
            </a:r>
            <a:br>
              <a:rPr lang="ar-MA" sz="1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lang="ar-MA" sz="18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lang="fr-MA" dirty="0"/>
          </a:p>
        </p:txBody>
      </p:sp>
      <p:pic>
        <p:nvPicPr>
          <p:cNvPr id="19" name="Image 18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A61EF66F-7F8D-2F80-CF3D-CA7BDAE512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2" y="1368000"/>
            <a:ext cx="906613" cy="104337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BC97B06-0E72-A743-17EB-683A4827B2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265" y="2020460"/>
            <a:ext cx="2860574" cy="409467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48F3EC7-B293-635D-CBEC-3B34F114FF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5891" y="2047270"/>
            <a:ext cx="2892218" cy="4101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00C1E5-5139-9C5E-10FE-8EEB823EDB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71548" y="2047471"/>
            <a:ext cx="2892218" cy="412631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FD2519-5DD5-0896-C9F2-68BF7B6044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5837" y="2047270"/>
            <a:ext cx="2892218" cy="409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296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4310D-CBD6-AF8E-43EF-0C2CD5C3F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E7FB7D-68E5-6C40-07A2-2F3ED06D21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311777-1695-6E45-F4BE-95D4B58F3C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F31124-6163-9487-C167-7C3CB6305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F31C35-C4DF-11E2-C35A-351626DF68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A0E7D4-0E41-9F74-169E-1F50D6CE0F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22550C-9655-C158-2309-3C6D50503A1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0C7680-874B-47B2-D6C0-939C258D4C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40010B-E49A-BA6D-952B-75B77F48535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087BBB33-8359-6ED7-A93C-7CFB3A49EA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6F1FFCE-5289-8EF8-1321-EFBEB7FF4B7F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4B6D38-57E3-1E2A-0B79-FBB04BD0B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7579" y="1584325"/>
            <a:ext cx="3368842" cy="490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5945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EB8EF-FFA9-9F22-F293-7540C921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54E647-133E-9038-9407-37256A5675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D49B71-DDDD-7636-CBE3-C2992D44A5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DBCCA4-BA7F-D13E-53FA-97C36BACA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48A47A-C02F-6319-633A-C950590CE3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7F7AD3-8685-E511-6168-1887B0860B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C13E58-12EF-72B8-394C-9038954373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A3DA3D-F74D-C055-8FCD-CFB82FFCFD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7D4F29-7A6D-6A77-442A-ECC4D90516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AE52B991-9354-4FF1-BE11-9E9AE028B6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4719502-F5A0-E0A8-AA70-F5DCDC36021F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3C424C-5DE8-984C-2977-D028E3262D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2759" y="1464640"/>
            <a:ext cx="3322797" cy="505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8606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02CAA-0635-51CF-3C2E-B65570D7A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FB2196-ED56-597C-4F7D-8C2C8DEE7D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C9D12A-75C4-DE54-62C5-A2B8E4DFE1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E541A3-36C4-F58D-F914-AA2E53B7F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F5E2DE-6C9D-3F65-FF47-CD5F6366E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EE877F-D524-ED14-AEA6-6F87FEE341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9872B9-40F4-E78D-C2E9-34AF10A64D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2933DF-0C62-1C32-14DB-C06F3339B2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341C8D-7B57-BF8B-8BF0-20AEA9F04EA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1BD9B08C-87B2-78FA-38B3-2E5AAFC62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C6E07F0-0492-CD42-D2F3-D0A9E7E410CA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074987-091F-7DF2-877A-F4893D61E4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9271" y="1490976"/>
            <a:ext cx="3385457" cy="506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6162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88818-086A-1AA9-84B2-F966175C2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772050-3194-0F49-2298-366CBC1E65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09710E-B7BC-CFC3-0526-13965D23B3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F2FCDB-F296-EA6C-79B8-70C34DE89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0602F8-6788-5721-E507-3142845EE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577D23B-50E3-2072-276F-C0709AF917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048E28-BB0C-D9E1-BFA0-980634382B6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71ABE5-F17E-B653-53E3-A7D0E47AF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981A02-42E1-FC6F-82D9-7D54D067AC9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CF82BEE-2B42-2C49-D1D6-24FD560E4A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D23543C-53D2-D06E-0DE4-12F842F21DDA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214E078-87E1-963F-24FC-C9CE9DEFD5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05372" y="1493911"/>
            <a:ext cx="3622866" cy="517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7010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18251</TotalTime>
  <Words>1233</Words>
  <Application>Microsoft Office PowerPoint</Application>
  <PresentationFormat>Affichage à l'écran (4:3)</PresentationFormat>
  <Paragraphs>272</Paragraphs>
  <Slides>48</Slides>
  <Notes>0</Notes>
  <HiddenSlides>0</HiddenSlides>
  <MMClips>2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70" baseType="lpstr">
      <vt:lpstr>Microsoft Uighur</vt:lpstr>
      <vt:lpstr>Arial</vt:lpstr>
      <vt:lpstr>Dosis Medium</vt:lpstr>
      <vt:lpstr>Calibri</vt:lpstr>
      <vt:lpstr>Dosis</vt:lpstr>
      <vt:lpstr>Modern Love</vt:lpstr>
      <vt:lpstr>Dosis SemiBold</vt:lpstr>
      <vt:lpstr>Wingdings</vt:lpstr>
      <vt:lpstr>Dosis ExtraBold</vt:lpstr>
      <vt:lpstr>Sakkal Majalla</vt:lpstr>
      <vt:lpstr>Calibri Light</vt:lpstr>
      <vt:lpstr>3_Simple Light</vt:lpstr>
      <vt:lpstr>1_Thème Office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think-cell Slide</vt:lpstr>
      <vt:lpstr>Présentation PowerPoint</vt:lpstr>
      <vt:lpstr>Présentation PowerPoint</vt:lpstr>
      <vt:lpstr>تنظيم حصص الأسبوع الثاني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 . الصفحة 94. سأتحقق من درجة تحكمكم مكتسبات الأسبوع.</vt:lpstr>
      <vt:lpstr>على ألواحكم أجيبوا عن الأسئلة التالية. السؤال 1.</vt:lpstr>
      <vt:lpstr>السؤال 2.</vt:lpstr>
      <vt:lpstr>عند نهاية رائز التحقق</vt:lpstr>
      <vt:lpstr>مراجعة وتوليف </vt:lpstr>
      <vt:lpstr>خدوا كراساتكم . سننجز أنشطة المراجعة و التوليف الواردة على  الصفحتين 94 و 95</vt:lpstr>
      <vt:lpstr>اِقرؤوا النص التالي: « سر الأخوة" قراءة صامتة ؛لتتمكنوا من ضبط جمل بالشكل التام  و الإجابة عن أسئلة. </vt:lpstr>
      <vt:lpstr>النشاط الأول:  اضبطوا الفقرة بالشكل التام  تكتب الفقرة  على السبورة.</vt:lpstr>
      <vt:lpstr>سأمر بين الصفوف لمساعدتكم</vt:lpstr>
      <vt:lpstr>من يصحح .</vt:lpstr>
      <vt:lpstr>صححوا أخطاءكم.</vt:lpstr>
      <vt:lpstr>نواصل : اِقرؤوا النص التالي: « موسم الورود" قراءة صامتة ؛ بعد ذلك تجيبون عن أسئلة المعجم و الفهم و اللغة.   لديكم 10  دقيقة للإنجاز.</vt:lpstr>
      <vt:lpstr>معكم مهلة للتفكير. سأمر بين الصفوف لتقديم المساعدة.</vt:lpstr>
      <vt:lpstr>نصحح الان. من يجيب عن أسئلة المعجم؟ هل أنتم متفقون ؟ من له جواب آخر؟</vt:lpstr>
      <vt:lpstr>صححوا</vt:lpstr>
      <vt:lpstr>نواصل تصحيح أسئلة الفهم. السؤال 1:    من يقرأ جوابه؟ هل أنتم متفقون؟</vt:lpstr>
      <vt:lpstr>صححوا. </vt:lpstr>
      <vt:lpstr>نصحح السؤال 2  من يقرأ جوابه ؟  كيف حصلتم على الإجابة ؟ </vt:lpstr>
      <vt:lpstr>صححوا. </vt:lpstr>
      <vt:lpstr>نصحح السؤال 3  من يقرأ جوابه ؟  كيف حصلتم على الإجابة ؟ </vt:lpstr>
      <vt:lpstr>صححوا.</vt:lpstr>
      <vt:lpstr>نصحح السؤال 4  من يقرأ جوابه ؟  هل انتم متفقون؟ من يقترح جوابا آخر؟ </vt:lpstr>
      <vt:lpstr>نصحح السؤال 4  من يقرأ جوابه ؟  هل انتم متفقون؟ من يقترح جوابا آخر؟ </vt:lpstr>
      <vt:lpstr>ننتقل الآن لأنشطة اللغة .  معكم 10 دقائق للإنجاز.</vt:lpstr>
      <vt:lpstr>سأمر بين الصفوف لمساعدتكم.</vt:lpstr>
      <vt:lpstr>نصحح السؤالين 5 و6  . من يقرأ جوابه؟ هل انتم متفقون؟</vt:lpstr>
      <vt:lpstr>صححوا. يمكنكم اقتراح أجوبة أخرى للنعوت الحقيقية.</vt:lpstr>
      <vt:lpstr>نصحح الأسئلة 7 – 8 من يقرأ جوابه؟ هل انتم متفقون؟</vt:lpstr>
      <vt:lpstr>صححوا.</vt:lpstr>
      <vt:lpstr>ورشة القراءة – القراءة الاثرائية</vt:lpstr>
      <vt:lpstr>خذوا كتيبات "نصوصي القرائية" سنشرع في قراءة قصة جديدة.</vt:lpstr>
      <vt:lpstr>قبل ذلك . سأراقب ملخصات قصة "حكاية الكلمة"؟ من يقرأ ملخصه؟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157</cp:revision>
  <dcterms:created xsi:type="dcterms:W3CDTF">2023-09-20T21:35:22Z</dcterms:created>
  <dcterms:modified xsi:type="dcterms:W3CDTF">2026-03-30T10:15:41Z</dcterms:modified>
</cp:coreProperties>
</file>