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9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0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1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2" r:id="rId6"/>
    <p:sldMasterId id="2147483815" r:id="rId7"/>
    <p:sldMasterId id="2147483830" r:id="rId8"/>
    <p:sldMasterId id="2147483854" r:id="rId9"/>
    <p:sldMasterId id="2147483878" r:id="rId10"/>
    <p:sldMasterId id="2147483893" r:id="rId11"/>
    <p:sldMasterId id="2147483918" r:id="rId12"/>
  </p:sldMasterIdLst>
  <p:notesMasterIdLst>
    <p:notesMasterId r:id="rId71"/>
  </p:notesMasterIdLst>
  <p:sldIdLst>
    <p:sldId id="2147482765" r:id="rId13"/>
    <p:sldId id="2147482604" r:id="rId14"/>
    <p:sldId id="2147482469" r:id="rId15"/>
    <p:sldId id="2147482697" r:id="rId16"/>
    <p:sldId id="2147482618" r:id="rId17"/>
    <p:sldId id="2147482716" r:id="rId18"/>
    <p:sldId id="2147482470" r:id="rId19"/>
    <p:sldId id="2147482477" r:id="rId20"/>
    <p:sldId id="2147482480" r:id="rId21"/>
    <p:sldId id="2147482483" r:id="rId22"/>
    <p:sldId id="2147482745" r:id="rId23"/>
    <p:sldId id="2147482481" r:id="rId24"/>
    <p:sldId id="2147482708" r:id="rId25"/>
    <p:sldId id="2147482485" r:id="rId26"/>
    <p:sldId id="2134807148" r:id="rId27"/>
    <p:sldId id="2147482503" r:id="rId28"/>
    <p:sldId id="2147482747" r:id="rId29"/>
    <p:sldId id="2147482748" r:id="rId30"/>
    <p:sldId id="2147482749" r:id="rId31"/>
    <p:sldId id="2147482750" r:id="rId32"/>
    <p:sldId id="2147482751" r:id="rId33"/>
    <p:sldId id="2134807164" r:id="rId34"/>
    <p:sldId id="2134807155" r:id="rId35"/>
    <p:sldId id="2134807156" r:id="rId36"/>
    <p:sldId id="2147482753" r:id="rId37"/>
    <p:sldId id="2147482754" r:id="rId38"/>
    <p:sldId id="2147482766" r:id="rId39"/>
    <p:sldId id="2147482755" r:id="rId40"/>
    <p:sldId id="2147482712" r:id="rId41"/>
    <p:sldId id="2147482487" r:id="rId42"/>
    <p:sldId id="2147482767" r:id="rId43"/>
    <p:sldId id="2147482486" r:id="rId44"/>
    <p:sldId id="2147482756" r:id="rId45"/>
    <p:sldId id="2147482757" r:id="rId46"/>
    <p:sldId id="2147482769" r:id="rId47"/>
    <p:sldId id="2147482768" r:id="rId48"/>
    <p:sldId id="2147482770" r:id="rId49"/>
    <p:sldId id="2147482771" r:id="rId50"/>
    <p:sldId id="2147482488" r:id="rId51"/>
    <p:sldId id="2147482772" r:id="rId52"/>
    <p:sldId id="2147482773" r:id="rId53"/>
    <p:sldId id="2147482774" r:id="rId54"/>
    <p:sldId id="2147482490" r:id="rId55"/>
    <p:sldId id="2147482743" r:id="rId56"/>
    <p:sldId id="2147482491" r:id="rId57"/>
    <p:sldId id="2147482492" r:id="rId58"/>
    <p:sldId id="2147482493" r:id="rId59"/>
    <p:sldId id="2147482494" r:id="rId60"/>
    <p:sldId id="2147482775" r:id="rId61"/>
    <p:sldId id="2134807111" r:id="rId62"/>
    <p:sldId id="2147482496" r:id="rId63"/>
    <p:sldId id="2147482497" r:id="rId64"/>
    <p:sldId id="2147482715" r:id="rId65"/>
    <p:sldId id="2147482499" r:id="rId66"/>
    <p:sldId id="2147482501" r:id="rId67"/>
    <p:sldId id="2147482729" r:id="rId68"/>
    <p:sldId id="2147482502" r:id="rId69"/>
    <p:sldId id="2147482634" r:id="rId7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F3EEE8"/>
    <a:srgbClr val="0097B2"/>
    <a:srgbClr val="70B1B6"/>
    <a:srgbClr val="7FB9BE"/>
    <a:srgbClr val="1E3F48"/>
    <a:srgbClr val="106585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2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09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7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11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66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88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85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5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89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650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957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44858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0966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22161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36845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65000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2529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80915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629376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45312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04670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13863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04879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5578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55177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89152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05977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4172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335722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30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06103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668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0734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11312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802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924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0576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8418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024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77746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9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72400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0744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26299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9535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738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9872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73518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83594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5650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7525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46529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01919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4059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33287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8806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435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477419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4530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0695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30062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9774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78529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246454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42584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45404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1719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4902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46933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42078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7262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93131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9736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0152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23860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69587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602588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66306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9201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7889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7703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3442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55747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5267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733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50319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41841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74680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4023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4444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70428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00547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67587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15421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6721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6099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30230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2756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34953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31257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27909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74346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6012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227964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578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67639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1196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08307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8535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93774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93576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53404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11146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59381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40622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6620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9338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83743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7223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027032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5588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14615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9885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616867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8327946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186185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54091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87518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31265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438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82128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43312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02987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8961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51776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297362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24496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52143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364454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9944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93138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96959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6620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00454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6407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54723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7659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5129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69372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57699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449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26161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78615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5337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7424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6175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904348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61060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646145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42299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91186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032408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9625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405186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3674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566718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417232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70534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2180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69739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60001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73930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41073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033705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11433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336786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31895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6129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97333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3500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21968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4685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54771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80537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56152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88794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99536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59716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07765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9619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7084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20604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4780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48520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36731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6323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21532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0677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946888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1372534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82525504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426550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4202003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80628385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7776068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9266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62184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147664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613718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00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43584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520453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84492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66488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32643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2918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72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578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12031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51320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95281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62304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727502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41407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14734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94485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1252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4163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55553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4141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5441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936842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8264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8573286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749087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54200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6228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3718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97529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355734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18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62.xml"/><Relationship Id="rId21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slideLayout" Target="../slideLayouts/slideLayout17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20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23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69.xml"/><Relationship Id="rId19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Relationship Id="rId22" Type="http://schemas.openxmlformats.org/officeDocument/2006/relationships/slideLayout" Target="../slideLayouts/slideLayout18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26" Type="http://schemas.openxmlformats.org/officeDocument/2006/relationships/image" Target="../media/image14.jpg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0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26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42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2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10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8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45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22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34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  <p:sldLayoutId id="21474838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884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64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  <p:sldLayoutId id="2147483911" r:id="rId18"/>
    <p:sldLayoutId id="2147483912" r:id="rId19"/>
    <p:sldLayoutId id="2147483913" r:id="rId20"/>
    <p:sldLayoutId id="2147483914" r:id="rId21"/>
    <p:sldLayoutId id="2147483915" r:id="rId22"/>
    <p:sldLayoutId id="2147483916" r:id="rId23"/>
    <p:sldLayoutId id="214748391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95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  <p:sldLayoutId id="2147483936" r:id="rId18"/>
    <p:sldLayoutId id="2147483937" r:id="rId19"/>
    <p:sldLayoutId id="2147483938" r:id="rId20"/>
    <p:sldLayoutId id="2147483939" r:id="rId21"/>
    <p:sldLayoutId id="21474839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9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11" Type="http://schemas.openxmlformats.org/officeDocument/2006/relationships/image" Target="../media/image21.gif"/><Relationship Id="rId5" Type="http://schemas.openxmlformats.org/officeDocument/2006/relationships/image" Target="../media/image33.png"/><Relationship Id="rId10" Type="http://schemas.openxmlformats.org/officeDocument/2006/relationships/image" Target="../media/image42.png"/><Relationship Id="rId4" Type="http://schemas.openxmlformats.org/officeDocument/2006/relationships/image" Target="../media/image40.sv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8.wdp"/><Relationship Id="rId7" Type="http://schemas.openxmlformats.org/officeDocument/2006/relationships/image" Target="../media/image3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10" Type="http://schemas.microsoft.com/office/2007/relationships/hdphoto" Target="../media/hdphoto11.wdp"/><Relationship Id="rId4" Type="http://schemas.openxmlformats.org/officeDocument/2006/relationships/image" Target="../media/image37.png"/><Relationship Id="rId9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3.png"/><Relationship Id="rId7" Type="http://schemas.openxmlformats.org/officeDocument/2006/relationships/image" Target="../media/image5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9.xml"/></Relationships>
</file>

<file path=ppt/slides/_rels/slide54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microsoft.com/office/2007/relationships/hdphoto" Target="../media/hdphoto15.wdp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222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3.png"/><Relationship Id="rId4" Type="http://schemas.openxmlformats.org/officeDocument/2006/relationships/image" Target="../media/image61.png"/><Relationship Id="rId9" Type="http://schemas.openxmlformats.org/officeDocument/2006/relationships/image" Target="../media/image2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21.gif"/><Relationship Id="rId4" Type="http://schemas.openxmlformats.org/officeDocument/2006/relationships/image" Target="../media/image33.png"/><Relationship Id="rId9" Type="http://schemas.openxmlformats.org/officeDocument/2006/relationships/image" Target="../media/image6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674DF7F-0560-77AC-453D-1EAE4D8014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1" b="357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818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8051DE87-144B-25D4-A7A0-6B2B258E5B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الثاني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 3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  4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الأساليب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</a:t>
            </a:r>
            <a:endParaRPr lang="ar-M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5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</a:t>
            </a:r>
            <a:r>
              <a:rPr lang="fr-FR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2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1نشاط اعتيادي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أثناء القراءة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التراكيب .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أدوات اللغة – الفعل الأمر.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AE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lang="a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 النبتة العجيبة (2) </a:t>
            </a:r>
            <a:r>
              <a:rPr lang="fr-FR" dirty="0"/>
              <a:t>-</a:t>
            </a:r>
            <a:r>
              <a:rPr lang="ar-MA" dirty="0"/>
              <a:t> - استثمار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930731" y="3380220"/>
            <a:ext cx="1677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</a:t>
            </a:r>
            <a:r>
              <a:rPr lang="fr-MA"/>
              <a:t>- 02</a:t>
            </a:r>
            <a:r>
              <a:rPr lang="ar-MA" dirty="0"/>
              <a:t>ورشة القراءة – </a:t>
            </a:r>
            <a:r>
              <a:rPr lang="ar-MA"/>
              <a:t>الحصة 3</a:t>
            </a:r>
            <a:r>
              <a:rPr lang="ar-MA" dirty="0"/>
              <a:t> </a:t>
            </a:r>
          </a:p>
          <a:p>
            <a:endParaRPr lang="a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المفعول المطلق.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855907" y="4668066"/>
            <a:ext cx="17025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- 03</a:t>
            </a:r>
            <a:r>
              <a:rPr lang="ar-MA" dirty="0"/>
              <a:t>ورشة الكتابة – التراكيب</a:t>
            </a:r>
          </a:p>
          <a:p>
            <a:endParaRPr lang="ar-MA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وتوظيف الفعل الأمر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استراتيجيات الفهم القرائي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المفعول المطلق و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توظيفه.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dirty="0">
                <a:cs typeface="Microsoft Uighur" panose="02000000000000000000" pitchFamily="2" charset="-78"/>
              </a:rPr>
              <a:t>أدوات اللغة.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514F8AB-BD80-3244-AB6D-B6FFB2D4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5B599338-6AA2-7D03-05D4-910DE6C6B7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59600" y="747713"/>
            <a:ext cx="793399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05A037-F205-A1E0-129A-553AFC2820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0695D-232E-CE9A-9A16-36DB5BE304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8076B4-C53F-D4B3-680F-DC86D63F87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217498-CEC3-E3CC-8245-C5D2A7C008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8CDD245-6FF8-FFEC-1742-784D44F96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C111D1-E732-5233-E20D-F3100A3277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5855E8-A135-9692-2177-586EECE815F7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D82AC7-D525-19C4-62FC-67EC44C2E0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9" name="Espace réservé pour une image  10">
            <a:extLst>
              <a:ext uri="{FF2B5EF4-FFF2-40B4-BE49-F238E27FC236}">
                <a16:creationId xmlns:a16="http://schemas.microsoft.com/office/drawing/2014/main" id="{3EC99CEC-E4AE-5A28-5ED9-3167875F328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2" y="2188580"/>
            <a:ext cx="5400675" cy="3598862"/>
          </a:xfrm>
          <a:prstGeom prst="roundRect">
            <a:avLst>
              <a:gd name="adj" fmla="val 11828"/>
            </a:avLst>
          </a:prstGeom>
        </p:spPr>
      </p:pic>
    </p:spTree>
    <p:extLst>
      <p:ext uri="{BB962C8B-B14F-4D97-AF65-F5344CB8AC3E}">
        <p14:creationId xmlns:p14="http://schemas.microsoft.com/office/powerpoint/2010/main" val="145972230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45BABD-C9D6-8F99-DCEB-0B57BAF9F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EB6161-995F-C049-6CA2-E60C180053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B7EBA5-A1CA-FF54-6F2F-50C62305D9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CE38E5-B04B-0E6D-F841-0325F93272A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ECD0BF-6095-DE98-6B19-D9887C6E5B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627576-9B77-20A2-198C-600BC8B17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536B61-B3FA-EC9D-9FD7-3F25596A93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77FD83-C54B-E01D-51F2-FD409EBA49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9" name="Espace réservé pour une image  4">
            <a:extLst>
              <a:ext uri="{FF2B5EF4-FFF2-40B4-BE49-F238E27FC236}">
                <a16:creationId xmlns:a16="http://schemas.microsoft.com/office/drawing/2014/main" id="{E4C2DF38-83A7-7ADA-6003-B528FDB65E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51DB5B6B-E8CD-3134-5718-BD30EB4F78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0129" y="2150680"/>
            <a:ext cx="7038975" cy="3959225"/>
          </a:xfrm>
          <a:prstGeom prst="rect">
            <a:avLst/>
          </a:prstGeom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73FDB4-5ADF-C81D-259B-B591F7194C4C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077" y="617631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F0E93D1-10BC-D74F-84D8-55A3EF1D6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خلال هذه الحصة  في نشاط أدوات اللغة.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46A1C4-3327-1F82-02B5-E69CFB870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63A3D1-DD8E-A0E6-BB29-C63367D8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B6BAC5-15A7-D4D2-08A0-F3B93603CB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E40663-1010-4DDB-3122-2280F1B89F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7BCACB-A217-2B33-6A3E-53CE7DBB50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07D3CF-31FE-9F17-F78F-D069750C23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AAC789-23C1-1882-C787-360D208AE83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8DD54D-7746-7541-0E36-74B34B3264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36A501B-4469-5D27-3B4D-D7FCFE3E60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082611B-1785-F9D2-E23C-B34C75EE2860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أَدَواتُ ﭐللُّغَةِ.</a:t>
            </a:r>
          </a:p>
        </p:txBody>
      </p:sp>
    </p:spTree>
    <p:extLst>
      <p:ext uri="{BB962C8B-B14F-4D97-AF65-F5344CB8AC3E}">
        <p14:creationId xmlns:p14="http://schemas.microsoft.com/office/powerpoint/2010/main" val="280800417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EAAEF-D2EC-6D42-8D5B-134CEC9C0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8" y="756000"/>
            <a:ext cx="715328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توظيف الفعل الأمر . تابعوا معي . سأقرأ الوضعية. من يقرأ؟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0A4D2C9-DE76-6D87-2744-3021A4F5C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16E31AD-4462-C868-F895-E393B94A42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BA3F3-3BFA-666D-A064-FBD87D2873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2E238DD-609B-106C-FDB1-D36FC7DB7F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DA12B3D-1FD5-7107-7A71-5CC0041624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568ACE7-8632-317D-C59A-26C841BB34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FE21F5-7753-5570-04CF-592965DE224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2E5F2B0-0E8F-5518-9813-516D490532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E042868-41E5-754A-0C7D-5AC36676B0A1}"/>
              </a:ext>
            </a:extLst>
          </p:cNvPr>
          <p:cNvSpPr txBox="1"/>
          <p:nvPr/>
        </p:nvSpPr>
        <p:spPr>
          <a:xfrm>
            <a:off x="624467" y="1925518"/>
            <a:ext cx="789506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أَخوكَ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ﭐلصَّغيرُ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مُتَرَدِّدٌ بَيْنَ مُراجَعَةِ دُروسِهِ وَ يَقْضي وَقْتاً طَويلاً في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ﭐللَّعِبِ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 عَلى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ﭐلْهاتِفِ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  <a:p>
            <a:pPr marR="0" lvl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أُكْتُبْ ثَلاثَ جُمَلٍ تَبْدَأُ بِفِعْلِ أَمْرٍ تُوَجِّهُهُ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لِاتِّخادِ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ﭐلْقَرارِ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ﭐلصّائِبِ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96DE2C10-F8A4-6ACF-62DF-9167839EA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8066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B143B-4775-7B0D-BEEA-E8CF2D638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DAA5FD-DDAA-B66B-AC26-03FB12043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8" y="756000"/>
            <a:ext cx="715328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5 دقائق للإجابة على دفاتركم.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108404C-16EC-7EDB-4AF8-3E6D478A2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301DE8D-F519-2E9B-60CE-833D0BBE6D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F599F0D-B648-F28A-CC18-56B563B782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C63D795-FB08-6E48-4572-E334E726FE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1443470-D010-042A-B625-6D22D1075D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92B793-608B-32CB-0CF5-44E6895910D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1943B10-16F0-97E6-B5C8-48AABD00B4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AFB60A8-6037-1394-6F32-2392A7EFED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285ED005-F987-F61B-FBEB-57CB33B91B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3A229ED-D969-D3A3-CCC7-5EB8C34171B0}"/>
              </a:ext>
            </a:extLst>
          </p:cNvPr>
          <p:cNvSpPr txBox="1"/>
          <p:nvPr/>
        </p:nvSpPr>
        <p:spPr>
          <a:xfrm>
            <a:off x="624467" y="1925518"/>
            <a:ext cx="789506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أَخوكَ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ﭐلصَّغيرُ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مُتَرَدِّدٌ بَيْنَ مُراجَعَةِ دُروسِهِ وَ يَقْضي وَقْتاً طَويلاً في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ﭐللَّعِبِ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 عَلى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ﭐلْهاتِفِ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  <a:p>
            <a:pPr marR="0" lvl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أُكْتُبْ ثَلاثَ جُمَلٍ تَبْدَأُ بِفِعْلِ أَمْرٍ تُوَجِّهُهُ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لِاتِّخادِ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ﭐلْقَرارِ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ﭐلصّائِبِ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414445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3C1C-E5BF-B6C2-D040-8709FEF85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182722A-55CE-034F-996F-633DA188B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جوابه؟ 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72FC32D-5F92-6763-81B1-24B6A0E4F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9E0585-C52C-C5D9-C2E4-8A57D3A234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8D6A5F5-5D2E-9F05-583D-415C3777C7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0D43424-C2F2-8583-D851-F668C6C0E8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AD1B066-FBC7-C512-0CE5-6912951985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83B6CF-CACA-D234-4597-595965DFAB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56E91A-CEC6-2FCE-959A-E930D9486B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27DFEBD-01E1-6DAF-F4BB-3D2EBC7F94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13578D6-206E-1DF6-0837-D9BFCC9977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9CA6D0B-8E77-6AC1-92A1-06315C5EC88C}"/>
              </a:ext>
            </a:extLst>
          </p:cNvPr>
          <p:cNvSpPr txBox="1"/>
          <p:nvPr/>
        </p:nvSpPr>
        <p:spPr>
          <a:xfrm>
            <a:off x="624467" y="1925518"/>
            <a:ext cx="789506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أَخوكَ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ﭐلصَّغيرُ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مُتَرَدِّدٌ بَيْنَ مُراجَعَةِ دُروسِهِ وَ يَقْضي وَقْتاً طَويلاً في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ﭐللَّعِبِ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 عَلى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ﭐلْهاتِفِ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  <a:p>
            <a:pPr marR="0" lvl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أُكْتُبْ ثَلاثَ جُمَلٍ تَبْدَأُ بِفِعْلِ أَمْرٍ تُوَجِّهُهُ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لِاتِّخادِ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ﭐلْقَرارِ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ﭐلصّائِبِ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439417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3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النبتة العجيبة (2).</a:t>
            </a:r>
          </a:p>
          <a:p>
            <a:pPr marL="0" lvl="0" indent="0" algn="r" rtl="1">
              <a:buClr>
                <a:srgbClr val="424D7B"/>
              </a:buClr>
              <a:buNone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- استثمار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249791" y="1730626"/>
            <a:ext cx="2975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ورشة القراءة – الحصة </a:t>
            </a:r>
            <a:r>
              <a:rPr lang="ar-MA"/>
              <a:t>3 </a:t>
            </a:r>
            <a:endParaRPr lang="a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 الجزء الثاني من نص النبتة العجيبة وتوظيف استراتيجيات فهم النص.</a:t>
            </a:r>
            <a:endParaRPr lang="fr-FR" sz="2400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F0E837B-6290-E476-6666-AD0ADFE8F8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5AA7F46-1D11-A293-9D7F-1E5831E5A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26122A-77E9-E4AB-15CB-E8117A2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0B950B-D1DF-CDA9-2ABA-7000428196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AC0400-224F-67D3-0FCC-C29120D90D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9C967F-E8E7-D268-FFB5-6BFC6C5523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307469-0313-80A0-AA0C-7B1B79961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F76C2C4-F60D-3BB2-744B-F99812CF06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520B0AD0-F978-1C6C-3875-CA8C0545EE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AE28F58-17BE-CD79-0EC9-218D0C3B02DE}"/>
              </a:ext>
            </a:extLst>
          </p:cNvPr>
          <p:cNvGrpSpPr/>
          <p:nvPr/>
        </p:nvGrpSpPr>
        <p:grpSpPr>
          <a:xfrm>
            <a:off x="374487" y="2002766"/>
            <a:ext cx="8450426" cy="4412233"/>
            <a:chOff x="-181461" y="2440677"/>
            <a:chExt cx="8450426" cy="4412233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1E27554-0602-8C6A-D1BE-D80EBB7BA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1461" y="2440677"/>
              <a:ext cx="2876552" cy="441223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47C0960-FA3A-4A95-594B-717B78586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861" y="2440677"/>
              <a:ext cx="2876552" cy="441223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CBAECAF-D9C6-B86F-5382-8090252E1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2413" y="2440677"/>
              <a:ext cx="2876552" cy="44122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081190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نصحح الواجب المنزلي. سأراقب إنجازاتكم.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683F770-EBEB-B80E-ED75-6936E95E3A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EBAD736-1463-1EB7-3AD5-D2DC62712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E747E1C-C8F5-83B0-6C3B-0F03E7A40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8B77611-CE4D-0F74-8CB8-BD9D0B075D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955E5F9-469F-37A5-B69B-8A5A60BDD6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CF97480-EB86-3E39-4695-3059048A248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CAE443-8FE6-69C6-ABCD-9380C93FD2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C8CDDB-8BB3-D3E8-B8F5-BCCF031442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F92D747-B8E1-5DEA-DFB3-0209BB493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C3C597-6127-640D-8559-E0F4E9850C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3771" y="1896999"/>
            <a:ext cx="7604449" cy="465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65068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DCC1-D1F9-37B5-0E1C-65AD17EA0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AB935A5-2088-9F47-D5EA-5B2842218405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F0E4001-8FBF-22C0-FA55-0B50C3878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الأول شفويا.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621A612-E77D-0411-7223-E33F24FD01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022388-3C00-1869-5EF7-A879B62B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4266D51-EE59-412D-450C-064B16A90E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E57A9B2-6CC6-1141-CC13-2068CA7949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200CCA4-0714-0A79-EB65-9A0044E9CE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8C3376-CF14-2292-59E1-04882FF96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BA8EBA-23E6-F78F-B033-87B2429D4F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BE420A3-1E77-1C51-A240-46E4A62B80E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E2AA883-4F44-55D2-5FD1-22B652DC4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737FDA-A3C2-9F09-7E1B-7F75B6B1AD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687" y="2612571"/>
            <a:ext cx="8114048" cy="201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5389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EE0B0-BDAD-114D-A94C-0FC8B0F0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6E98750B-D09A-59DB-23DB-003CABD72784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18D99EE-28C0-CCB7-F0CA-26B707806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6C8C56A-2E81-2DD0-0C7D-5DF6B7452A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D3F3BF-0A8B-D7AF-FE83-5C8ABBCF4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24B2157-A781-2799-F2BB-0985B52496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DA08C97-F50E-736B-0755-FD988C3ED0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6421880-EE32-E039-056E-A689403C36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D055E12-AC63-9A94-E901-7EE52CB515C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3E8C8F4-46FB-2C17-BB3B-12D0BC9EDC9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D5F37A-20B9-C8FF-6A19-0D469AF947D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F7EE80ED-F6DC-38AF-0669-BD1D1677AA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5680ACC-8F48-30AE-D159-96BA2BD680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687" y="2612571"/>
            <a:ext cx="8114048" cy="20191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C8E2779-CDEA-5A6F-C9FB-CF19F45ECEC9}"/>
              </a:ext>
            </a:extLst>
          </p:cNvPr>
          <p:cNvSpPr txBox="1"/>
          <p:nvPr/>
        </p:nvSpPr>
        <p:spPr>
          <a:xfrm>
            <a:off x="4497355" y="3216938"/>
            <a:ext cx="26219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اَلرِّياحُ ﭐلْعاتِيَةُ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ﭐلشَّديدَةُ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CBE4826-78D9-29E1-3053-098EED7008F6}"/>
              </a:ext>
            </a:extLst>
          </p:cNvPr>
          <p:cNvSpPr txBox="1"/>
          <p:nvPr/>
        </p:nvSpPr>
        <p:spPr>
          <a:xfrm>
            <a:off x="68809" y="3216938"/>
            <a:ext cx="3056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تَجِفُّ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ﭐلْأَنْهارُ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وَتَنْقَطِعُ مِياهُها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CC2058B-956F-0704-7912-86550BD62C62}"/>
              </a:ext>
            </a:extLst>
          </p:cNvPr>
          <p:cNvSpPr txBox="1"/>
          <p:nvPr/>
        </p:nvSpPr>
        <p:spPr>
          <a:xfrm>
            <a:off x="4722462" y="3863268"/>
            <a:ext cx="26219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أَدْهَشَهُمْ وَأَفْزَعَهُمْ مَنْظَرُها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271D003-6FD1-AFA6-2F28-1C10AA35840C}"/>
              </a:ext>
            </a:extLst>
          </p:cNvPr>
          <p:cNvSpPr txBox="1"/>
          <p:nvPr/>
        </p:nvSpPr>
        <p:spPr>
          <a:xfrm>
            <a:off x="326571" y="3863291"/>
            <a:ext cx="28965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اِلْحَقْ بِأَقْرانِكَ وَأَمْثالِكَ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ﭐلسِّنِّ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070438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59B06-4548-D8C5-75CF-42D6E06E1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3E2CC452-3FE8-99CC-7B14-271F4C18B8D4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ECC98E7C-024B-7265-726D-7AC1178C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الثاني شفويا.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7ED7A0F-129D-7761-FDBF-5D449C5FC5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CB91013-7B58-1E81-AA25-D8955EF3B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83F306-B1D5-488D-1A63-A082C1D3D5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E889E02-AF64-87C8-576E-36B596C8DE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BD2E659-E3D3-590E-B9C3-32F148E173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481DE38-A1BA-F767-F4FD-4454CC5D24A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F2CF837-8F42-C838-9E5B-50CE69F067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9270B50-F294-83A1-593C-EBCBDCF954A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129CFCBB-89F1-9B8B-0809-2775E7100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C933AA-A6E1-1AC1-96AF-937771BD98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6513" y="2657440"/>
            <a:ext cx="7778645" cy="145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0593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3FD4B-ECAA-ADF3-6219-629DA38AB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FFDFA6B-27A9-F5B7-2FF3-7F2F86DDF4B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0785B52-AB05-CB5C-05FE-D733AA2B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514664E-03B4-B6B5-8162-FE2422EA04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1291F49-D15C-526F-14A9-48E82620E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9F88355-069A-F3D3-FCC2-07C8360D27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2DACF7D-1B0E-84D0-715B-41F0C55683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0328BF4-8168-E1AE-659A-2C7A276939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39B5351-F92A-6C16-BE86-7447B2EC770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A99B851-39BB-18B9-0C12-F59E8E28279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8ED9CD1-5281-AF4C-576D-F5D682E00FC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A9A5B304-2BDB-ED9F-7801-2B9102552F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FC72D60-E485-0D30-9FCF-FAAE884FC3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6513" y="2657440"/>
            <a:ext cx="7778645" cy="145736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7939DC0-6D50-66A3-AE68-DA21908EEB60}"/>
              </a:ext>
            </a:extLst>
          </p:cNvPr>
          <p:cNvSpPr txBox="1"/>
          <p:nvPr/>
        </p:nvSpPr>
        <p:spPr>
          <a:xfrm>
            <a:off x="6328238" y="3303558"/>
            <a:ext cx="12689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اِرْتَوَتْ</a:t>
            </a:r>
            <a:endParaRPr lang="fr-MA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D0061F-536B-E048-AEBC-4976ED6FBE32}"/>
              </a:ext>
            </a:extLst>
          </p:cNvPr>
          <p:cNvSpPr txBox="1"/>
          <p:nvPr/>
        </p:nvSpPr>
        <p:spPr>
          <a:xfrm>
            <a:off x="2181281" y="3298893"/>
            <a:ext cx="12689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دَنا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20115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ECBBA-6CE7-B722-63DB-6CF5CEC7C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8D355BB-7C6C-890C-D97E-D68C3E756123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0A21059-8692-7F15-8BAE-D16A21641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الثالث شفويا.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CC575EC-83F9-E930-B5F5-4F5FB42A3E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8B0421-24BB-7FC6-2686-AD80CBC6A6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711801C-4B59-C22A-8D67-5252911911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97C1B27-A722-E342-E451-F222C5CED9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1B2CD68-06EB-2498-0666-34CBD48E28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DB1BA24-2BEF-E4D4-225F-C5E03D451C7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83A9D8-CCC8-A557-EDC9-9214A905FE3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5B99302-58D8-FEE4-8350-7666874BAF8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5A7841C-461C-2767-D5B8-C5C0D3B40A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DA19C30-C1B4-40A5-C504-2057490B39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675" y="2425959"/>
            <a:ext cx="8217483" cy="195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28064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A565C-84A6-29FA-80E9-946033A60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65AE5DC-B709-B47F-620B-A3D6FE12C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675" y="2425959"/>
            <a:ext cx="8217483" cy="195009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500649F-36C7-8C73-6015-29BD554A716B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136B5280-4DD1-6330-E9B7-2A09A2D6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هذا النموذج. صححوا.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42B6AA2-07C9-EB50-4AAD-8D0EB3F8DB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F717162-62E0-B1C1-A242-42D261F688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DBAF898-BCA4-BFD9-55BB-C9EDB3E961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DEFA61C-3941-227E-4789-83338D95E86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29F8B42-5A71-99AB-F6D4-1A9DD13E42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7548362-7997-0A6D-ABDF-DB4A19D2AE8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286229-8F6D-6BD3-C8C3-3FC8CECEF1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110506C-F3F2-75AB-C5EA-25A097308D5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2B3C27CB-5798-1A7A-A2C0-FE17298D3E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D392187-E449-EB44-AE44-61EBC4DF2F9C}"/>
              </a:ext>
            </a:extLst>
          </p:cNvPr>
          <p:cNvSpPr txBox="1"/>
          <p:nvPr/>
        </p:nvSpPr>
        <p:spPr>
          <a:xfrm>
            <a:off x="415368" y="3633535"/>
            <a:ext cx="8215447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وَمَا هِيَ إِلَّا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أَيَّامٌ مَعْدُودَةٌ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حَتَّى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عَادَتِ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ﭐلْبَسْمَةُ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إِلَى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ﭐلشِّفَاهِ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ﭐنْتَشَرَ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ﭐلْفَرَحُ بَيْنَ ﭐلنَّاسِ.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32805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609F9-10FD-1489-5D5E-358AB2EBA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E950C-F7F2-6D44-9C50-DED9BD233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. لتقرؤوا النص قراءات فردية. طبقوا ما تعلمتم في حصص الطلاقة.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84EDBBC-094B-BF0E-C4EB-44A4B9B7FE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4962745-C93E-96B2-56E5-290C398A2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4DC7833-4167-7BFE-6F2F-E2A24453B5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FE79C3D-3482-1A34-DAD0-9CCD49CD66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8B486AC-798D-2082-C03B-18917E89B5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0171CD-CB13-FAC9-5847-3A65DA78BD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2A709C-61EF-DDD5-0BC6-5F8CFD36A4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689A7E-7ADC-006D-D85F-25771668B4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2">
            <a:extLst>
              <a:ext uri="{FF2B5EF4-FFF2-40B4-BE49-F238E27FC236}">
                <a16:creationId xmlns:a16="http://schemas.microsoft.com/office/drawing/2014/main" id="{A1657752-9C01-93D8-1EA2-656F4528B7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1001" y="1872097"/>
            <a:ext cx="3600000" cy="3600000"/>
          </a:xfrm>
          <a:prstGeom prst="rect">
            <a:avLst/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EB7F4DD-E065-D826-5BE9-2D4ECAD9ED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4835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23F43-0243-DA9F-40B0-6C0933527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260CE-E4F5-F84F-AEB5-D4AB8B062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كل واحد منكم  فقرة الآخرون يتتبعون. من يقرأ؟</a:t>
            </a:r>
            <a:endParaRPr lang="fr-FR" sz="24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9C79B0A-B0BE-B143-3467-AB0972EC4B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E30230-E261-C705-70F0-0B41E9B17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71B4263-50AE-1A0B-4328-CF287859CE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94D8B0B-F7B2-C48E-958B-70B5E3AD65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9AC8943-05E0-21DE-4623-4A1169C808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4FDB4F-734C-2A59-B6FC-5B0D531377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DE51C3-61FF-FA10-2280-DFE19F5A28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6F61AF-4C83-E99D-1708-10F5624A65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0C19AB7D-3191-7C19-5645-726BB9AEB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AE28F58-17BE-CD79-0EC9-218D0C3B02DE}"/>
              </a:ext>
            </a:extLst>
          </p:cNvPr>
          <p:cNvGrpSpPr/>
          <p:nvPr/>
        </p:nvGrpSpPr>
        <p:grpSpPr>
          <a:xfrm>
            <a:off x="374487" y="2090631"/>
            <a:ext cx="8450426" cy="4412233"/>
            <a:chOff x="-181461" y="2440677"/>
            <a:chExt cx="8450426" cy="4412233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1E27554-0602-8C6A-D1BE-D80EBB7BA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1461" y="2440677"/>
              <a:ext cx="2876552" cy="441223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47C0960-FA3A-4A95-594B-717B78586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861" y="2440677"/>
              <a:ext cx="2876552" cy="441223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CBAECAF-D9C6-B86F-5382-8090252E1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2413" y="2440677"/>
              <a:ext cx="2876552" cy="44122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934392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C5D0C-A60D-9DFC-4C10-200569989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F974AB0-B0E6-C34B-94D0-572364DB1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30  سوف تجيبون  الآن عن أسئلة بتوظيف استراتيجيات الفهم التي تعلمتم. 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1B586D3-96D2-08F5-A1D1-E59CC4F52F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335DC0-7388-CBE2-4C78-8FD3BA847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CE1E481-42F0-1B4A-4D9A-491FE0DEBD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338268-2D74-4255-B3A1-06D9BF3F2A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1358" y="30733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374809D-9F68-1271-8C5F-BD5B01F257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1103FB-6C90-2EF2-C724-55BF79FCC6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A6DE82B-BCBB-B209-7F6B-C87B3D25A1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9F16B02-4EAF-45FA-BE4E-B1605B728A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BE9C1AA-240E-C30D-39DF-075F49A8D0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EC1935-EBBE-40E7-0341-06C490338C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3102" y="1894601"/>
            <a:ext cx="7735077" cy="465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5291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F2C85-8DAA-B7E3-3299-56AC8AD5B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B7DFE6D-EE36-160D-A7DE-0EC63AAC0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معكم 10 دقائق للإجابة.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BDD93C0-A30F-D6BE-32DD-2EA424F8A9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C7D0C93-F857-D06A-EE09-796785C02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F69D172-CD11-416E-840B-020E8F114C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1CE4B72-2201-C558-2C9C-B5D76870EA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1358" y="30733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8FCE923-FC7B-5555-09FB-06E9C8D141E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33C2B8C-F25B-2BD3-5F3C-3EDFBA6E1A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1ABEBBB-5518-6BDE-93DD-265E2DD641F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22FC5B4-E998-C7CB-ECFA-56B0AFAC251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5E44ACF9-F676-D36C-DD6C-207F991944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F74F08E-0BEB-89E0-1F03-686A5E47C0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3102" y="1894601"/>
            <a:ext cx="7735077" cy="465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3181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EED56-4A9B-14FE-496D-AFB8FBCB2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26E71AF-37D7-0B16-0B76-5DF965525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F5D0B33-6F47-AB6D-1CC9-9DC0DEF045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4086C5A-C2CE-047D-7D41-A108EEC07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DFAF12A-62EE-5BAE-8BAE-85DCE4C54B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8131EBA-204C-2002-6BC3-A1678BA623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1358" y="30733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AC7E0AA-F36C-E78A-AE89-4341E4F64D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59C7FC-C6D2-E30D-8295-44E8015B620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E8B16C1-ABAB-0B5E-A85B-437033E4F37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E0A2B79-DCC1-F56D-A9F4-6C3B17D50EC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92EAFDE-65D5-50C5-3086-0774FB7A1E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0BB680B-FE5F-C860-0E01-A6375D86ED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3102" y="1894601"/>
            <a:ext cx="7735077" cy="465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8238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9B3D4-D093-D264-AA10-4EDDABB12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ECC0D80-7158-7543-B7DF-2BF0865A7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CC251FE-BAB9-E9F7-2BFC-B5B3E85D5B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FF75301-4F0E-0133-BEA1-FB76AA632F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A7ACFF0-EA0F-D784-F51D-4DC6F456BD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33ADD8E-75D1-CCBB-E99B-372B2DB916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1358" y="30733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06D9F78-FE10-6CF4-849A-9CB212667A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9B2A13-DDBD-111C-82AE-45BF16A8B6C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4F2583-1018-28F3-FB1E-0B25DA0471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451E64-536C-4D9C-38FF-E0AD67142DB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A6F62C4C-DD66-2FB0-9A30-C27922671B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C5C7C1FD-1471-00C0-B3CB-44E8C3F01764}"/>
              </a:ext>
            </a:extLst>
          </p:cNvPr>
          <p:cNvSpPr txBox="1"/>
          <p:nvPr/>
        </p:nvSpPr>
        <p:spPr>
          <a:xfrm>
            <a:off x="727789" y="2239223"/>
            <a:ext cx="7647068" cy="624321"/>
          </a:xfrm>
          <a:prstGeom prst="roundRect">
            <a:avLst>
              <a:gd name="adj" fmla="val 11715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أَعْطَى الشَّيْخُ فَارِساً عَصَاً سِحْرِيَّةً لِيَمْتَطِيَهَا وَيُسَارِعَ لِإِنْقَاذِ نَبْتَةِ الْحَيَاةِ .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1578C92C-6C26-3417-8DD8-AD42A2213ADE}"/>
              </a:ext>
            </a:extLst>
          </p:cNvPr>
          <p:cNvSpPr txBox="1"/>
          <p:nvPr/>
        </p:nvSpPr>
        <p:spPr>
          <a:xfrm>
            <a:off x="748466" y="3182156"/>
            <a:ext cx="7647068" cy="624321"/>
          </a:xfrm>
          <a:prstGeom prst="roundRect">
            <a:avLst>
              <a:gd name="adj" fmla="val 11715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وَاجَهَ فَارِسٌ فِي رِحْلَتِهِ الْعَوَاصِفَ الْهَوْجَاءَ وَالْوُحُوشَ الضَّارِيَةَ.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7342387-D723-9D5C-1305-667E813D5C26}"/>
              </a:ext>
            </a:extLst>
          </p:cNvPr>
          <p:cNvGrpSpPr/>
          <p:nvPr/>
        </p:nvGrpSpPr>
        <p:grpSpPr>
          <a:xfrm>
            <a:off x="586774" y="1894601"/>
            <a:ext cx="7941405" cy="4656065"/>
            <a:chOff x="586774" y="1894601"/>
            <a:chExt cx="7941405" cy="4656065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41542E1E-A9E1-91EF-93BB-7A734C4656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3102" y="1894601"/>
              <a:ext cx="7735077" cy="4656065"/>
            </a:xfrm>
            <a:prstGeom prst="rect">
              <a:avLst/>
            </a:prstGeom>
          </p:spPr>
        </p:pic>
        <p:sp>
          <p:nvSpPr>
            <p:cNvPr id="6" name="Google Shape;452;p158">
              <a:extLst>
                <a:ext uri="{FF2B5EF4-FFF2-40B4-BE49-F238E27FC236}">
                  <a16:creationId xmlns:a16="http://schemas.microsoft.com/office/drawing/2014/main" id="{5DCC17C4-08D5-BC39-E80D-90BEB93735B2}"/>
                </a:ext>
              </a:extLst>
            </p:cNvPr>
            <p:cNvSpPr txBox="1"/>
            <p:nvPr/>
          </p:nvSpPr>
          <p:spPr>
            <a:xfrm>
              <a:off x="586774" y="4222633"/>
              <a:ext cx="7926986" cy="2201661"/>
            </a:xfrm>
            <a:prstGeom prst="roundRect">
              <a:avLst>
                <a:gd name="adj" fmla="val 11715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طَلَبَتْ نَبْتَةُ ﭐلْحَياةِ مِنَ ﭐلْأَطْفالِ أَنْ يُبَلِّغوا رِسالَتَها إِلى أَهاليهِمْ، وَأَنْ يَحُثّوهُمْ عَلى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ﭐلتَّوَقُّفِ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عَنِ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ﭐلْحُروبِ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وَﭐلتَّعايُشِ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في سَلامٍ وَأَمانٍ.</a:t>
              </a:r>
            </a:p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3200" b="1" kern="0" dirty="0">
                <a:solidFill>
                  <a:srgbClr val="C00000"/>
                </a:solidFill>
                <a:ea typeface="Calibri" panose="020F050202020403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3200" b="1" kern="0" dirty="0">
                <a:solidFill>
                  <a:srgbClr val="C00000"/>
                </a:solidFill>
                <a:ea typeface="Calibri" panose="020F0502020204030204" pitchFamily="34" charset="0"/>
              </a:endParaRPr>
            </a:p>
          </p:txBody>
        </p:sp>
      </p:grp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6B957878-EBF5-AFAF-7180-DD54939EEB1D}"/>
              </a:ext>
            </a:extLst>
          </p:cNvPr>
          <p:cNvSpPr txBox="1"/>
          <p:nvPr/>
        </p:nvSpPr>
        <p:spPr>
          <a:xfrm>
            <a:off x="697147" y="2296829"/>
            <a:ext cx="7926986" cy="624321"/>
          </a:xfrm>
          <a:prstGeom prst="roundRect">
            <a:avLst>
              <a:gd name="adj" fmla="val 11715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أعْطَى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ﭐلشَّيْخُ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فارِساً عَصاً سِحْرِيَّةً لِيَمْتَطِيَها وَيُسارِعَ لِإِنْقاذِ نَبْتَةِ ﭐلْحَياةِ.</a:t>
            </a:r>
            <a:endParaRPr lang="ar-MA" sz="3200" b="1" kern="0" dirty="0">
              <a:solidFill>
                <a:srgbClr val="C00000"/>
              </a:solidFill>
              <a:ea typeface="Calibri" panose="020F0502020204030204" pitchFamily="34" charset="0"/>
            </a:endParaRP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2B1D43FF-2E76-2B2B-801F-6BE911FDCE66}"/>
              </a:ext>
            </a:extLst>
          </p:cNvPr>
          <p:cNvSpPr txBox="1"/>
          <p:nvPr/>
        </p:nvSpPr>
        <p:spPr>
          <a:xfrm>
            <a:off x="541176" y="3231426"/>
            <a:ext cx="8018183" cy="624321"/>
          </a:xfrm>
          <a:prstGeom prst="roundRect">
            <a:avLst>
              <a:gd name="adj" fmla="val 11715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واجَهَ فارِسٌ في رِحْلَتِهِ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ﭐلْعَواصِفَ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ﭐلْهَوْجاءَ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وَﭐلْوُحوشَ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ﭐلضّارِيَةَ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ﭐلَّتي كادَتْ تَفْتِكُ بِهِ.</a:t>
            </a:r>
            <a:endParaRPr lang="ar-MA" sz="3200" b="1" kern="0" dirty="0">
              <a:solidFill>
                <a:srgbClr val="C00000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87341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471C7-76D1-DD4C-E7D9-1BD06F83C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86C3547-12C7-741B-5279-C2CB0DAE6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15DCEE8-9742-165A-0DC1-105971FCA8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967B06-B499-5AB4-660E-67DAFE0F4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A487F51-8B2C-9EB4-3EEB-51F789EBB0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E3B172-87A8-D74B-600E-A33CBB19E9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1358" y="30733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80AB62A-8843-F03A-60B0-D12402AB1A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008289-0330-5FF3-C300-F8D22BAF711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3ACB766-484F-1EF4-724B-5933E98BFE1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4B63EE4-E7F0-315A-638A-5704F6CAA3D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3A3394F5-39DD-3ED2-26FD-033FC5F7C4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50C1DA4-4951-5734-BCAE-6E96554655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515" y="2344819"/>
            <a:ext cx="8126964" cy="1200814"/>
          </a:xfrm>
          <a:prstGeom prst="rect">
            <a:avLst/>
          </a:prstGeom>
        </p:spPr>
      </p:pic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03F8C154-9C44-79DF-23E1-F7618A6F3704}"/>
              </a:ext>
            </a:extLst>
          </p:cNvPr>
          <p:cNvSpPr txBox="1"/>
          <p:nvPr/>
        </p:nvSpPr>
        <p:spPr>
          <a:xfrm>
            <a:off x="632373" y="2945226"/>
            <a:ext cx="7926986" cy="1150101"/>
          </a:xfrm>
          <a:prstGeom prst="roundRect">
            <a:avLst>
              <a:gd name="adj" fmla="val 11715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فَرِحَتِ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ﭐلنَّبْتَةُ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 وُصولَ ﭐلْأَطْفالِ إِلَيْها أَعْطاها أَمَلاً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ﭐلْإِنْقاذِ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بَعْدَ أَنْ كانَتْ تُوشِكُ عَلى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ﭐلْهَلاكِ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جَرّاءِ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ﭐلْحُروبِ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وَﭐلْكَراهِيَةِ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b="1" kern="0" dirty="0">
              <a:solidFill>
                <a:srgbClr val="C00000"/>
              </a:solidFill>
              <a:ea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363D259-132E-0BCB-2331-D0D7DD46D0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8913" y="4095327"/>
            <a:ext cx="8032932" cy="980261"/>
          </a:xfrm>
          <a:prstGeom prst="rect">
            <a:avLst/>
          </a:prstGeom>
        </p:spPr>
      </p:pic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F85340F9-1AB3-6D31-0348-4BF2E66B5347}"/>
              </a:ext>
            </a:extLst>
          </p:cNvPr>
          <p:cNvSpPr txBox="1"/>
          <p:nvPr/>
        </p:nvSpPr>
        <p:spPr>
          <a:xfrm>
            <a:off x="578101" y="4823789"/>
            <a:ext cx="7926986" cy="1675881"/>
          </a:xfrm>
          <a:prstGeom prst="roundRect">
            <a:avLst>
              <a:gd name="adj" fmla="val 11715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اَلدَّليلُ مِنَ ﭐلنَّصِّ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"فَتَأَثَّرَ ﭐلنّاسُ بِما آلَتْ إِلَيْهِ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ﭐلنَّبْتَةُ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ﭐلْمِسْكينَةُ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جَرّاءَ خِلافاتِهِمْ وَحُروبِهِمُ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ﭐلْمُسْتَمِرَّةِ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وَأَدْرَكوا أَخيراً أَلَّا سَبيلَ لِخَلاصِهِمْ غَيْرَ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ﭐلتَّعايُشِ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مَحَبَّةٍ وَوِئامٍ.".</a:t>
            </a:r>
            <a:endParaRPr lang="ar-MA" sz="3200" b="1" kern="0" dirty="0">
              <a:solidFill>
                <a:srgbClr val="C00000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59936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-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التراكيب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 المفعول المطلق.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ورشة الكتابة </a:t>
            </a:r>
            <a:r>
              <a:rPr lang="fr-MA" sz="3600" dirty="0"/>
              <a:t>-</a:t>
            </a:r>
            <a:r>
              <a:rPr lang="ar-MA" sz="3600" dirty="0"/>
              <a:t> </a:t>
            </a:r>
            <a:r>
              <a:rPr lang="ar-MA" sz="3600" dirty="0">
                <a:latin typeface="Microsoft Uighur" panose="02000000000000000000" pitchFamily="2" charset="-78"/>
              </a:rPr>
              <a:t>التراكيب</a:t>
            </a:r>
            <a:endParaRPr lang="ar-MA" sz="3600" dirty="0"/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0163" y="121682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DBD8D-9D23-EBA8-C272-B955814F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ADA4675-86E1-EECE-1CDF-C434EBEF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الآن في حصة التراكيب. ستتعرفون على المفعول المطلق ووظيفته وإعرابه.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74160E-481D-0E3C-5490-436A3AC96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448630-5130-E8DA-5C3A-A1969F800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0B0CA7-7DF7-CA8E-4438-A833CB52B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9847E1-2243-BD14-61FF-CA79BB4C4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4EE2A1-AAE9-3BD5-31E9-37CB6E37D8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1020B9-5DA8-5B84-A105-B5EAC6C3F8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76DF9-D4F8-694C-0583-A7D73D126F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8F1478-5F6E-6B6E-806C-DFD9D9264A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A1615AB-CC4E-97A1-22AE-13B58B5AFA9A}"/>
              </a:ext>
            </a:extLst>
          </p:cNvPr>
          <p:cNvSpPr/>
          <p:nvPr/>
        </p:nvSpPr>
        <p:spPr>
          <a:xfrm>
            <a:off x="3019451" y="3116179"/>
            <a:ext cx="357221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اَلْمَفْعولُ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ﭐلْمُطْلَقُ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C4F1140-1305-347A-52DA-5C31CE3E15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82111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0BA09-8380-5E4D-4C7E-E8C0C8738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2016F55-C44C-833E-E884-2EE7D411A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سنتذكر ما تعلمتم عن صياغة المصدر الصريح. على ألواحكم اكتبوا مصدر كل فعل.</a:t>
            </a:r>
            <a:b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يحدد المتعلمون المصدر المناسب لكل فعل تباعا و تقدم التغذية الراجعة المناسبة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E28804-9DA3-E8F5-BD2E-7946451FB3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957B6D-5AEF-6473-96EE-52279AE2C2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911170-9350-6BEC-C792-6A6559F721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0A57570-EF1D-B312-82F0-8FEF95F06B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CA9898A-08F7-B97A-6270-E558C4274B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E833B2-496F-4E39-7E19-71702EC7DA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44B9D2-57A6-6FD5-C15B-8FD6AF7B4E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A72BCF-3723-3147-367B-E64BAA3CFEF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EFC2F55-4F4D-7F98-C8F8-7A24D15A28F8}"/>
              </a:ext>
            </a:extLst>
          </p:cNvPr>
          <p:cNvSpPr/>
          <p:nvPr/>
        </p:nvSpPr>
        <p:spPr>
          <a:xfrm>
            <a:off x="700532" y="3331028"/>
            <a:ext cx="7742935" cy="147399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 – اِنَطَلَقَ – تَعَلَّمَ – وَصَلَ – نامَ – كَتَبَ. 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E5CE6594-B04A-D649-D579-EAAF852C43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0102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99B6F-AE5D-11EC-8CD1-38CC3D7AC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883D6D4-1C08-5244-B64A-A66662EE6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التالية؟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42F1C84-8483-211D-B30B-F0EAE1EBC0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0B44318-3F8C-E3E8-101E-A2197A54EA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921DF8D-B733-4792-3E0F-70A0A3600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5910D0A-D6A6-6362-E0DA-E2829A1132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98E9CD2-DB1C-2AA0-130D-FFE2AE022A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E271E9-D8D6-2E68-7474-1003ABDDA2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E7DBAE7-0D7A-88F8-81F6-7F734E2CC9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A424606-D76F-B505-1B86-2321658E2F4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66D1B7DA-E76B-7EE4-BEDB-880F1C14EA33}"/>
              </a:ext>
            </a:extLst>
          </p:cNvPr>
          <p:cNvSpPr txBox="1"/>
          <p:nvPr/>
        </p:nvSpPr>
        <p:spPr>
          <a:xfrm>
            <a:off x="2520387" y="3429000"/>
            <a:ext cx="4103226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sz="4800" dirty="0">
                <a:sym typeface="Sakkal Majalla"/>
              </a:rPr>
              <a:t>ذَبُلَتِ ٱلنَّبْتَةُ ذُبولاً.</a:t>
            </a:r>
            <a:endParaRPr sz="4800" dirty="0">
              <a:sym typeface="Calibri"/>
            </a:endParaRP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7F01053D-E607-4B30-5789-425EE2AD92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9424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3548B-1146-C719-AD0C-3A3483EF1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D47A945-334D-EC85-34FF-126D18151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الجملة تتضمن مفعولا مطلقا. نوظفه لتأكيد الفعل. </a:t>
            </a:r>
            <a:r>
              <a:rPr lang="ar-MA" sz="2400" b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 عندما نريد أن نقوي معنى الفعل ونركز عليه.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3E648ED-D80E-B84C-F0FD-98EB848ADA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7CD527C-8558-F15C-E208-CF465A6D65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0C57837-87A8-34DC-C3D6-A7B4F4112F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D8A0620-1158-D05D-EDE5-402625611F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84E6905-4208-913C-49F6-565A709CD6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04A541-495C-B91E-AD2C-F52C7CC686B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CB452C0-266C-1EED-CF05-1F42C24A24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33FF1F-E886-F9F3-00B9-E42DD73B2A7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664257B3-0726-BEBB-A254-9B42CD4475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F230E34D-37F3-4E88-D7DD-7E6BA6284D66}"/>
              </a:ext>
            </a:extLst>
          </p:cNvPr>
          <p:cNvSpPr txBox="1"/>
          <p:nvPr/>
        </p:nvSpPr>
        <p:spPr>
          <a:xfrm>
            <a:off x="2520387" y="3186404"/>
            <a:ext cx="4103226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sz="4800" dirty="0">
                <a:sym typeface="Sakkal Majalla"/>
              </a:rPr>
              <a:t>ذَبُلَتِ ٱلنَّبْتَةُ </a:t>
            </a:r>
            <a:r>
              <a:rPr lang="ar-MA" sz="4800" dirty="0">
                <a:solidFill>
                  <a:srgbClr val="C00000"/>
                </a:solidFill>
                <a:sym typeface="Sakkal Majalla"/>
              </a:rPr>
              <a:t>ذُبولاً</a:t>
            </a:r>
            <a:r>
              <a:rPr lang="ar-MA" sz="4800" dirty="0">
                <a:sym typeface="Sakkal Majalla"/>
              </a:rPr>
              <a:t>.</a:t>
            </a:r>
            <a:endParaRPr sz="4800" dirty="0"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D566622-0D83-9999-2894-FF4054AD4DBF}"/>
              </a:ext>
            </a:extLst>
          </p:cNvPr>
          <p:cNvSpPr txBox="1"/>
          <p:nvPr/>
        </p:nvSpPr>
        <p:spPr>
          <a:xfrm>
            <a:off x="2306074" y="4458999"/>
            <a:ext cx="2499482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sz="4000" dirty="0">
                <a:solidFill>
                  <a:schemeClr val="tx1"/>
                </a:solidFill>
                <a:sym typeface="Sakkal Majalla"/>
              </a:rPr>
              <a:t>مَفْعولٌ مُطْلَقٌ</a:t>
            </a:r>
            <a:endParaRPr sz="4000"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C5F63C0E-5FC8-0091-9E35-083ACDBD47B5}"/>
              </a:ext>
            </a:extLst>
          </p:cNvPr>
          <p:cNvSpPr/>
          <p:nvPr/>
        </p:nvSpPr>
        <p:spPr>
          <a:xfrm>
            <a:off x="3517641" y="3997478"/>
            <a:ext cx="289249" cy="593183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100670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F0726-905C-C764-996F-E2FBF09C8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55A5BB7-B475-7936-DBD7-6A0F380FC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سنتعلم كيف نوظف المفعول المطلق في جمل مفيدة.  من يقرأ الجملة؟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8D2EBD5-4EAA-DAC2-5893-104B877706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7D23D4-8396-42FA-5F03-23C9568822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7AD5FE4-AAAF-527E-26BF-95BC1AB5AC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4E6CA0D-9D2A-D8A1-F9E1-E251FC393C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4D6EECE-147A-E244-3E3A-22200D7C80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29BF2FB-B508-46CA-6960-77DD05AC95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A230406-C4C9-E44E-2DB1-DA5D1A261DC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A6F9FFB-890A-A3B1-4AF7-0D5BEC5A6CC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85AB2CAA-7AFC-96B7-BED9-49283675A8E2}"/>
              </a:ext>
            </a:extLst>
          </p:cNvPr>
          <p:cNvSpPr txBox="1"/>
          <p:nvPr/>
        </p:nvSpPr>
        <p:spPr>
          <a:xfrm>
            <a:off x="2520387" y="3429000"/>
            <a:ext cx="4103226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sym typeface="Sakkal Majalla"/>
              </a:rPr>
              <a:t>اِسْتَقْبَلَ ٱلسُّكّانُ </a:t>
            </a:r>
            <a:r>
              <a:rPr lang="ar-MA" sz="4800" dirty="0" err="1">
                <a:sym typeface="Sakkal Majalla"/>
              </a:rPr>
              <a:t>ٱلْأَطْفالَ</a:t>
            </a:r>
            <a:r>
              <a:rPr lang="ar-MA" sz="4800" dirty="0">
                <a:sym typeface="Sakkal Majalla"/>
              </a:rPr>
              <a:t> 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DB68864E-D754-3C8C-B37B-00D34AB0A7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03113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C605B-C3B1-500E-018E-4B0727FDF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8DF25EC-34F6-0127-D0A9-081EB5EDE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: أحدد الفعل في الجملة. "استقبل"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E8D5D8B-3407-637A-32D9-28BA40BC1B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09C4D21-A2BB-B2F8-D89D-6A8367FEA6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B95A2C1-E134-707B-4309-40E7EAD124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921DB03-BB99-E53A-CAD9-3DDC85A2C2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D34E471-39B0-C40D-2151-21E1C3BA3F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BB5AAE1-9DE3-2EE0-E154-6A450725BA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101F66F-16F2-54FA-F089-C9BD4032EFA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9388E59-3E71-28A9-3A83-686F8F03FF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8DEBAAF9-733D-FB12-91A0-C43488CA21A8}"/>
              </a:ext>
            </a:extLst>
          </p:cNvPr>
          <p:cNvSpPr txBox="1"/>
          <p:nvPr/>
        </p:nvSpPr>
        <p:spPr>
          <a:xfrm>
            <a:off x="2520387" y="3429000"/>
            <a:ext cx="4103226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اِسْتَقْبَلَ ٱلسُّكّانُ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ٱلْأَطْفالَ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 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9166581-D2A3-5076-2C81-3A59F7910A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3D53AF7-0164-2402-8108-99A431286F59}"/>
              </a:ext>
            </a:extLst>
          </p:cNvPr>
          <p:cNvSpPr/>
          <p:nvPr/>
        </p:nvSpPr>
        <p:spPr>
          <a:xfrm>
            <a:off x="5290457" y="3657600"/>
            <a:ext cx="1212980" cy="55050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72487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7E4BC-36C4-C776-90FB-EE2895A17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0A16497-E382-7E6F-CF21-835B76E3F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ثم أصوغ المصدر الصريح من الفعل. من يقرأ؟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8248036-847B-0FE3-13FA-A472EDBF4D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0C23BD2-0AA5-24C2-D26D-1E7389EB7D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F67B67F-49AB-CF17-BC92-8564CEB350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4B06BCE-C7E7-11D0-2011-D70029CB0F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F9A74A0-9123-9A3D-8727-D071452573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C7FE93-3B62-BB11-4F42-F4F2A137DA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CB54BD5-517B-8A24-002B-A218784D24B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45B914E-E11B-B3D1-CC78-4BD979600AF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40DC2DB9-C38B-9F25-7D7F-6FF1A936E48B}"/>
              </a:ext>
            </a:extLst>
          </p:cNvPr>
          <p:cNvSpPr txBox="1"/>
          <p:nvPr/>
        </p:nvSpPr>
        <p:spPr>
          <a:xfrm>
            <a:off x="6189203" y="3424335"/>
            <a:ext cx="1948977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اِسْتَقْبَل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4DCCE5CC-D71D-BF48-2673-F5BA0B341D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44AA8236-DF46-A981-B605-6FCD063FE026}"/>
              </a:ext>
            </a:extLst>
          </p:cNvPr>
          <p:cNvSpPr txBox="1"/>
          <p:nvPr/>
        </p:nvSpPr>
        <p:spPr>
          <a:xfrm>
            <a:off x="1648306" y="3424335"/>
            <a:ext cx="1948977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اِسْتِقْبالٌ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111530B7-6154-A2E7-F685-25937B0A89AA}"/>
              </a:ext>
            </a:extLst>
          </p:cNvPr>
          <p:cNvCxnSpPr>
            <a:cxnSpLocks/>
          </p:cNvCxnSpPr>
          <p:nvPr/>
        </p:nvCxnSpPr>
        <p:spPr>
          <a:xfrm flipH="1">
            <a:off x="3500775" y="3885856"/>
            <a:ext cx="2564781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92588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B2105-1B5E-D00C-C25B-F343D324F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C319970-93B9-47C4-823A-E356B0DFF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ذلك أركب المصدر في الجملة منصوبا. من يقرأ الجملة.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8E03B5E-DE2C-C3C8-B4AE-B14BE0D9F4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38AE706-E52A-8127-A787-2F64EC6B2F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6E1A4A9-0234-4DF9-4395-16799F8DF3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61B6444-997B-7F4C-F076-E6FBBF441C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8110FEE-4B3F-4950-2AF7-26F02B31D1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C028C95-886E-8427-8EC2-D9CA88476E9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32286EE-AAB4-409C-1B53-F27C81CBA75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06D1D89-726D-BB8F-AC5C-FA0C3DF6129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1F39D6C3-E082-F56B-BC41-71F974EB3223}"/>
              </a:ext>
            </a:extLst>
          </p:cNvPr>
          <p:cNvSpPr txBox="1"/>
          <p:nvPr/>
        </p:nvSpPr>
        <p:spPr>
          <a:xfrm>
            <a:off x="1792038" y="3415004"/>
            <a:ext cx="5559923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اِسْتَقْبَلَ ٱلسُّكّانُ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ٱلْأَطْفالَ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ٱسْتِقْبالاً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4D87069F-CB7A-5A88-D08E-9B57A5DB15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31389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0F39F-DD2D-106E-27B2-713C2A935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35F8B29-1C6E-ACE8-2610-ED71D906D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دوركم . من يركب جملة تتضمن مفعولا مطلقا؟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7DC1391-12EF-5E59-4E59-A165248A48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3A76CF7-73A4-01A5-8ECE-FE97D6685E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15E2899-4E2B-8D4F-55AC-74C2D429D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0E17857-0369-D226-16F2-2A378AF554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62E0F33-BB03-B238-668F-5C7D828B23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4FB0025-05E3-1990-E5D2-92C9D5F4E8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4A7B20F-64BF-1828-3ACE-200733F416D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D5A998A-05FE-E666-57DA-0BEBEC79A72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61EBBFCA-522D-6D48-B2A0-C356CB2D649B}"/>
              </a:ext>
            </a:extLst>
          </p:cNvPr>
          <p:cNvSpPr txBox="1"/>
          <p:nvPr/>
        </p:nvSpPr>
        <p:spPr>
          <a:xfrm>
            <a:off x="1792038" y="3415004"/>
            <a:ext cx="5559923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اِسْتَقْبَلَ ٱلسُّكّانُ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ٱلْأَطْفالَ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ٱسْتِقْبالاً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EC0E605E-C60E-54FE-3185-6721A2D45A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08301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F5E79-210E-173A-8EDE-666A8B8A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5A486BC-B883-327B-437C-D40118084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أكتبوا المفعول المطلق المناسب لكل جملة</a:t>
            </a: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0D449C21-4A91-35D4-EA27-C3220D13F027}"/>
              </a:ext>
            </a:extLst>
          </p:cNvPr>
          <p:cNvSpPr txBox="1"/>
          <p:nvPr/>
        </p:nvSpPr>
        <p:spPr>
          <a:xfrm>
            <a:off x="2700860" y="3343151"/>
            <a:ext cx="3742279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4800" dirty="0">
                <a:sym typeface="Sakkal Majalla"/>
              </a:rPr>
              <a:t>اِبْتَسَمَ ٱلطِّفْلُ </a:t>
            </a:r>
            <a:r>
              <a:rPr lang="ar-MA" sz="4800" dirty="0">
                <a:solidFill>
                  <a:srgbClr val="C00000"/>
                </a:solidFill>
                <a:sym typeface="Sakkal Majalla"/>
              </a:rPr>
              <a:t>..............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E4E0F70-9DED-6A9D-E0E9-62A78F3659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21F26E8-365C-86DD-D5E0-156365B946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4E87C04-2206-4AF3-9AAC-482572E13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4B89B0B-5A95-9D44-ACEF-6C6050219C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F5D0F78-7471-AB74-2618-B0A3B0CDC0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EA60856-9DDB-CAE9-6A07-FA6FB676F08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E8BDFF-D1D2-CAB2-B6A0-2806D3B78D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6CD8A35-1FFE-09FC-5F46-668318064FE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D7EDBB01-29B3-D4F9-C3CD-EEE7CDCDB5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EEA554C-7973-B0D1-4ECB-1EFC85748499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/>
              <a:t>ٱ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065953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A52F9-9D6B-9E5D-9266-E8521F567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B9C008B-A42F-C80D-3550-D7A7AA420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BADF3862-B622-72E7-E03E-131639FD1A55}"/>
              </a:ext>
            </a:extLst>
          </p:cNvPr>
          <p:cNvSpPr txBox="1"/>
          <p:nvPr/>
        </p:nvSpPr>
        <p:spPr>
          <a:xfrm>
            <a:off x="2700860" y="3343151"/>
            <a:ext cx="3742279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اِبْتَسَمَ ٱلطِّفْلُ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ٱبْتِسامَةً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C79162E-F8BE-5067-0420-3690B1909B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DEA286D-E71F-7270-9DD7-327EF5F54D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ABAFBDB-17EB-FB8D-04C7-9A9ACFE96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F459D07-0F7E-C772-F5FE-0A65BD6D81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C5D0EC0-5E94-99AE-3294-EC1CEEC92F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CDE05C2-1E07-8C63-5A93-4AF66337DF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63A3319-4436-F104-527C-9C5D075F5B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3C28AC4-5F7C-7511-0AF6-54C2EBD0EFA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224EAEE8-060D-BEC4-96D2-4B0A1AF5CB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6522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C081E-F21C-C422-3863-83A5C4656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6F4AB20-7999-6AC2-E65D-CEC5D28A9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الجملة الثانية.</a:t>
            </a: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F678A900-D738-48D5-1E86-81FFA5881547}"/>
              </a:ext>
            </a:extLst>
          </p:cNvPr>
          <p:cNvSpPr txBox="1"/>
          <p:nvPr/>
        </p:nvSpPr>
        <p:spPr>
          <a:xfrm>
            <a:off x="2700860" y="3343151"/>
            <a:ext cx="4660993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فَتَحَ ٱلشَّيْخُ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ٱلْبابَ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..............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01A20577-C1F7-E319-5740-1646D9E5AB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C87F536-26B9-ACBB-34AF-F5F0E8008B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42708D7-D0BB-2155-A117-B74BE36E80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44E90FF-4D6A-8874-9243-FE451CFEA5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F30E7E5-9C11-C1B3-ECD0-A713012A1AB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8FAF37D-0700-AF7D-53DF-0153DBBD29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781E052-343C-7EBD-C896-E0BB034E8D1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538A21E-AD20-7C14-CC16-64E83113FFC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DDCFA77F-9AB5-8581-D3A2-2B62F9FE73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19111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A41EB-3D2E-09D6-7C6D-1B48D0173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B2BA6C1-4886-28C6-F760-9EBA55636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الجملة الثانية.</a:t>
            </a: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4C8FDA0B-F9B8-73C7-5751-5A370FF72517}"/>
              </a:ext>
            </a:extLst>
          </p:cNvPr>
          <p:cNvSpPr txBox="1"/>
          <p:nvPr/>
        </p:nvSpPr>
        <p:spPr>
          <a:xfrm>
            <a:off x="2700860" y="3343151"/>
            <a:ext cx="4660993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فَتَحَ ٱلشَّيْخُ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ٱلْبابَ</a:t>
            </a:r>
            <a:r>
              <a:rPr lang="ar-MA" sz="4800" dirty="0">
                <a:solidFill>
                  <a:srgbClr val="C00000"/>
                </a:solidFill>
                <a:sym typeface="Sakkal Majalla"/>
              </a:rPr>
              <a:t> فَتْحاً.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Sakkal Majalla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6FC241C-368B-5956-A8A6-5AEC594189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A5A276-D310-3A2C-A525-8ECE4AC508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89952EF-2CFE-CE08-49F3-9E8BE9E728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CE49007-82F5-6766-F182-9FC0C1E2B7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9109F8A-390B-3BF4-CEB5-67009D47D59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69C4ABC-1E53-212D-50E6-2A276BC4DB5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6AE818C-EDE6-DD02-0CE2-A4BAB4D4221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F6C7730-BBA1-7F11-6F6A-2165B4DE60B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8F383511-682D-513D-A291-F81BB31D25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1373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96B0E-2A72-5F9D-048D-BB1A41E01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AC17BCC-580E-80A2-5449-CD228BE70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42" y="719714"/>
            <a:ext cx="7303931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:  ما  وظيفة المفعول المطلق؟ كيف نوظفه في جملة مفيدة؟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6DAB6A3-0038-E1C1-6257-6C9D034617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7FC65DA-B0CA-8088-E0E3-B6DEC0DBFF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852B6A-B13D-EA18-1833-ED5303E32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6E98C3C-D150-4739-563B-505E8AE531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9351BB1-D7C9-2402-0918-911D61C3FC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140CE3-CC4F-9F17-24DA-6568FA4836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90C422D-C769-296E-CA2F-90528CACA6D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805B57-5BC9-FA86-539A-5EC86AA558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DDDA323-6D9C-467C-C27A-5CCCBA08BE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793D3DD-F61D-7EA7-AD64-709923105F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584000"/>
            <a:ext cx="5568158" cy="47138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37BF0A9-1DA6-5604-DE2F-EB5D4CD609EB}"/>
              </a:ext>
            </a:extLst>
          </p:cNvPr>
          <p:cNvSpPr txBox="1"/>
          <p:nvPr/>
        </p:nvSpPr>
        <p:spPr>
          <a:xfrm>
            <a:off x="2161653" y="2509599"/>
            <a:ext cx="2959487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اَلْمَفْعولُ </a:t>
            </a:r>
            <a:r>
              <a:rPr lang="ar-MA" sz="4800" b="1" dirty="0" err="1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ٱلْمُطْلَقُ</a:t>
            </a:r>
            <a:endParaRPr lang="ar-MA" sz="4800" b="1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6978175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46315-5D00-81C3-F31C-5E15622EF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01E3E23-5C08-26E6-1C52-0FEA6EB0A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42" y="719714"/>
            <a:ext cx="7303931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90 من كراساتكم . من يقرأ الخلاصة الواردة على الصفحة؟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59508B8-3EAC-0EDB-8929-9BE2BFBC6A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58AA218-8B84-9B79-DC9B-4ABCB05094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4893ECE-6A74-72B3-E6F2-61574E59D1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18C3CC3-8C99-BE3D-4D1A-07619A2516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71B1D9F-57B8-12B7-E194-0E226F561D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70A5F87-43B4-C2FA-5369-5ADBADBC83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DB1D0F-7335-CE03-B206-F785BF28F70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9F5D594-F8E3-0DB0-0D43-FCE7B4E3469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5F67ABBD-0807-2BDF-717E-FFEFCA4C05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A0C9325-75A2-9DE8-D0AF-69E978990F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921" y="1472109"/>
            <a:ext cx="3572158" cy="547919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DF5D527-3B8D-9C26-6DB8-1D0443BADE9C}"/>
              </a:ext>
            </a:extLst>
          </p:cNvPr>
          <p:cNvSpPr/>
          <p:nvPr/>
        </p:nvSpPr>
        <p:spPr>
          <a:xfrm>
            <a:off x="3032449" y="1894114"/>
            <a:ext cx="3017720" cy="1408923"/>
          </a:xfrm>
          <a:prstGeom prst="roundRect">
            <a:avLst>
              <a:gd name="adj" fmla="val 7823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1253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987DE-68F2-FB9F-A7BA-AF2DB9E82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2244643-D0FE-B83A-6313-4C3C92297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نموذج الإعراب؟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650DBF6-5D89-84BD-7224-916E3345B9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1EE967C-26E6-971D-90A7-894139DBF3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2AB751A-DF15-41E4-44EF-3FA32FB71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F550C9F-6B2D-067B-51B7-86A8CD1676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B6FC79A-508C-D18C-EDC9-A20DB2896C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31322F1-8516-F9A4-E563-A8E169E705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D53CD34-C6B8-D0F2-FCA6-D9863E0E685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109D89F-9CED-BA44-546E-A4A96BEE171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FD17400B-0041-9709-51CB-6C9D48862C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F44F73-B652-AAD6-29D7-625A3C3EEF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921" y="1472109"/>
            <a:ext cx="3572158" cy="547919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AF84DFD-EC45-CC7D-0586-DB8B272D75C0}"/>
              </a:ext>
            </a:extLst>
          </p:cNvPr>
          <p:cNvSpPr/>
          <p:nvPr/>
        </p:nvSpPr>
        <p:spPr>
          <a:xfrm>
            <a:off x="4739952" y="5262466"/>
            <a:ext cx="1399592" cy="1091682"/>
          </a:xfrm>
          <a:prstGeom prst="roundRect">
            <a:avLst>
              <a:gd name="adj" fmla="val 7823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15104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A651C-3252-6BC0-1340-6AB6E79A4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6AEADDE-37CC-CBE5-D266-84778D713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88875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ستشتغلون في ثنائيات لإنجاز النشاط التالي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CE6F1C8-D17D-2C37-08F1-2FC5300BA3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E1F2A8-D0E8-F756-F6CA-D151B85F90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BA51E3-6E20-7F22-6B53-7F50EB81FE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FEDB0D-BF82-26B8-1F21-DE965BA11E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3299BC8-5660-DA14-9C75-3E4957CA54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283CD75-D81D-E4F1-CFE5-884588E50B2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02E4298-7F23-0A5A-47BB-60FC9262F8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2CC2C2-10D8-7FF9-6D78-EAF6D21BBC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63F339C1-A897-193A-7112-35C6FE4B03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8F617C-6D52-6AE2-D3AE-A3FD6E3707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69444" y="1774943"/>
            <a:ext cx="5072223" cy="454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1747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1EC45-26CA-6260-5D2B-22D9986DC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4966644-0E0A-2BCD-57EB-942E6D0DC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C6A4FF9-36A8-D185-932F-4062289AEF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44B865-3605-EE48-48F2-7FBEDC96E4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D81AFB5-EE39-80ED-7D57-752D35AC9B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62456AD-D465-E04C-4F5B-D56F9277C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01E23E-8B6D-0974-2D3D-F37B544ACE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E0ADEB1-A924-9AF9-BB71-EBC371EED6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E7A89F-F1D9-0560-8C1B-5749ED4FAE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4A8EC8-8D32-0DA6-74F9-2D30D5B83C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7F1F226-F94E-6B0C-D7BA-CC67007B35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AFC9DF-365A-0299-87E0-92F5D1DD54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69444" y="1774943"/>
            <a:ext cx="5072223" cy="454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3609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04070-CAC8-18F1-8C45-190E56476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5858F2B-F683-97B2-F553-4B2627FC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تفاعلي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C854AE5-1ED2-B5C0-2254-8C3E9EF559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4E8A56-8AEA-96A1-D384-C4C80B95F0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59E8F12-4A71-9B9E-05AD-EE0F1F18C3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AE68312-4860-2231-2909-AB8DECEEA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2CFDED1-3DC1-BABD-A76E-E249A8142E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8ADD2B-E87D-5F3F-7409-BAF219DE16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6977C1-6282-8F14-A421-95DFBC30B7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D5F413-987E-FD6C-63C3-2764FE85896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1BEC4DF-0222-98E7-F0E0-366B761BCE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B524893-7E0E-441B-6883-640489BC0B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69444" y="1774943"/>
            <a:ext cx="5072223" cy="454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5249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2B4C0-A054-B12B-9141-0B4CA904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BA0344-2F80-05CC-32D6-31087FD9A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2618EA9-E5A4-151A-94E3-208EF5E158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FD9279-2785-0871-E458-B7A8C10B76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1C636F7-7DDE-737E-7DC4-2AA159F361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93B6C48-2D9D-556B-C529-7B5639CF2A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6A6D207-B6D5-8CF3-7589-2B4EB400B5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8FC9ED-2B18-DECE-1149-C226629340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8FE8842-05EA-09B1-40BA-D118077292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11BD0CF-62E3-DB16-5786-5D0D41483DD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91D01005-8935-CC35-CDC4-90F3BF9B6F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6EAC6D-FAB8-836E-C53E-5ACF1BA7A8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69444" y="1774943"/>
            <a:ext cx="5072223" cy="45493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6619983-7441-5C3D-DBF7-06425423D3B8}"/>
              </a:ext>
            </a:extLst>
          </p:cNvPr>
          <p:cNvSpPr txBox="1"/>
          <p:nvPr/>
        </p:nvSpPr>
        <p:spPr>
          <a:xfrm>
            <a:off x="4380286" y="3799506"/>
            <a:ext cx="11341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عَطَشاً</a:t>
            </a:r>
            <a:endParaRPr lang="fr-FR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8E84230-AB64-F805-CE33-282EED45CB4F}"/>
              </a:ext>
            </a:extLst>
          </p:cNvPr>
          <p:cNvSpPr txBox="1"/>
          <p:nvPr/>
        </p:nvSpPr>
        <p:spPr>
          <a:xfrm>
            <a:off x="4018241" y="4973014"/>
            <a:ext cx="11341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مُقاوَمةً</a:t>
            </a:r>
            <a:endParaRPr lang="fr-FR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7CE77D-10DC-9D4A-F32A-B3243505E13F}"/>
              </a:ext>
            </a:extLst>
          </p:cNvPr>
          <p:cNvSpPr txBox="1"/>
          <p:nvPr/>
        </p:nvSpPr>
        <p:spPr>
          <a:xfrm>
            <a:off x="4380286" y="4326709"/>
            <a:ext cx="11341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ﭐرْتِواءً</a:t>
            </a:r>
            <a:endParaRPr lang="fr-FR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D9C0D90-D995-4F18-663C-7792AD353DAC}"/>
              </a:ext>
            </a:extLst>
          </p:cNvPr>
          <p:cNvSpPr txBox="1"/>
          <p:nvPr/>
        </p:nvSpPr>
        <p:spPr>
          <a:xfrm>
            <a:off x="3370755" y="5584107"/>
            <a:ext cx="11341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صُموداً</a:t>
            </a:r>
            <a:endParaRPr lang="fr-FR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895566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14C9A-3F3A-AC00-BB84-F9A508E1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2230154-DBC0-2C4A-BCF8-0CEEE4F50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أنجزوا النشاط التالي على  دفاتر القسم. عمل فردي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CC834ED-7B20-3EA8-6278-5DCCF92E60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AD64024-775A-6959-BB18-1FEE1D706D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A36A97A-9073-EE04-9EE7-1E359F40C8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643D2C-1D51-4668-BBBA-DADACFADAB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E1AFCB5-5E38-D32D-4A0C-2EA2FE5593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EE3E49-E07E-6EFA-0638-3B9F193110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9C8443-3B71-0337-32E8-91630726EA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49CFCB-05A1-A02B-AB95-A9B8D159C6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28D9C68-B320-76A1-2346-4D0FB29157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4D8A3-365E-A925-0627-5D790EB78B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94114" y="1894555"/>
            <a:ext cx="5697624" cy="39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5876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1FFEC-A060-86AB-E992-E39FACC9B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241E269-A232-9EB1-593F-BAF67B359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C0AEC82-489D-DF22-AC5B-960ABCF484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E4DAE55-E663-FD07-AFAE-F07E7BDB28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B58EF45-4B5A-9C61-DA17-279AF6ABFB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30759AB-88BF-A5CB-1ACC-4AB0E9671B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2B71EA0-B15E-27A9-68CF-C2EB2B8CAB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6B7006-4E83-4971-AC02-A6E29FC394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3C4B9F2-1D03-D206-F1C0-5F6F34285E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6A7CB0-3F1A-9F17-2F09-E6CAED7E32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8">
            <a:extLst>
              <a:ext uri="{FF2B5EF4-FFF2-40B4-BE49-F238E27FC236}">
                <a16:creationId xmlns:a16="http://schemas.microsoft.com/office/drawing/2014/main" id="{896D1D88-0D51-ED61-94A3-C2C5C6AE9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E201AE-D4DB-D666-648F-F433506525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94114" y="1894555"/>
            <a:ext cx="5697624" cy="39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47501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283B9-D64C-7288-C72C-F5377814E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739A19BB-F694-D226-FEA4-70131C791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 تصحيح تفاعلي. 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(تدون بعض الجمل على السبورة للتصحيح) </a:t>
            </a:r>
            <a:endParaRPr lang="fr-FR" sz="2400" i="1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59C096-FC27-2D42-31C9-A1A941AE9A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12C7784-5DA6-3C7D-B9B8-0F0C7C44EB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EB590E3-B68D-8A3A-3157-7422E0324B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665CEE7-486A-48A2-0DEC-05C21FA850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EF51A1A-5AF2-DA8B-A32B-22401E5DD0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2ED1D3-9954-957B-EB8C-0437BA23776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9610B0A-1CDF-D33D-1722-9A5713AB4E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68EC9C-3BCF-295B-A6E1-47DD3F325C0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901689C-0C48-2594-33BA-1A7B5B96AF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71F014E-C9B1-54A5-078B-98187049C7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94114" y="1894555"/>
            <a:ext cx="5697624" cy="39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6226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F75FD-98CC-570D-8915-62D13C5D4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55BBC94F-7F8A-5637-5D3D-6BAAD55D0EE7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بالمفعول المطلق؟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9F97B6D-2C4E-F69B-71B0-3FA97880EA1D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0578C14A-BF7F-8431-16F8-6ABA5CB0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17E6D0D-1F6A-AEA5-4817-22BB6136EE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2D95B47-1810-04D1-613F-47FE391386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B73A7C3-A055-28B7-0B3C-53ECABCCD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3A07FCA-1D83-24D4-3494-E1796CA620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32411D-695D-8D4E-753D-105FAB37B6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FAAEEDE-AF45-AD2E-891E-1B871F8940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7F3892-0399-48A9-22EB-0F21080FDC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C5707DA2-7CD7-01E9-CD63-77387C1A45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F28D45-F237-549A-376F-85A80021E6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0487" y="2276669"/>
            <a:ext cx="7183329" cy="318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62618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E2B95-D62E-EAE8-0FA6-0BA84FB2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D85C788-938A-E78E-0742-DB3DD9CBF47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7F2B0B-8353-8BA5-0EFF-45FE3AB5D8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A58CDF5-8907-D98C-9A51-BDA359FAE5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8729CD8-6732-C5BA-47E1-75D581751C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528EE44-9117-664F-EFFB-B914912C57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D651A7-5C2D-4DF7-6405-17340F0E3F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B61159-17FF-CC60-4737-7282691CA6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0EA6DC-F010-0833-2004-A04B69FFD0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B485BAD-7004-A7E4-E9F9-DD5405C81C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3" name="Titre 6">
            <a:extLst>
              <a:ext uri="{FF2B5EF4-FFF2-40B4-BE49-F238E27FC236}">
                <a16:creationId xmlns:a16="http://schemas.microsoft.com/office/drawing/2014/main" id="{594AC566-250E-D6A1-75BD-E1E0F26D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 الأول</a:t>
            </a:r>
            <a:endParaRPr lang="fr-MA" sz="1800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08CE653-5EDE-EAF4-67C3-D91DC0FCFF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E84730E-5DD1-6AEE-7D01-462FEF9EED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44" y="1563037"/>
            <a:ext cx="783583" cy="7835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A8CD7E-8AEC-C13A-7650-DFA4869FE5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8377" y="2933055"/>
            <a:ext cx="7188632" cy="309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8489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20960</TotalTime>
  <Words>1384</Words>
  <Application>Microsoft Office PowerPoint</Application>
  <PresentationFormat>Affichage à l'écran (4:3)</PresentationFormat>
  <Paragraphs>353</Paragraphs>
  <Slides>58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58</vt:i4>
      </vt:variant>
    </vt:vector>
  </HeadingPairs>
  <TitlesOfParts>
    <vt:vector size="81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Sakkal Majalla</vt:lpstr>
      <vt:lpstr>Wingdings</vt:lpstr>
      <vt:lpstr>2_Thème Office</vt:lpstr>
      <vt:lpstr>1_01- نشاط اعتيادي</vt:lpstr>
      <vt:lpstr>2_01- نشاط اعتيادي</vt:lpstr>
      <vt:lpstr>1_04- قراءة/ كتابة</vt:lpstr>
      <vt:lpstr>الصـــرف والتحويل</vt:lpstr>
      <vt:lpstr>1_05- اختتام الحصة</vt:lpstr>
      <vt:lpstr>3_Env-Enseignant</vt:lpstr>
      <vt:lpstr>1_الصـــرف والتحويل</vt:lpstr>
      <vt:lpstr>2_05- اختتام الحصة</vt:lpstr>
      <vt:lpstr>1_Thème Office</vt:lpstr>
      <vt:lpstr>1_Env-Enseignant</vt:lpstr>
      <vt:lpstr>3_01- نشاط اعتيادي</vt:lpstr>
      <vt:lpstr>Présentation PowerPoint</vt:lpstr>
      <vt:lpstr>Présentation PowerPoint</vt:lpstr>
      <vt:lpstr>تنظيم حصص الأسبوع الثاني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سنشرع خلال هذه الحصة  في نشاط أدوات اللغة. </vt:lpstr>
      <vt:lpstr>ستتدربون على توظيف الفعل الأمر . تابعوا معي . سأقرأ الوضعية. من يقرأ؟</vt:lpstr>
      <vt:lpstr>معكم 5 دقائق للإجابة على دفاتركم.</vt:lpstr>
      <vt:lpstr>من يقرأ جوابه؟ </vt:lpstr>
      <vt:lpstr>ورشة القراءة – الحصة 3 </vt:lpstr>
      <vt:lpstr>نواصل قراءة  الجزء الثاني من نص النبتة العجيبة وتوظيف استراتيجيات فهم النص.</vt:lpstr>
      <vt:lpstr>قبل ذلك نصحح الواجب المنزلي. سأراقب إنجازاتكم.</vt:lpstr>
      <vt:lpstr>لنصحح السؤال الأول شفويا.</vt:lpstr>
      <vt:lpstr>صححوا على كراساتكم.</vt:lpstr>
      <vt:lpstr>لنصحح السؤال الثاني شفويا.</vt:lpstr>
      <vt:lpstr>صححوا على كراساتكم.</vt:lpstr>
      <vt:lpstr>لنصحح السؤال الثالث شفويا.</vt:lpstr>
      <vt:lpstr>إليكم هذا النموذج. صححوا.</vt:lpstr>
      <vt:lpstr>خذوا كراساتكم . لتقرؤوا النص قراءات فردية. طبقوا ما تعلمتم في حصص الطلاقة.</vt:lpstr>
      <vt:lpstr>يقرأ كل واحد منكم  فقرة الآخرون يتتبعون. من يقرأ؟</vt:lpstr>
      <vt:lpstr>خذوا الصفحة 30  سوف تجيبون  الآن عن أسئلة بتوظيف استراتيجيات الفهم التي تعلمتم. </vt:lpstr>
      <vt:lpstr>سأمر بين الصفوف لمساعدتكم. معكم 10 دقائق للإجابة.</vt:lpstr>
      <vt:lpstr>نصحح. من يقرأ جوابه؟ هل أنتم متفقون؟</vt:lpstr>
      <vt:lpstr>صححوا على كراساتكم.</vt:lpstr>
      <vt:lpstr>صححوا على كراساتكم.</vt:lpstr>
      <vt:lpstr>ورشة الكتابة - التراكيب</vt:lpstr>
      <vt:lpstr>سنشرع الآن في حصة التراكيب. ستتعرفون على المفعول المطلق ووظيفته وإعرابه.</vt:lpstr>
      <vt:lpstr>قبل ذلك سنتذكر ما تعلمتم عن صياغة المصدر الصريح. على ألواحكم اكتبوا مصدر كل فعل. يحدد المتعلمون المصدر المناسب لكل فعل تباعا و تقدم التغذية الراجعة المناسبة</vt:lpstr>
      <vt:lpstr>من يقرأ الجملة التالية؟</vt:lpstr>
      <vt:lpstr>الجملة تتضمن مفعولا مطلقا. نوظفه لتأكيد الفعل. أي عندما نريد أن نقوي معنى الفعل ونركز عليه.</vt:lpstr>
      <vt:lpstr>سنتعلم كيف نوظف المفعول المطلق في جمل مفيدة.  من يقرأ الجملة؟</vt:lpstr>
      <vt:lpstr>أولا : أحدد الفعل في الجملة. "استقبل"</vt:lpstr>
      <vt:lpstr>ثم أصوغ المصدر الصريح من الفعل. من يقرأ؟</vt:lpstr>
      <vt:lpstr>بعد ذلك أركب المصدر في الجملة منصوبا. من يقرأ الجملة.</vt:lpstr>
      <vt:lpstr>الان دوركم . من يركب جملة تتضمن مفعولا مطلقا؟</vt:lpstr>
      <vt:lpstr>على ألواحكم أكتبوا المفعول المطلق المناسب لكل جملة</vt:lpstr>
      <vt:lpstr>صححوا</vt:lpstr>
      <vt:lpstr>الجملة الثانية.</vt:lpstr>
      <vt:lpstr>الجملة الثانية.</vt:lpstr>
      <vt:lpstr>لنتذكر :  ما  وظيفة المفعول المطلق؟ كيف نوظفه في جملة مفيدة؟ </vt:lpstr>
      <vt:lpstr>خذوا الصفحة 90 من كراساتكم . من يقرأ الخلاصة الواردة على الصفحة؟</vt:lpstr>
      <vt:lpstr>من يقرأ نموذج الإعراب؟</vt:lpstr>
      <vt:lpstr>الآن، ستشتغلون في ثنائيات لإنجاز النشاط التالي</vt:lpstr>
      <vt:lpstr>سأمر بين الصفوف لمساعدتكم.</vt:lpstr>
      <vt:lpstr>لنصحح. تصحيح تفاعلي</vt:lpstr>
      <vt:lpstr>صححوا.</vt:lpstr>
      <vt:lpstr>الآن، أنجزوا النشاط التالي على  دفاتر القسم. عمل فردي</vt:lpstr>
      <vt:lpstr>سأمر بين الصفوف لمساعدتكم.</vt:lpstr>
      <vt:lpstr>لنصحح.  تصحيح تفاعلي. (تدون بعض الجمل على السبورة للتصحيح) </vt:lpstr>
      <vt:lpstr>Présentation PowerPoint</vt:lpstr>
      <vt:lpstr>Présentation PowerPoint</vt:lpstr>
      <vt:lpstr>سجلوا الواجب المنزلي الأول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169</cp:revision>
  <dcterms:created xsi:type="dcterms:W3CDTF">2023-09-20T21:35:22Z</dcterms:created>
  <dcterms:modified xsi:type="dcterms:W3CDTF">2026-03-29T23:13:40Z</dcterms:modified>
</cp:coreProperties>
</file>